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2" r:id="rId4"/>
    <p:sldId id="273" r:id="rId5"/>
    <p:sldId id="271" r:id="rId6"/>
    <p:sldId id="270" r:id="rId7"/>
    <p:sldId id="267" r:id="rId8"/>
    <p:sldId id="268" r:id="rId9"/>
    <p:sldId id="274" r:id="rId10"/>
    <p:sldId id="269" r:id="rId11"/>
    <p:sldId id="262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3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1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4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7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6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9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2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9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11AC0-8EC1-47E9-B781-ADC3B2992A6F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3CF5-4947-476A-B4F2-E5B8170AB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9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rono.ru/statii/2010/potresov1242.php" TargetMode="External"/><Relationship Id="rId5" Type="http://schemas.openxmlformats.org/officeDocument/2006/relationships/hyperlink" Target="http://www.hrono.ru/libris/kostom08.html" TargetMode="External"/><Relationship Id="rId4" Type="http://schemas.openxmlformats.org/officeDocument/2006/relationships/hyperlink" Target="http://www.hrono.ru/libris/solov3_03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29" y="540703"/>
            <a:ext cx="5730534" cy="39328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3383280" y="4325102"/>
            <a:ext cx="8046720" cy="83099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Gabriola" panose="04040605051002020D02" pitchFamily="82" charset="0"/>
              </a:rPr>
              <a:t>Ратный подвиг Александра Невского</a:t>
            </a:r>
            <a:endParaRPr lang="ru-RU" sz="4800" b="1" dirty="0"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2327" y="5162845"/>
            <a:ext cx="566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anose="04040605051002020D02" pitchFamily="82" charset="0"/>
              </a:rPr>
              <a:t>Петренко </a:t>
            </a:r>
            <a:r>
              <a:rPr lang="ru-RU" sz="2800" b="1" dirty="0" smtClean="0">
                <a:latin typeface="Gabriola" panose="04040605051002020D02" pitchFamily="82" charset="0"/>
              </a:rPr>
              <a:t>Лариса Евгеньевна </a:t>
            </a:r>
          </a:p>
          <a:p>
            <a:r>
              <a:rPr lang="ru-RU" sz="2800" b="1" dirty="0" smtClean="0">
                <a:latin typeface="Gabriola" panose="04040605051002020D02" pitchFamily="82" charset="0"/>
              </a:rPr>
              <a:t>МБОУ </a:t>
            </a:r>
            <a:r>
              <a:rPr lang="ru-RU" sz="2800" b="1" dirty="0" smtClean="0">
                <a:latin typeface="Gabriola" panose="04040605051002020D02" pitchFamily="82" charset="0"/>
              </a:rPr>
              <a:t>УСОШ № </a:t>
            </a:r>
            <a:r>
              <a:rPr lang="ru-RU" sz="2800" b="1" dirty="0" smtClean="0">
                <a:latin typeface="Gabriola" panose="04040605051002020D02" pitchFamily="82" charset="0"/>
              </a:rPr>
              <a:t>4 г. </a:t>
            </a:r>
            <a:r>
              <a:rPr lang="ru-RU" sz="2800" b="1" dirty="0" smtClean="0">
                <a:latin typeface="Gabriola" panose="04040605051002020D02" pitchFamily="82" charset="0"/>
              </a:rPr>
              <a:t>Удомля Тверская область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358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4376" y="3348111"/>
            <a:ext cx="772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5696" y="0"/>
            <a:ext cx="845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/>
            </a:r>
            <a:br>
              <a:rPr lang="ru-RU" sz="2800" b="1" dirty="0" smtClean="0">
                <a:latin typeface="Gabriola" pitchFamily="82" charset="0"/>
              </a:rPr>
            </a:br>
            <a:endParaRPr lang="ru-RU" sz="2800" b="1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6560" y="422031"/>
            <a:ext cx="47689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Умер Александр Невский в 1263 году в Городце, сразу после принятия христианского обета. «Избавление Руси, — говорит историк Сергей Соловьёв, — от беды на востоке, многочисленные великие дела за веру и землю на западе подарили святому особую ценность и сделали его самым видным человеком в истории». После объявления о безвременной кончине князя, весь народ зарыдал и провожал траурной процессией гроб с покоившимся в нем князем, а во время службы произошло множество чудес, вследствие чего Александра Невского и прозвали благоверным.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9" name="Рисунок 8" descr="http://lubovbezusl.ucoz.ru/_pu/13/513740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67" y="365760"/>
            <a:ext cx="2799471" cy="5401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3360" y="365760"/>
            <a:ext cx="7076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За всю свою жизнь Невский не проиграл ни одного сражения. Он был талантливым дипломатом, полководцем, смог защитить Русь от многих врагов, а также предотвратить походы монголо-татар. Благодаря ему, было составлено множество договоров, которые имели особую, историческую, значимость в развитии и жизни людей на Руси. Например, договор о налаживании торговли Руси с различными городами, который был действенным на протяжении 200 лет.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7458" y="3811012"/>
            <a:ext cx="46845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Твоя Судьба прекрасна и жестока, </a:t>
            </a:r>
          </a:p>
          <a:p>
            <a:r>
              <a:rPr lang="ru-RU" sz="2400" b="1" dirty="0" smtClean="0">
                <a:latin typeface="Gabriola" panose="04040605051002020D02" pitchFamily="82" charset="0"/>
              </a:rPr>
              <a:t>Но помнит Русь короткий, славный путь, </a:t>
            </a:r>
          </a:p>
          <a:p>
            <a:r>
              <a:rPr lang="ru-RU" sz="2400" b="1" dirty="0" smtClean="0">
                <a:latin typeface="Gabriola" panose="04040605051002020D02" pitchFamily="82" charset="0"/>
              </a:rPr>
              <a:t>Твой трудный путь, с которого до срока </a:t>
            </a:r>
          </a:p>
          <a:p>
            <a:r>
              <a:rPr lang="ru-RU" sz="2400" b="1" dirty="0" smtClean="0">
                <a:latin typeface="Gabriola" panose="04040605051002020D02" pitchFamily="82" charset="0"/>
              </a:rPr>
              <a:t>Пришлось тебе в бессмертие шагнуть.</a:t>
            </a:r>
          </a:p>
          <a:p>
            <a:endParaRPr lang="ru-RU" sz="2400" b="1" dirty="0" smtClean="0">
              <a:latin typeface="Gabriola" panose="04040605051002020D02" pitchFamily="82" charset="0"/>
            </a:endParaRPr>
          </a:p>
          <a:p>
            <a:endParaRPr lang="ru-RU" sz="2400" b="1" dirty="0" smtClean="0">
              <a:latin typeface="Gabriola" panose="04040605051002020D02" pitchFamily="82" charset="0"/>
            </a:endParaRPr>
          </a:p>
          <a:p>
            <a:endParaRPr lang="ru-RU" sz="2400" b="1" dirty="0" smtClean="0">
              <a:latin typeface="Gabriola" panose="04040605051002020D02" pitchFamily="82" charset="0"/>
            </a:endParaRPr>
          </a:p>
          <a:p>
            <a:endParaRPr lang="ru-RU" sz="2400" b="1" dirty="0">
              <a:latin typeface="Gabriola" panose="04040605051002020D02" pitchFamily="8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46058" y="5579571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Феникс Владимир 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6944" y="2996418"/>
            <a:ext cx="3821136" cy="316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9293" y="562708"/>
            <a:ext cx="543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Gabriola" panose="04040605051002020D02" pitchFamily="82" charset="0"/>
              </a:rPr>
              <a:t>Использованные ресурсы    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601330" y="1477107"/>
            <a:ext cx="73433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Gabriola" pitchFamily="82" charset="0"/>
              </a:rPr>
              <a:t>Пашуто</a:t>
            </a:r>
            <a:r>
              <a:rPr lang="ru-RU" sz="2400" dirty="0" smtClean="0">
                <a:latin typeface="Gabriola" pitchFamily="82" charset="0"/>
              </a:rPr>
              <a:t> В.Т. </a:t>
            </a:r>
            <a:r>
              <a:rPr lang="ru-RU" sz="2400" b="1" dirty="0" smtClean="0">
                <a:latin typeface="Gabriola" pitchFamily="82" charset="0"/>
              </a:rPr>
              <a:t>Александр Невский.</a:t>
            </a:r>
            <a:r>
              <a:rPr lang="ru-RU" sz="2400" dirty="0" smtClean="0">
                <a:latin typeface="Gabriola" pitchFamily="82" charset="0"/>
              </a:rPr>
              <a:t> М., 1974. </a:t>
            </a:r>
          </a:p>
          <a:p>
            <a:r>
              <a:rPr lang="ru-RU" sz="2400" dirty="0" smtClean="0">
                <a:latin typeface="Gabriola" pitchFamily="82" charset="0"/>
              </a:rPr>
              <a:t>Кучкин В.А. </a:t>
            </a:r>
            <a:r>
              <a:rPr lang="ru-RU" sz="2400" b="1" dirty="0" smtClean="0">
                <a:latin typeface="Gabriola" pitchFamily="82" charset="0"/>
              </a:rPr>
              <a:t>О дате рождения Александра Невского // Вопросы истории. 1986. № 2. С. 174-176.</a:t>
            </a:r>
            <a:r>
              <a:rPr lang="ru-RU" sz="2400" dirty="0" smtClean="0">
                <a:latin typeface="Gabriola" pitchFamily="82" charset="0"/>
              </a:rPr>
              <a:t> </a:t>
            </a:r>
          </a:p>
          <a:p>
            <a:r>
              <a:rPr lang="ru-RU" sz="2400" dirty="0" smtClean="0">
                <a:latin typeface="Gabriola" pitchFamily="82" charset="0"/>
              </a:rPr>
              <a:t>Соловьев С.М. </a:t>
            </a:r>
            <a:r>
              <a:rPr lang="ru-RU" sz="2400" b="1" dirty="0" smtClean="0">
                <a:latin typeface="Gabriola" pitchFamily="82" charset="0"/>
              </a:rPr>
              <a:t>История России с древнейших времен</a:t>
            </a:r>
            <a:r>
              <a:rPr lang="ru-RU" sz="2400" dirty="0" smtClean="0">
                <a:latin typeface="Gabriola" pitchFamily="82" charset="0"/>
              </a:rPr>
              <a:t>. том 3 гл. 3 - </a:t>
            </a:r>
            <a:r>
              <a:rPr lang="ru-RU" sz="2400" b="1" dirty="0" smtClean="0">
                <a:latin typeface="Gabriola" pitchFamily="82" charset="0"/>
                <a:hlinkClick r:id="rId4"/>
              </a:rPr>
              <a:t>От </a:t>
            </a:r>
            <a:r>
              <a:rPr lang="ru-RU" sz="2400" b="1" dirty="0" err="1" smtClean="0">
                <a:latin typeface="Gabriola" pitchFamily="82" charset="0"/>
                <a:hlinkClick r:id="rId4"/>
              </a:rPr>
              <a:t>Батыева</a:t>
            </a:r>
            <a:r>
              <a:rPr lang="ru-RU" sz="2400" b="1" dirty="0" smtClean="0">
                <a:latin typeface="Gabriola" pitchFamily="82" charset="0"/>
                <a:hlinkClick r:id="rId4"/>
              </a:rPr>
              <a:t> нашествия до борьбы между сыновьями </a:t>
            </a:r>
            <a:r>
              <a:rPr lang="ru-RU" sz="2400" b="1" dirty="0" err="1" smtClean="0">
                <a:latin typeface="Gabriola" pitchFamily="82" charset="0"/>
                <a:hlinkClick r:id="rId4"/>
              </a:rPr>
              <a:t>Александа</a:t>
            </a:r>
            <a:r>
              <a:rPr lang="ru-RU" sz="2400" b="1" dirty="0" smtClean="0">
                <a:latin typeface="Gabriola" pitchFamily="82" charset="0"/>
                <a:hlinkClick r:id="rId4"/>
              </a:rPr>
              <a:t> Невского (1240-1276)</a:t>
            </a:r>
            <a:r>
              <a:rPr lang="ru-RU" sz="2400" dirty="0" smtClean="0">
                <a:latin typeface="Gabriola" pitchFamily="82" charset="0"/>
              </a:rPr>
              <a:t> </a:t>
            </a:r>
          </a:p>
          <a:p>
            <a:r>
              <a:rPr lang="ru-RU" sz="2400" dirty="0" smtClean="0">
                <a:latin typeface="Gabriola" pitchFamily="82" charset="0"/>
              </a:rPr>
              <a:t>Костомаров Н.И. </a:t>
            </a:r>
            <a:r>
              <a:rPr lang="ru-RU" sz="2400" b="1" dirty="0" smtClean="0">
                <a:latin typeface="Gabriola" pitchFamily="82" charset="0"/>
              </a:rPr>
              <a:t>Русская история в жизнеописаниях ее главнейших деятелей. </a:t>
            </a:r>
            <a:r>
              <a:rPr lang="ru-RU" sz="2400" dirty="0" smtClean="0">
                <a:latin typeface="Gabriola" pitchFamily="82" charset="0"/>
              </a:rPr>
              <a:t>том 1 гл. 8 - </a:t>
            </a:r>
            <a:r>
              <a:rPr lang="ru-RU" sz="2400" b="1" dirty="0" smtClean="0">
                <a:latin typeface="Gabriola" pitchFamily="82" charset="0"/>
                <a:hlinkClick r:id="rId5"/>
              </a:rPr>
              <a:t>Князь  </a:t>
            </a:r>
            <a:r>
              <a:rPr lang="ru-RU" sz="2400" b="1" dirty="0" err="1" smtClean="0">
                <a:latin typeface="Gabriola" pitchFamily="82" charset="0"/>
                <a:hlinkClick r:id="rId5"/>
              </a:rPr>
              <a:t>Александ</a:t>
            </a:r>
            <a:r>
              <a:rPr lang="ru-RU" sz="2400" b="1" dirty="0" smtClean="0">
                <a:latin typeface="Gabriola" pitchFamily="82" charset="0"/>
                <a:hlinkClick r:id="rId5"/>
              </a:rPr>
              <a:t> Ярославич Невский</a:t>
            </a:r>
            <a:r>
              <a:rPr lang="ru-RU" sz="2400" dirty="0" smtClean="0">
                <a:latin typeface="Gabriola" pitchFamily="82" charset="0"/>
              </a:rPr>
              <a:t> </a:t>
            </a:r>
          </a:p>
          <a:p>
            <a:r>
              <a:rPr lang="ru-RU" sz="2400" dirty="0" err="1" smtClean="0">
                <a:latin typeface="Gabriola" pitchFamily="82" charset="0"/>
              </a:rPr>
              <a:t>Потресов</a:t>
            </a:r>
            <a:r>
              <a:rPr lang="ru-RU" sz="2400" dirty="0" smtClean="0">
                <a:latin typeface="Gabriola" pitchFamily="82" charset="0"/>
              </a:rPr>
              <a:t> В.А. </a:t>
            </a:r>
            <a:r>
              <a:rPr lang="ru-RU" sz="2400" b="1" dirty="0" smtClean="0">
                <a:latin typeface="Gabriola" pitchFamily="82" charset="0"/>
                <a:hlinkClick r:id="rId6"/>
              </a:rPr>
              <a:t>По следам легендарного сражения</a:t>
            </a:r>
            <a:r>
              <a:rPr lang="ru-RU" sz="2400" dirty="0" smtClean="0">
                <a:latin typeface="Gabriola" pitchFamily="82" charset="0"/>
              </a:rPr>
              <a:t>. </a:t>
            </a:r>
            <a:endParaRPr lang="ru-RU" sz="24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4376" y="3348111"/>
            <a:ext cx="772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Franklin Gothic Demi" pitchFamily="34" charset="0"/>
            </a:endParaRPr>
          </a:p>
        </p:txBody>
      </p:sp>
      <p:pic>
        <p:nvPicPr>
          <p:cNvPr id="1026" name="Picture 2" descr="E:\1АН\0027-027-Vyvo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4585" y="1"/>
            <a:ext cx="6061273" cy="339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37317" y="3229125"/>
            <a:ext cx="8454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Родился </a:t>
            </a:r>
            <a:r>
              <a:rPr lang="ru-RU" sz="2400" b="1" dirty="0">
                <a:latin typeface="Gabriola" panose="04040605051002020D02" pitchFamily="82" charset="0"/>
              </a:rPr>
              <a:t>Александр Ярославич в Переславле-Залесском </a:t>
            </a:r>
            <a:r>
              <a:rPr lang="ru-RU" sz="2400" b="1" dirty="0" smtClean="0">
                <a:latin typeface="Gabriola" panose="04040605051002020D02" pitchFamily="82" charset="0"/>
              </a:rPr>
              <a:t>в </a:t>
            </a:r>
            <a:r>
              <a:rPr lang="ru-RU" sz="2400" b="1" dirty="0">
                <a:latin typeface="Gabriola" panose="04040605051002020D02" pitchFamily="82" charset="0"/>
              </a:rPr>
              <a:t>1220 г. (последние </a:t>
            </a:r>
            <a:r>
              <a:rPr lang="ru-RU" sz="2400" b="1" dirty="0" smtClean="0">
                <a:latin typeface="Gabriola" panose="04040605051002020D02" pitchFamily="82" charset="0"/>
              </a:rPr>
              <a:t>исследования </a:t>
            </a:r>
            <a:r>
              <a:rPr lang="ru-RU" sz="2400" b="1" dirty="0">
                <a:latin typeface="Gabriola" panose="04040605051002020D02" pitchFamily="82" charset="0"/>
              </a:rPr>
              <a:t>уточняют эту дату - 13 мая 1221 г</a:t>
            </a:r>
            <a:r>
              <a:rPr lang="ru-RU" sz="2400" b="1" dirty="0" smtClean="0">
                <a:latin typeface="Gabriola" panose="04040605051002020D02" pitchFamily="82" charset="0"/>
              </a:rPr>
              <a:t>.) В </a:t>
            </a:r>
            <a:r>
              <a:rPr lang="ru-RU" sz="2400" b="1" dirty="0">
                <a:latin typeface="Gabriola" panose="04040605051002020D02" pitchFamily="82" charset="0"/>
              </a:rPr>
              <a:t>1225 г. Ярослав «учинил сыновьям княжеский постриг» - обряд посвящения в воины, который совершил </a:t>
            </a:r>
            <a:r>
              <a:rPr lang="ru-RU" sz="2400" b="1" dirty="0" smtClean="0">
                <a:latin typeface="Gabriola" panose="04040605051002020D02" pitchFamily="82" charset="0"/>
              </a:rPr>
              <a:t>епископ </a:t>
            </a:r>
            <a:r>
              <a:rPr lang="ru-RU" sz="2400" b="1" dirty="0">
                <a:latin typeface="Gabriola" panose="04040605051002020D02" pitchFamily="82" charset="0"/>
              </a:rPr>
              <a:t>Суздальский святитель Симон. Затем княжичей стал обучать ратному делу опытный воевода, боярин Фёдор Данилович. </a:t>
            </a:r>
            <a:r>
              <a:rPr lang="ru-RU" sz="2400" b="1" dirty="0" smtClean="0">
                <a:latin typeface="Gabriola" pitchFamily="82" charset="0"/>
              </a:rPr>
              <a:t>После смерти своего брата Федора, Александр становится старшим сыном Ярослава и основным наследником его владений. В 1236 году, Ярослав отправляется на княжение в Киеве, а на престоле в Новгороде оставляет Александра.</a:t>
            </a:r>
          </a:p>
          <a:p>
            <a:endParaRPr lang="ru-RU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4376" y="3348111"/>
            <a:ext cx="772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6301" y="281581"/>
            <a:ext cx="83327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В период его руководства Новгородскими землями идет активное строительство крепостей на </a:t>
            </a:r>
            <a:r>
              <a:rPr lang="ru-RU" sz="2400" b="1" dirty="0" err="1" smtClean="0">
                <a:latin typeface="Gabriola" pitchFamily="82" charset="0"/>
              </a:rPr>
              <a:t>Юго-Западе</a:t>
            </a:r>
            <a:r>
              <a:rPr lang="ru-RU" sz="2400" b="1" dirty="0" smtClean="0">
                <a:latin typeface="Gabriola" pitchFamily="82" charset="0"/>
              </a:rPr>
              <a:t> по реке </a:t>
            </a:r>
            <a:r>
              <a:rPr lang="ru-RU" sz="2400" b="1" dirty="0" err="1" smtClean="0">
                <a:latin typeface="Gabriola" pitchFamily="82" charset="0"/>
              </a:rPr>
              <a:t>Шелони</a:t>
            </a:r>
            <a:r>
              <a:rPr lang="ru-RU" sz="2400" b="1" dirty="0" smtClean="0">
                <a:latin typeface="Gabriola" pitchFamily="82" charset="0"/>
              </a:rPr>
              <a:t> для защиты от литовцев. Его внешняя политика выстраивалась по двум основным направлениям: стабилизация отношений с Золотой Ордой и укрепление западных границ. И если от монголо-татарского нашествия Новгород практически не пострадал, так как основные военные действия проходили южнее новгородских земель, то с запада надвигалась реальная угроза. Обстановка на западе была очень напряженной. 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28674" name="Picture 2" descr="Картины Шевелева А.В.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5878" y="3052689"/>
            <a:ext cx="3808485" cy="3026239"/>
          </a:xfrm>
          <a:prstGeom prst="rect">
            <a:avLst/>
          </a:prstGeom>
          <a:noFill/>
        </p:spPr>
      </p:pic>
      <p:pic>
        <p:nvPicPr>
          <p:cNvPr id="28676" name="Picture 4" descr="ПОЛІТИКА &quot; Форум медицинских представителей Киева и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532" y="3052689"/>
            <a:ext cx="3756073" cy="3038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4376" y="3348111"/>
            <a:ext cx="772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3832" y="0"/>
            <a:ext cx="8451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Всеобщую славу  молодому князю принесла победа, одержанная им на берегу Невы, в устье реки Ижоры 15 июля 1240 г над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Gabriola" pitchFamily="82" charset="0"/>
              </a:rPr>
              <a:t>шведским отрядом , которым по легенде командовал 5 июля 1240 г. над шведским отрядом, которым, по легенде, командовал будущий правитель Швеции . Считается, что именно за эту победу князя стали называть Невским..Традиционно полагают, что сражение 1240 г. предотвратило потерю Русью берегов Финского залива, остановило шведскую агрессию на новгородско-псковские земли.</a:t>
            </a:r>
          </a:p>
          <a:p>
            <a:r>
              <a:rPr lang="ru-RU" sz="2400" b="1" dirty="0" smtClean="0">
                <a:latin typeface="Gabriola" pitchFamily="82" charset="0"/>
              </a:rPr>
              <a:t/>
            </a:r>
            <a:br>
              <a:rPr lang="ru-RU" sz="2400" b="1" dirty="0" smtClean="0">
                <a:latin typeface="Gabriola" pitchFamily="82" charset="0"/>
              </a:rPr>
            </a:br>
            <a:endParaRPr lang="ru-RU" sz="2400" b="1" dirty="0">
              <a:latin typeface="Gabriola" pitchFamily="82" charset="0"/>
            </a:endParaRPr>
          </a:p>
        </p:txBody>
      </p:sp>
      <p:pic>
        <p:nvPicPr>
          <p:cNvPr id="1026" name="Picture 2" descr="Истории: Невская бит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446" y="2785403"/>
            <a:ext cx="2725273" cy="3239085"/>
          </a:xfrm>
          <a:prstGeom prst="rect">
            <a:avLst/>
          </a:prstGeom>
          <a:noFill/>
        </p:spPr>
      </p:pic>
      <p:pic>
        <p:nvPicPr>
          <p:cNvPr id="1028" name="Picture 4" descr="Храм Живоначальной Троицы на Воробьёвых гор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4849" y="2785403"/>
            <a:ext cx="2658793" cy="3237354"/>
          </a:xfrm>
          <a:prstGeom prst="rect">
            <a:avLst/>
          </a:prstGeom>
          <a:noFill/>
        </p:spPr>
      </p:pic>
      <p:pic>
        <p:nvPicPr>
          <p:cNvPr id="10" name="Picture 2" descr="Русская Истор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2179" y="2686930"/>
            <a:ext cx="2715064" cy="343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4376" y="3348111"/>
            <a:ext cx="772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5696" y="0"/>
            <a:ext cx="845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/>
            </a:r>
            <a:br>
              <a:rPr lang="ru-RU" sz="2800" b="1" dirty="0" smtClean="0">
                <a:latin typeface="Gabriola" pitchFamily="82" charset="0"/>
              </a:rPr>
            </a:br>
            <a:endParaRPr lang="ru-RU" sz="2800" b="1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2005" y="351692"/>
            <a:ext cx="7723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По возвращении с берегов Невы Александр был вынужден покинуть Новгород и уехать в </a:t>
            </a:r>
            <a:r>
              <a:rPr lang="ru-RU" sz="2400" b="1" dirty="0" err="1" smtClean="0">
                <a:latin typeface="Gabriola" pitchFamily="82" charset="0"/>
              </a:rPr>
              <a:t>Переяславль-Залесский</a:t>
            </a:r>
            <a:r>
              <a:rPr lang="ru-RU" sz="2400" b="1" dirty="0" smtClean="0">
                <a:latin typeface="Gabriola" pitchFamily="82" charset="0"/>
              </a:rPr>
              <a:t>. Тем временем над Новгородом нависла угроза с запада. Ливонский орден, собрав немецких крестоносцев Прибалтики, датских рыцарей из </a:t>
            </a:r>
            <a:r>
              <a:rPr lang="ru-RU" sz="2400" b="1" dirty="0" err="1" smtClean="0">
                <a:latin typeface="Gabriola" pitchFamily="82" charset="0"/>
              </a:rPr>
              <a:t>Ревеля</a:t>
            </a:r>
            <a:r>
              <a:rPr lang="ru-RU" sz="2400" b="1" dirty="0" smtClean="0">
                <a:latin typeface="Gabriola" pitchFamily="82" charset="0"/>
              </a:rPr>
              <a:t>, заручившись поддержкой папской курии и давних соперников новгородцев псковичей, вторгся в пределы новгородских земель. </a:t>
            </a:r>
          </a:p>
        </p:txBody>
      </p:sp>
      <p:pic>
        <p:nvPicPr>
          <p:cNvPr id="26626" name="Picture 2" descr="E:\1АН\99716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5734" y="2715065"/>
            <a:ext cx="3742007" cy="3418449"/>
          </a:xfrm>
          <a:prstGeom prst="rect">
            <a:avLst/>
          </a:prstGeom>
          <a:noFill/>
        </p:spPr>
      </p:pic>
      <p:pic>
        <p:nvPicPr>
          <p:cNvPr id="10" name="Picture 1" descr="E:\1АН\70802034_7g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6216" y="2715066"/>
            <a:ext cx="3854548" cy="3418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3871" y="520505"/>
            <a:ext cx="76246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Из Новгорода было отправлено посольство к Ярославу Всеволодовичу с просьбой о помощи. Тот направил в Новгород вооруженный отряд во главе со своим сыном Андреем Ярославичем, которого вскоре заменил Александр. Он освободил занятое рыцарями Копорье и </a:t>
            </a:r>
            <a:r>
              <a:rPr lang="ru-RU" sz="2400" b="1" dirty="0" err="1" smtClean="0">
                <a:latin typeface="Gabriola" pitchFamily="82" charset="0"/>
              </a:rPr>
              <a:t>Водьскую</a:t>
            </a:r>
            <a:r>
              <a:rPr lang="ru-RU" sz="2400" b="1" dirty="0" smtClean="0">
                <a:latin typeface="Gabriola" pitchFamily="82" charset="0"/>
              </a:rPr>
              <a:t> землю, а затем выбил из Пскова немецкий гарнизон. Вдохновленные успехами новгородцы вторглись на территорию Ливонского ордена. Вышедшие из Риги рыцари, уничтожили передовой русский полк, вынудив Александра отвести свои отряды к границе Ливонского ордена, проходившей по Чудскому озеру.</a:t>
            </a:r>
          </a:p>
        </p:txBody>
      </p:sp>
      <p:pic>
        <p:nvPicPr>
          <p:cNvPr id="22531" name="Picture 3" descr="Александр Невский и Ледовое побоище - годовщина! &quot; SozhNews - Gomel region, Гомель сель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649" y="3587262"/>
            <a:ext cx="2418813" cy="2504049"/>
          </a:xfrm>
          <a:prstGeom prst="rect">
            <a:avLst/>
          </a:prstGeom>
          <a:noFill/>
        </p:spPr>
      </p:pic>
      <p:pic>
        <p:nvPicPr>
          <p:cNvPr id="22533" name="Picture 5" descr="Загадки Ледового побоища - Смотреть онлайн фильмы, сериалы и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8917" y="3599526"/>
            <a:ext cx="2363372" cy="2449584"/>
          </a:xfrm>
          <a:prstGeom prst="rect">
            <a:avLst/>
          </a:prstGeom>
          <a:noFill/>
        </p:spPr>
      </p:pic>
      <p:pic>
        <p:nvPicPr>
          <p:cNvPr id="12" name="Picture 6" descr="Невская бит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8935" y="3587261"/>
            <a:ext cx="2377440" cy="2475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4376" y="3348111"/>
            <a:ext cx="772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5736" y="0"/>
            <a:ext cx="7737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Обе стороны стали готовиться к решающему сражению. Оно произошло на льду Чудского озера, у Вороньего камня </a:t>
            </a:r>
            <a:r>
              <a:rPr lang="ru-RU" sz="2400" b="1" dirty="0" smtClean="0">
                <a:solidFill>
                  <a:srgbClr val="FF0000"/>
                </a:solidFill>
                <a:latin typeface="Gabriola" pitchFamily="82" charset="0"/>
              </a:rPr>
              <a:t>5 апреля 1242 г.</a:t>
            </a:r>
            <a:r>
              <a:rPr lang="ru-RU" sz="2400" b="1" dirty="0" smtClean="0">
                <a:latin typeface="Gabriola" pitchFamily="82" charset="0"/>
              </a:rPr>
              <a:t>и вошло в историю как </a:t>
            </a:r>
            <a:r>
              <a:rPr lang="ru-RU" sz="2400" b="1" dirty="0" smtClean="0">
                <a:solidFill>
                  <a:srgbClr val="FF0000"/>
                </a:solidFill>
                <a:latin typeface="Gabriola" pitchFamily="82" charset="0"/>
              </a:rPr>
              <a:t>Ледовое побоище. </a:t>
            </a:r>
            <a:r>
              <a:rPr lang="ru-RU" sz="2400" b="1" dirty="0" smtClean="0">
                <a:latin typeface="Gabriola" pitchFamily="82" charset="0"/>
              </a:rPr>
              <a:t>Немецкие рыцари выстроились клином, задача которой сводилась к массированному удару по центру новгородского войска. Русское войско было построено по классической схеме. Центр - пеший полк с выдвинутыми вперед лучниками, по флангам - конница. Новгородская летопись и немецкая хроника единогласно утверждают, что клин пробил русский центр, но в это время ударила по флангам русская конница, и рыцари оказались в окружении. 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25602" name="Picture 2" descr="http://img.ashkimsin.ru/forums/monthly_08_2010/user3670/post67652_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3176" y="3446585"/>
            <a:ext cx="2897944" cy="2546252"/>
          </a:xfrm>
          <a:prstGeom prst="rect">
            <a:avLst/>
          </a:prstGeom>
          <a:noFill/>
        </p:spPr>
      </p:pic>
      <p:pic>
        <p:nvPicPr>
          <p:cNvPr id="25604" name="Picture 4" descr="Новости 68new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3685" y="3444019"/>
            <a:ext cx="2503219" cy="2562885"/>
          </a:xfrm>
          <a:prstGeom prst="rect">
            <a:avLst/>
          </a:prstGeom>
          <a:noFill/>
        </p:spPr>
      </p:pic>
      <p:pic>
        <p:nvPicPr>
          <p:cNvPr id="25608" name="Picture 8" descr="Истоки русофобии в картинках &quot; Политикус - Politikus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1351" y="3418449"/>
            <a:ext cx="2516360" cy="2560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4376" y="3348111"/>
            <a:ext cx="772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7939" y="3339628"/>
            <a:ext cx="8117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Согласно легенде дружина Невского одержала победу и загнала немецких рыцарей на лед Чудского озера, где лед не выдержал, и большая часть беглецов ушла под лед. В упорной сече русские разбили рыцарей, Орден потерял 500 рыцарей, в плен взято более 50. Ливонский орден был поставлен перед необходимостью заключить мир, по которому крестоносцы отказывались от притязаний на русские земли.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2" y="534572"/>
            <a:ext cx="2715066" cy="2743200"/>
          </a:xfrm>
          <a:prstGeom prst="rect">
            <a:avLst/>
          </a:prstGeom>
        </p:spPr>
      </p:pic>
      <p:pic>
        <p:nvPicPr>
          <p:cNvPr id="24578" name="Picture 2" descr="Ледовое побоище, Попов Павел Петрович. 400x216. Просмотров: 3980. Обновлено: не задана www.ArtScroll.ru - Свитки искусства. Гал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5022" y="550715"/>
            <a:ext cx="2714233" cy="2755193"/>
          </a:xfrm>
          <a:prstGeom prst="rect">
            <a:avLst/>
          </a:prstGeom>
          <a:noFill/>
        </p:spPr>
      </p:pic>
      <p:pic>
        <p:nvPicPr>
          <p:cNvPr id="24580" name="Picture 4" descr="Александр Невский: &quot;Не в силе Бог, но в правде!&quot; Федеральный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5526" y="534572"/>
            <a:ext cx="2700997" cy="2799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4376" y="3348111"/>
            <a:ext cx="772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9975" y="0"/>
            <a:ext cx="647113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1237-1238 гг. на Русь ворвались орды </a:t>
            </a:r>
            <a:r>
              <a:rPr lang="ru-RU" sz="2400" b="1" dirty="0" err="1" smtClean="0">
                <a:latin typeface="Gabriola" pitchFamily="82" charset="0"/>
              </a:rPr>
              <a:t>татаро-монголов</a:t>
            </a:r>
            <a:r>
              <a:rPr lang="ru-RU" sz="2400" b="1" dirty="0" smtClean="0">
                <a:latin typeface="Gabriola" pitchFamily="82" charset="0"/>
              </a:rPr>
              <a:t>. В этих сложнейших условиях Александр определил свою внешнеполитическую линию: отпор захватчикам с Запада и мирные отношения с Золотой Ордой, для вооружённой борьбы с которой ещё не было сил. Похоронив отца в 1246 г., он, по требованию Батыя, поехал поклониться хану в 1247 г. Татарам легче и удобнее было вести дело с покорными князьями, чем с непостоянным вечем. В их интересах было усилить княжескую власть, в особенности власть великого князя. Это необходимо было для укрепления раздираемой усобицами Руси. В 1258 г. Невский ездил в Орду «чтить» ханского наместника </a:t>
            </a:r>
            <a:r>
              <a:rPr lang="ru-RU" sz="2400" b="1" dirty="0" err="1" smtClean="0">
                <a:latin typeface="Gabriola" pitchFamily="82" charset="0"/>
              </a:rPr>
              <a:t>Улавчия</a:t>
            </a:r>
            <a:r>
              <a:rPr lang="ru-RU" sz="2400" b="1" dirty="0" smtClean="0">
                <a:latin typeface="Gabriola" pitchFamily="82" charset="0"/>
              </a:rPr>
              <a:t>, а  в 1259 г. добился от новгородцев согласия на перепись населения и на поголовную дань.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Храм Живоначальной Троицы на Воробьёвых гор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5518" y="488887"/>
            <a:ext cx="2138289" cy="35612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46585" y="4811151"/>
            <a:ext cx="8745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Своей покорностью Александр спас русскую землю от разгрома Невский явился к хану, отвратил беду и добился даже льготы русским по доставке для татар военных отрядов. Прожив в Орде  последнюю зиму и лето, он заболел и на возвратном пути слёг.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1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1018</Words>
  <Application>Microsoft Office PowerPoint</Application>
  <PresentationFormat>Произвольный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УСОШ №4</dc:creator>
  <cp:lastModifiedBy>Лариса Петренко</cp:lastModifiedBy>
  <cp:revision>26</cp:revision>
  <dcterms:created xsi:type="dcterms:W3CDTF">2014-11-29T09:31:40Z</dcterms:created>
  <dcterms:modified xsi:type="dcterms:W3CDTF">2015-08-28T14:10:59Z</dcterms:modified>
</cp:coreProperties>
</file>