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68" r:id="rId6"/>
    <p:sldId id="272" r:id="rId7"/>
    <p:sldId id="271" r:id="rId8"/>
    <p:sldId id="265" r:id="rId9"/>
    <p:sldId id="285" r:id="rId10"/>
    <p:sldId id="280" r:id="rId11"/>
    <p:sldId id="270" r:id="rId12"/>
    <p:sldId id="261" r:id="rId13"/>
    <p:sldId id="259" r:id="rId14"/>
    <p:sldId id="257" r:id="rId15"/>
    <p:sldId id="286" r:id="rId16"/>
    <p:sldId id="288" r:id="rId17"/>
    <p:sldId id="273" r:id="rId18"/>
    <p:sldId id="262" r:id="rId19"/>
    <p:sldId id="264" r:id="rId20"/>
    <p:sldId id="26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F1E-9937-43CE-AA86-72ADFD99B73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4974-5254-441B-8DCE-57B784BD6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F1E-9937-43CE-AA86-72ADFD99B73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4974-5254-441B-8DCE-57B784BD6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F1E-9937-43CE-AA86-72ADFD99B73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4974-5254-441B-8DCE-57B784BD6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F1E-9937-43CE-AA86-72ADFD99B73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4974-5254-441B-8DCE-57B784BD6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F1E-9937-43CE-AA86-72ADFD99B73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4974-5254-441B-8DCE-57B784BD6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F1E-9937-43CE-AA86-72ADFD99B73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4974-5254-441B-8DCE-57B784BD6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F1E-9937-43CE-AA86-72ADFD99B73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4974-5254-441B-8DCE-57B784BD6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F1E-9937-43CE-AA86-72ADFD99B73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4974-5254-441B-8DCE-57B784BD6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F1E-9937-43CE-AA86-72ADFD99B73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4974-5254-441B-8DCE-57B784BD6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F1E-9937-43CE-AA86-72ADFD99B73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4974-5254-441B-8DCE-57B784BD6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F1E-9937-43CE-AA86-72ADFD99B73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4974-5254-441B-8DCE-57B784BD6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0EF1E-9937-43CE-AA86-72ADFD99B73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A4974-5254-441B-8DCE-57B784BD6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Проверочная работа </a:t>
            </a:r>
            <a:r>
              <a:rPr lang="ru-RU" sz="5400" b="1" i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по регионам </a:t>
            </a:r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России</a:t>
            </a:r>
            <a:r>
              <a:rPr lang="ru-RU" sz="8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ru-RU" sz="80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8572560" cy="64294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  <a:t>     </a:t>
            </a:r>
            <a:r>
              <a:rPr lang="ru-RU" sz="2700" b="1" i="1" dirty="0" smtClean="0">
                <a:solidFill>
                  <a:srgbClr val="336600"/>
                </a:solidFill>
                <a:latin typeface="Georgia" pitchFamily="18" charset="0"/>
              </a:rPr>
              <a:t>Определите субъект РФ и совместите его с экономическим районом. </a:t>
            </a:r>
            <a: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  <a:t/>
            </a:r>
            <a:b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  <a:t/>
            </a:r>
            <a:b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</a:br>
            <a:endParaRPr lang="ru-RU" sz="3200" b="1" i="1" dirty="0">
              <a:solidFill>
                <a:srgbClr val="336600"/>
              </a:solidFill>
              <a:latin typeface="Georgia" pitchFamily="18" charset="0"/>
            </a:endParaRPr>
          </a:p>
        </p:txBody>
      </p:sp>
      <p:pic>
        <p:nvPicPr>
          <p:cNvPr id="3" name="Picture 2" descr="F:\Документы\Фотобанк\Карты\политические карты регионов россии\бурят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2500330" cy="1722082"/>
          </a:xfrm>
          <a:prstGeom prst="rect">
            <a:avLst/>
          </a:prstGeom>
          <a:noFill/>
        </p:spPr>
      </p:pic>
      <p:pic>
        <p:nvPicPr>
          <p:cNvPr id="1027" name="Picture 3" descr="F:\Документы\Фотобанк\Карты\политические карты регионов россии\кабардино балкарска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1963069" cy="1571636"/>
          </a:xfrm>
          <a:prstGeom prst="rect">
            <a:avLst/>
          </a:prstGeom>
          <a:noFill/>
        </p:spPr>
      </p:pic>
      <p:pic>
        <p:nvPicPr>
          <p:cNvPr id="1028" name="Picture 4" descr="F:\Документы\Фотобанк\Карты\политические карты регионов россии\калмыки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071810"/>
            <a:ext cx="1928826" cy="16306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4288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6600"/>
                </a:solidFill>
                <a:latin typeface="Georgia" pitchFamily="18" charset="0"/>
              </a:rPr>
              <a:t>А)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2285992"/>
            <a:ext cx="516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>
                <a:solidFill>
                  <a:srgbClr val="336600"/>
                </a:solidFill>
                <a:latin typeface="Georgia" pitchFamily="18" charset="0"/>
              </a:rPr>
              <a:t>1) </a:t>
            </a:r>
            <a:r>
              <a:rPr lang="ru-RU" sz="2400" b="1" i="1" u="sng" dirty="0" err="1" smtClean="0">
                <a:solidFill>
                  <a:srgbClr val="336600"/>
                </a:solidFill>
                <a:latin typeface="Georgia" pitchFamily="18" charset="0"/>
              </a:rPr>
              <a:t>Северо</a:t>
            </a:r>
            <a:r>
              <a:rPr lang="ru-RU" sz="2400" b="1" i="1" u="sng" dirty="0" smtClean="0">
                <a:solidFill>
                  <a:srgbClr val="336600"/>
                </a:solidFill>
                <a:latin typeface="Georgia" pitchFamily="18" charset="0"/>
              </a:rPr>
              <a:t> – Кавказский район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4214818"/>
            <a:ext cx="3873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solidFill>
                  <a:srgbClr val="336600"/>
                </a:solidFill>
                <a:latin typeface="Georgia" pitchFamily="18" charset="0"/>
              </a:rPr>
              <a:t>3) Поволжский район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3286124"/>
            <a:ext cx="5562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solidFill>
                  <a:srgbClr val="336600"/>
                </a:solidFill>
                <a:latin typeface="Georgia" pitchFamily="18" charset="0"/>
              </a:rPr>
              <a:t>2) </a:t>
            </a:r>
            <a:r>
              <a:rPr lang="ru-RU" sz="2400" b="1" i="1" u="sng" dirty="0" err="1" smtClean="0">
                <a:solidFill>
                  <a:srgbClr val="336600"/>
                </a:solidFill>
                <a:latin typeface="Georgia" pitchFamily="18" charset="0"/>
              </a:rPr>
              <a:t>Восточно</a:t>
            </a:r>
            <a:r>
              <a:rPr lang="ru-RU" sz="2400" b="1" i="1" u="sng" dirty="0" smtClean="0">
                <a:solidFill>
                  <a:srgbClr val="336600"/>
                </a:solidFill>
                <a:latin typeface="Georgia" pitchFamily="18" charset="0"/>
              </a:rPr>
              <a:t> – Сибирский район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143644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336600"/>
                </a:solidFill>
                <a:latin typeface="Georgia" pitchFamily="18" charset="0"/>
              </a:rPr>
              <a:t>В)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357694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336600"/>
                </a:solidFill>
                <a:latin typeface="Georgia" pitchFamily="18" charset="0"/>
              </a:rPr>
              <a:t>Б)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488" y="5357826"/>
          <a:ext cx="6096000" cy="1098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494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9435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u="none" dirty="0" smtClean="0">
                          <a:solidFill>
                            <a:srgbClr val="336600"/>
                          </a:solidFill>
                          <a:latin typeface="Georgia" pitchFamily="18" charset="0"/>
                        </a:rPr>
                        <a:t>… район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u="none" dirty="0" smtClean="0">
                          <a:solidFill>
                            <a:srgbClr val="336600"/>
                          </a:solidFill>
                          <a:latin typeface="Georgia" pitchFamily="18" charset="0"/>
                        </a:rPr>
                        <a:t>… район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u="none" dirty="0" smtClean="0">
                          <a:solidFill>
                            <a:srgbClr val="336600"/>
                          </a:solidFill>
                          <a:latin typeface="Georgia" pitchFamily="18" charset="0"/>
                        </a:rPr>
                        <a:t>… район</a:t>
                      </a:r>
                      <a:endParaRPr lang="ru-RU" u="non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71868" y="542926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6600"/>
                </a:solidFill>
                <a:latin typeface="Georgia" pitchFamily="18" charset="0"/>
              </a:rPr>
              <a:t>А)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643570" y="5429264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336600"/>
                </a:solidFill>
                <a:latin typeface="Georgia" pitchFamily="18" charset="0"/>
              </a:rPr>
              <a:t>Б)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715272" y="5429264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336600"/>
                </a:solidFill>
                <a:latin typeface="Georgia" pitchFamily="18" charset="0"/>
              </a:rPr>
              <a:t>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857232"/>
            <a:ext cx="8429684" cy="4929221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Расположите города от самого северного к южному: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а) Оренбург</a:t>
            </a:r>
            <a:b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б) Мурманск</a:t>
            </a:r>
            <a:b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в) Москва</a:t>
            </a:r>
            <a:b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г) Вологда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643998" cy="6215105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Установите соответствие между субъектами и столицами: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1) Республика Мордовия               А) Чебоксары 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2)  Республика Марий – Эл          Б) Петрозаводск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3) Республика Чувашия                В) Горно -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Алтайск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4) Республика Алтай                     Г) Саранск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5) Республика Карелия                  Г) Йошкар - Ола</a:t>
            </a:r>
            <a:endParaRPr lang="ru-RU" sz="2400" b="1" i="1" u="sng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786874" cy="6286544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4000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000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4000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000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4000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Из перечисленных городов назовите города - миллионеры:</a:t>
            </a:r>
            <a:r>
              <a:rPr lang="ru-RU" sz="4000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4000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Элиста</a:t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Челябинск</a:t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Владимир</a:t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Самара</a:t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Ярославль</a:t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Казань</a:t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Волгоград</a:t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Новосибирск</a:t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Уфа</a:t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79"/>
            <a:ext cx="8643998" cy="5500727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Что объединяет эти географические объекты: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а) Усть - 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Балыкское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б) 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Бованенковское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в) 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Уренгойское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79"/>
            <a:ext cx="8643998" cy="5500727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Что объединяет эти географические объекты: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а) Кислогубская</a:t>
            </a:r>
            <a:b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б) 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Сургутская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в) 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Рефтинская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857233"/>
            <a:ext cx="8429684" cy="1000131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Определите крупные районы по выращиванию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6000768"/>
            <a:ext cx="8865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4F6228"/>
                </a:solidFill>
                <a:latin typeface="Georgia" pitchFamily="18" charset="0"/>
              </a:rPr>
              <a:t>* Республика Саха     * Краснодарский край       * Республика  Бурятия     </a:t>
            </a:r>
          </a:p>
          <a:p>
            <a:r>
              <a:rPr lang="ru-RU" b="1" i="1" dirty="0" smtClean="0">
                <a:solidFill>
                  <a:srgbClr val="4F6228"/>
                </a:solidFill>
                <a:latin typeface="Georgia" pitchFamily="18" charset="0"/>
              </a:rPr>
              <a:t>                     *  Приморский край          * Республика Дагестан</a:t>
            </a:r>
            <a:endParaRPr lang="ru-RU" b="1" i="1" dirty="0">
              <a:solidFill>
                <a:srgbClr val="4F6228"/>
              </a:solidFill>
              <a:latin typeface="Georgia" pitchFamily="18" charset="0"/>
            </a:endParaRPr>
          </a:p>
        </p:txBody>
      </p:sp>
      <p:pic>
        <p:nvPicPr>
          <p:cNvPr id="3074" name="Picture 2" descr="F:\Документы\Фотобанк\сельское хозяйство\уборка пшеницы\колосится рож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267660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F:\Документы\Фотобанк\сельское хозяйство\фрукты\мандарин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500174"/>
            <a:ext cx="261149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F:\Документы\Фотобанк\сельское хозяйство\пастбище\овц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714752"/>
            <a:ext cx="2714644" cy="1845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F:\Документы\Фотобанк\Города и регионы России\Чукотка\олени чукот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714752"/>
            <a:ext cx="2678925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85720" y="3286124"/>
            <a:ext cx="241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4F6228"/>
                </a:solidFill>
                <a:latin typeface="Georgia" pitchFamily="18" charset="0"/>
              </a:rPr>
              <a:t>1. Пшеницы и чая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86578" y="3286124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4F6228"/>
                </a:solidFill>
                <a:latin typeface="Georgia" pitchFamily="18" charset="0"/>
              </a:rPr>
              <a:t>3. Фруктов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3286124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4F6228"/>
                </a:solidFill>
                <a:latin typeface="Georgia" pitchFamily="18" charset="0"/>
              </a:rPr>
              <a:t>2. Сои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5572140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4F6228"/>
                </a:solidFill>
                <a:latin typeface="Georgia" pitchFamily="18" charset="0"/>
              </a:rPr>
              <a:t>4. Овец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86446" y="5500702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4F6228"/>
                </a:solidFill>
                <a:latin typeface="Georgia" pitchFamily="18" charset="0"/>
              </a:rPr>
              <a:t>5. Оленей</a:t>
            </a:r>
            <a:endParaRPr lang="ru-RU" dirty="0"/>
          </a:p>
        </p:txBody>
      </p:sp>
      <p:pic>
        <p:nvPicPr>
          <p:cNvPr id="21" name="Picture 3" descr="soya2"/>
          <p:cNvPicPr>
            <a:picLocks noChangeAspect="1" noChangeArrowheads="1"/>
          </p:cNvPicPr>
          <p:nvPr/>
        </p:nvPicPr>
        <p:blipFill>
          <a:blip r:embed="rId7" cstate="print">
            <a:lum contrast="24000"/>
          </a:blip>
          <a:srcRect/>
          <a:stretch>
            <a:fillRect/>
          </a:stretch>
        </p:blipFill>
        <p:spPr bwMode="auto">
          <a:xfrm>
            <a:off x="3857620" y="1500174"/>
            <a:ext cx="1573222" cy="176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857233"/>
            <a:ext cx="8429684" cy="1000131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Определите крупные центры по производству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Picture 2" descr="F:\Документы\Фотобанк\Машиностроение России\Автоваз Тольятти\сборка машин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731" y="1571612"/>
            <a:ext cx="2630679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Документы\Фотобанк\Машиностроение России\Комбайны Рязань\рязань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607331"/>
            <a:ext cx="2571768" cy="1928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F:\Документы\Фотобанк\Машиностроение России\магистральные тепловозы коломна\теплово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1" y="1571612"/>
            <a:ext cx="2561999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F:\Документы\Фотобанк\Машиностроение России\Самолётостроение Самара\самара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857628"/>
            <a:ext cx="2595554" cy="1946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F:\Документы\Фотобанк\Машиностроение России\судостроение\ниж новгоро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857628"/>
            <a:ext cx="2571768" cy="1957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42844" y="6000768"/>
            <a:ext cx="886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4F6228"/>
                </a:solidFill>
                <a:latin typeface="Georgia" pitchFamily="18" charset="0"/>
              </a:rPr>
              <a:t>1. Коломна      2. Тольятти     3. Рязань     4. Ярославль     5. Самара</a:t>
            </a:r>
            <a:endParaRPr lang="ru-RU" b="1" i="1" dirty="0">
              <a:solidFill>
                <a:srgbClr val="4F6228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514353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/>
              <a:t>       </a:t>
            </a:r>
            <a:r>
              <a:rPr lang="ru-RU" sz="4000" b="1" i="1" u="sng" dirty="0" smtClean="0">
                <a:solidFill>
                  <a:srgbClr val="336600"/>
                </a:solidFill>
                <a:latin typeface="Georgia" pitchFamily="18" charset="0"/>
              </a:rPr>
              <a:t>Определите по описанию    </a:t>
            </a:r>
            <a:r>
              <a:rPr lang="ru-RU" sz="4000" b="1" i="1" dirty="0" smtClean="0">
                <a:solidFill>
                  <a:srgbClr val="336600"/>
                </a:solidFill>
                <a:latin typeface="Georgia" pitchFamily="18" charset="0"/>
              </a:rPr>
              <a:t/>
            </a:r>
            <a:br>
              <a:rPr lang="ru-RU" sz="4000" b="1" i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rgbClr val="336600"/>
                </a:solidFill>
                <a:latin typeface="Georgia" pitchFamily="18" charset="0"/>
              </a:rPr>
              <a:t>           </a:t>
            </a:r>
            <a:r>
              <a:rPr lang="ru-RU" sz="4000" b="1" i="1" u="sng" dirty="0" smtClean="0">
                <a:solidFill>
                  <a:srgbClr val="336600"/>
                </a:solidFill>
                <a:latin typeface="Georgia" pitchFamily="18" charset="0"/>
              </a:rPr>
              <a:t>экономический район</a:t>
            </a:r>
            <a:r>
              <a:rPr lang="ru-RU" sz="4000" b="1" i="1" dirty="0" smtClean="0">
                <a:solidFill>
                  <a:srgbClr val="336600"/>
                </a:solidFill>
                <a:latin typeface="Georgia" pitchFamily="18" charset="0"/>
              </a:rPr>
              <a:t>.</a:t>
            </a:r>
            <a:br>
              <a:rPr lang="ru-RU" sz="4000" b="1" i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rgbClr val="336600"/>
                </a:solidFill>
                <a:latin typeface="Georgia" pitchFamily="18" charset="0"/>
              </a:rPr>
              <a:t/>
            </a:r>
            <a:br>
              <a:rPr lang="ru-RU" sz="4000" b="1" i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sz="2700" b="1" i="1" dirty="0" smtClean="0">
                <a:solidFill>
                  <a:srgbClr val="336600"/>
                </a:solidFill>
                <a:latin typeface="Georgia" pitchFamily="18" charset="0"/>
              </a:rPr>
              <a:t>Машиностроение — основная отрасль промышленности района. В свое время здесь получили развитие автомобилестроение, станкостроение, приборостроение, электротехника, электроника, авиастроение.</a:t>
            </a:r>
            <a:br>
              <a:rPr lang="ru-RU" sz="2700" b="1" i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sz="2700" b="1" i="1" dirty="0" smtClean="0">
                <a:solidFill>
                  <a:srgbClr val="336600"/>
                </a:solidFill>
                <a:latin typeface="Georgia" pitchFamily="18" charset="0"/>
              </a:rPr>
              <a:t>Черная металлургия представлена предприятием полного цикла в Туле.</a:t>
            </a:r>
            <a:br>
              <a:rPr lang="ru-RU" sz="2700" b="1" i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sz="2700" b="1" i="1" dirty="0" smtClean="0">
                <a:solidFill>
                  <a:srgbClr val="336600"/>
                </a:solidFill>
                <a:latin typeface="Georgia" pitchFamily="18" charset="0"/>
              </a:rPr>
              <a:t>Один из крупных </a:t>
            </a:r>
            <a:r>
              <a:rPr lang="ru-RU" sz="2400" b="1" i="1" dirty="0" smtClean="0">
                <a:solidFill>
                  <a:srgbClr val="336600"/>
                </a:solidFill>
                <a:latin typeface="Georgia" pitchFamily="18" charset="0"/>
              </a:rPr>
              <a:t>речных портов  может принимать грузы, идущие через систему каналов из 5 морей. </a:t>
            </a:r>
            <a:endParaRPr lang="ru-RU" sz="2700" b="1" i="1" dirty="0">
              <a:solidFill>
                <a:srgbClr val="3366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572560" cy="5286411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rgbClr val="336600"/>
                </a:solidFill>
                <a:latin typeface="Georgia" pitchFamily="18" charset="0"/>
              </a:rPr>
              <a:t>          </a:t>
            </a:r>
            <a:r>
              <a:rPr lang="ru-RU" sz="4000" b="1" i="1" u="sng" dirty="0" smtClean="0">
                <a:solidFill>
                  <a:srgbClr val="336600"/>
                </a:solidFill>
                <a:latin typeface="Georgia" pitchFamily="18" charset="0"/>
              </a:rPr>
              <a:t>Определите по описанию    </a:t>
            </a:r>
            <a:r>
              <a:rPr lang="ru-RU" sz="4000" b="1" i="1" dirty="0" smtClean="0">
                <a:solidFill>
                  <a:srgbClr val="336600"/>
                </a:solidFill>
                <a:latin typeface="Georgia" pitchFamily="18" charset="0"/>
              </a:rPr>
              <a:t/>
            </a:r>
            <a:br>
              <a:rPr lang="ru-RU" sz="4000" b="1" i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rgbClr val="336600"/>
                </a:solidFill>
                <a:latin typeface="Georgia" pitchFamily="18" charset="0"/>
              </a:rPr>
              <a:t>             </a:t>
            </a:r>
            <a:r>
              <a:rPr lang="ru-RU" sz="4000" b="1" i="1" u="sng" dirty="0" smtClean="0">
                <a:solidFill>
                  <a:srgbClr val="336600"/>
                </a:solidFill>
                <a:latin typeface="Georgia" pitchFamily="18" charset="0"/>
              </a:rPr>
              <a:t>экономический район</a:t>
            </a:r>
            <a:r>
              <a:rPr lang="ru-RU" sz="4000" b="1" i="1" dirty="0" smtClean="0">
                <a:solidFill>
                  <a:srgbClr val="336600"/>
                </a:solidFill>
                <a:latin typeface="Georgia" pitchFamily="18" charset="0"/>
              </a:rPr>
              <a:t>.</a:t>
            </a:r>
            <a:r>
              <a:rPr lang="ru-RU" sz="2800" b="1" i="1" dirty="0" smtClean="0">
                <a:solidFill>
                  <a:srgbClr val="336600"/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336600"/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336600"/>
                </a:solidFill>
                <a:latin typeface="Georgia" pitchFamily="18" charset="0"/>
              </a:rPr>
              <a:t>Район хорошо обеспечен водными ресурсами, но беден полезными ископаемыми. Можно выделить только ресурсы фосфоритов, а также залежи торфа на севере.</a:t>
            </a:r>
            <a:br>
              <a:rPr lang="ru-RU" sz="2800" b="1" i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336600"/>
                </a:solidFill>
                <a:latin typeface="Georgia" pitchFamily="18" charset="0"/>
              </a:rPr>
              <a:t> Выделяются три ведущие отрасли: транспортное машиностроение (судостроение и автостроение), электротехника и приборостроение. </a:t>
            </a:r>
            <a:endParaRPr lang="ru-RU" sz="2800" b="1" i="1" dirty="0">
              <a:solidFill>
                <a:srgbClr val="3366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3"/>
            <a:ext cx="8358246" cy="642941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336600"/>
                </a:solidFill>
                <a:latin typeface="Georgia" pitchFamily="18" charset="0"/>
              </a:rPr>
              <a:t>Федеральные округа России</a:t>
            </a:r>
            <a: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  <a:t>. </a:t>
            </a:r>
            <a:b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  <a:t/>
            </a:r>
            <a:b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</a:br>
            <a:endParaRPr lang="ru-RU" sz="3200" b="1" i="1" dirty="0">
              <a:solidFill>
                <a:srgbClr val="336600"/>
              </a:solidFill>
              <a:latin typeface="Georgia" pitchFamily="18" charset="0"/>
            </a:endParaRPr>
          </a:p>
        </p:txBody>
      </p:sp>
      <p:pic>
        <p:nvPicPr>
          <p:cNvPr id="3" name="Picture 2" descr="F:\Документы\Фотобанк\Карты\карты россии\карта округ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889772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358246" cy="5214973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  <a:t>         </a:t>
            </a:r>
            <a:r>
              <a:rPr lang="ru-RU" sz="3600" b="1" i="1" u="sng" dirty="0" smtClean="0">
                <a:solidFill>
                  <a:srgbClr val="336600"/>
                </a:solidFill>
                <a:latin typeface="Georgia" pitchFamily="18" charset="0"/>
              </a:rPr>
              <a:t>Определите по описанию    </a:t>
            </a:r>
            <a:r>
              <a:rPr lang="ru-RU" sz="3600" b="1" i="1" dirty="0" smtClean="0">
                <a:solidFill>
                  <a:srgbClr val="336600"/>
                </a:solidFill>
                <a:latin typeface="Georgia" pitchFamily="18" charset="0"/>
              </a:rPr>
              <a:t/>
            </a:r>
            <a:br>
              <a:rPr lang="ru-RU" sz="3600" b="1" i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336600"/>
                </a:solidFill>
                <a:latin typeface="Georgia" pitchFamily="18" charset="0"/>
              </a:rPr>
              <a:t>             </a:t>
            </a:r>
            <a:r>
              <a:rPr lang="ru-RU" sz="3600" b="1" i="1" u="sng" dirty="0" smtClean="0">
                <a:solidFill>
                  <a:srgbClr val="336600"/>
                </a:solidFill>
                <a:latin typeface="Georgia" pitchFamily="18" charset="0"/>
              </a:rPr>
              <a:t>экономический район</a:t>
            </a:r>
            <a: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  <a:t>. </a:t>
            </a:r>
            <a:b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  <a:t/>
            </a:r>
            <a:b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336600"/>
                </a:solidFill>
                <a:latin typeface="Georgia" pitchFamily="18" charset="0"/>
              </a:rPr>
              <a:t>В районе находится крупнейший железорудный бассейн в стране.</a:t>
            </a:r>
            <a:br>
              <a:rPr lang="ru-RU" sz="2800" b="1" i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336600"/>
                </a:solidFill>
                <a:latin typeface="Georgia" pitchFamily="18" charset="0"/>
              </a:rPr>
              <a:t>В районе возделывают сахарную свеклу (1-е место в стране), подсолнечник (3-е место), зерновые, картофель, овощи, плодовые и ягодные культуры</a:t>
            </a:r>
            <a: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  <a:t>. </a:t>
            </a:r>
            <a:endParaRPr lang="ru-RU" sz="3200" b="1" i="1" dirty="0">
              <a:solidFill>
                <a:srgbClr val="3366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79"/>
            <a:ext cx="8643998" cy="171451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 каком крупном городе  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            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идёт речь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: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1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Это один из древнейших городов Центральной России, крупный железнодорожный узел, центр машиностроения и химической промышленности. Известен крупным танковым сражением Второй Мировой войны. </a:t>
            </a:r>
            <a:r>
              <a:rPr lang="ru-RU" sz="3100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F:\Документы\Фотобанк\Города и регионы России\город Курск\Курск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290"/>
            <a:ext cx="2524116" cy="189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8643998" cy="485778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 каком крупном городе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              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идёт речь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: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Один из крупных центров машиностроения, в том числе оборонного. Город известен автомобильной промышленностью, заводами по производству самолётов, дизелей, телевизоров. Главная судостроительная база – завод «Красное Сормово».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074" name="Picture 2" descr="C:\Documents and Settings\Галина Ивановна\Рабочий стол\Интернет\нижний новгор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42852"/>
            <a:ext cx="2928934" cy="210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358246" cy="92869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  <a:t>         </a:t>
            </a:r>
            <a:r>
              <a:rPr lang="ru-RU" sz="3600" b="1" i="1" dirty="0" smtClean="0">
                <a:solidFill>
                  <a:srgbClr val="336600"/>
                </a:solidFill>
                <a:latin typeface="Georgia" pitchFamily="18" charset="0"/>
              </a:rPr>
              <a:t>Определите федеральные округа по карте</a:t>
            </a:r>
            <a: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  <a:t>. </a:t>
            </a:r>
            <a:b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  <a:t/>
            </a:r>
            <a:b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</a:br>
            <a:endParaRPr lang="ru-RU" sz="3200" b="1" i="1" dirty="0">
              <a:solidFill>
                <a:srgbClr val="336600"/>
              </a:solidFill>
              <a:latin typeface="Georgia" pitchFamily="18" charset="0"/>
            </a:endParaRPr>
          </a:p>
        </p:txBody>
      </p:sp>
      <p:pic>
        <p:nvPicPr>
          <p:cNvPr id="2050" name="Picture 2" descr="F:\Документы\Фотобанк\Карты\карты россии\карта округов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878285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358246" cy="92869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  <a:t>         </a:t>
            </a:r>
            <a:r>
              <a:rPr lang="ru-RU" sz="3600" b="1" i="1" dirty="0" smtClean="0">
                <a:solidFill>
                  <a:srgbClr val="336600"/>
                </a:solidFill>
                <a:latin typeface="Georgia" pitchFamily="18" charset="0"/>
              </a:rPr>
              <a:t>Определите экономические районы РФ</a:t>
            </a:r>
            <a: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  <a:t>. </a:t>
            </a:r>
            <a:b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  <a:t/>
            </a:r>
            <a:br>
              <a:rPr lang="ru-RU" sz="3200" b="1" i="1" dirty="0" smtClean="0">
                <a:solidFill>
                  <a:srgbClr val="336600"/>
                </a:solidFill>
                <a:latin typeface="Georgia" pitchFamily="18" charset="0"/>
              </a:rPr>
            </a:br>
            <a:endParaRPr lang="ru-RU" sz="3200" b="1" i="1" dirty="0">
              <a:solidFill>
                <a:srgbClr val="336600"/>
              </a:solidFill>
              <a:latin typeface="Georgia" pitchFamily="18" charset="0"/>
            </a:endParaRPr>
          </a:p>
        </p:txBody>
      </p:sp>
      <p:pic>
        <p:nvPicPr>
          <p:cNvPr id="3074" name="Picture 2" descr="F:\Документы\Фотобанк\Карты\карты россии\карта росс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1214421"/>
            <a:ext cx="8891688" cy="5257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000107"/>
            <a:ext cx="8429684" cy="785819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4F6228"/>
                </a:solidFill>
                <a:latin typeface="Georgia" pitchFamily="18" charset="0"/>
              </a:rPr>
              <a:t>Определите экономический район по карте.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 descr="http://openbudget.karelia.ru/budnord/russian/central/images/cent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75724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857233"/>
            <a:ext cx="8429684" cy="1143007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Определите экономический район  по карте.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 descr="http://openbudget.karelia.ru/budnord/russian/volga-vyatsky/images/volgova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79296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857233"/>
            <a:ext cx="8429684" cy="714379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Определите экономический район по карте .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 descr="Центрально-Черноземный экономический райо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714488"/>
            <a:ext cx="513874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643998" cy="635798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Соотнесите субъект и экономический район.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А) Центральный</a:t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Б) Волго – Вятский</a:t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В) Центрально – Чернозёмный</a:t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                            2                                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3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51" name="Picture 3" descr="C:\Documents and Settings\Галина Ивановна\Рабочий стол\Интернет\московская об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00438"/>
            <a:ext cx="2402779" cy="2271718"/>
          </a:xfrm>
          <a:prstGeom prst="rect">
            <a:avLst/>
          </a:prstGeom>
          <a:noFill/>
        </p:spPr>
      </p:pic>
      <p:pic>
        <p:nvPicPr>
          <p:cNvPr id="2052" name="Picture 4" descr="C:\Documents and Settings\Галина Ивановна\Рабочий стол\Интернет\марий эл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857628"/>
            <a:ext cx="3219450" cy="1981200"/>
          </a:xfrm>
          <a:prstGeom prst="rect">
            <a:avLst/>
          </a:prstGeom>
          <a:noFill/>
        </p:spPr>
      </p:pic>
      <p:pic>
        <p:nvPicPr>
          <p:cNvPr id="2053" name="Picture 5" descr="C:\Documents and Settings\Галина Ивановна\Рабочий стол\Интернет\тамбовская обл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071810"/>
            <a:ext cx="2590800" cy="2857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4414" y="5572140"/>
            <a:ext cx="571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1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Фоны оформление\фон цвет\031_full_hd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643998" cy="635798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Определите субъект 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по карте.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А) Удмуртская республика</a:t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Б) Республика Хакасия</a:t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В) Республика Тыва</a:t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                                        2                              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3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5572140"/>
            <a:ext cx="571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1</a:t>
            </a:r>
            <a:endParaRPr lang="ru-RU" sz="2800" dirty="0"/>
          </a:p>
        </p:txBody>
      </p:sp>
      <p:pic>
        <p:nvPicPr>
          <p:cNvPr id="2050" name="Picture 2" descr="F:\Документы\Фотобанк\Карты\политические карты регионов россии\тыв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2800350" cy="1743075"/>
          </a:xfrm>
          <a:prstGeom prst="rect">
            <a:avLst/>
          </a:prstGeom>
          <a:noFill/>
        </p:spPr>
      </p:pic>
      <p:pic>
        <p:nvPicPr>
          <p:cNvPr id="3" name="Picture 3" descr="F:\Документы\Фотобанк\Карты\политические карты регионов россии\удмурт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643314"/>
            <a:ext cx="1500198" cy="2028956"/>
          </a:xfrm>
          <a:prstGeom prst="rect">
            <a:avLst/>
          </a:prstGeom>
          <a:noFill/>
        </p:spPr>
      </p:pic>
      <p:pic>
        <p:nvPicPr>
          <p:cNvPr id="5" name="Picture 5" descr="F:\Документы\Фотобанк\Карты\политические карты регионов россии\хакаси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4363" y="3286124"/>
            <a:ext cx="1736215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169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Проверочная работа по регионам России.</vt:lpstr>
      <vt:lpstr>Федеральные округа России.   </vt:lpstr>
      <vt:lpstr>         Определите федеральные округа по карте.   </vt:lpstr>
      <vt:lpstr>         Определите экономические районы РФ.   </vt:lpstr>
      <vt:lpstr> Определите экономический район по карте.   </vt:lpstr>
      <vt:lpstr> Определите экономический район  по карте.   </vt:lpstr>
      <vt:lpstr>  Определите экономический район по карте .   </vt:lpstr>
      <vt:lpstr>Соотнесите субъект и экономический район. А) Центральный Б) Волго – Вятский В) Центрально – Чернозёмный                                           2                                 3</vt:lpstr>
      <vt:lpstr>  Определите субъект     по карте. А) Удмуртская республика Б) Республика Хакасия В) Республика Тыва                                                       2                               3</vt:lpstr>
      <vt:lpstr>     Определите субъект РФ и совместите его с экономическим районом.   </vt:lpstr>
      <vt:lpstr>Расположите города от самого северного к южному:  а) Оренбург б) Мурманск в) Москва г) Вологда </vt:lpstr>
      <vt:lpstr>Установите соответствие между субъектами и столицами:  1) Республика Мордовия               А) Чебоксары  2)  Республика Марий – Эл          Б) Петрозаводск 3) Республика Чувашия                В) Горно - Алтайск 4) Республика Алтай                     Г) Саранск 5) Республика Карелия                  Г) Йошкар - Ола</vt:lpstr>
      <vt:lpstr>   Из перечисленных городов назовите города - миллионеры: Элиста Челябинск Владимир Самара Ярославль Казань Волгоград Новосибирск Уфа    </vt:lpstr>
      <vt:lpstr>Что объединяет эти географические объекты:  а) Усть - Балыкское б) Бованенковское в) Уренгойское</vt:lpstr>
      <vt:lpstr>Что объединяет эти географические объекты:  а) Кислогубская б) Сургутская в) Рефтинская</vt:lpstr>
      <vt:lpstr> Определите крупные районы по выращиванию   </vt:lpstr>
      <vt:lpstr> Определите крупные центры по производству   </vt:lpstr>
      <vt:lpstr>        Определите по описанию                экономический район.  Машиностроение — основная отрасль промышленности района. В свое время здесь получили развитие автомобилестроение, станкостроение, приборостроение, электротехника, электроника, авиастроение. Черная металлургия представлена предприятием полного цикла в Туле. Один из крупных речных портов  может принимать грузы, идущие через систему каналов из 5 морей. </vt:lpstr>
      <vt:lpstr>          Определите по описанию                  экономический район.  Район хорошо обеспечен водными ресурсами, но беден полезными ископаемыми. Можно выделить только ресурсы фосфоритов, а также залежи торфа на севере.  Выделяются три ведущие отрасли: транспортное машиностроение (судостроение и автостроение), электротехника и приборостроение. </vt:lpstr>
      <vt:lpstr>         Определите по описанию                  экономический район.   В районе находится крупнейший железорудный бассейн в стране. В районе возделывают сахарную свеклу (1-е место в стране), подсолнечник (3-е место), зерновые, картофель, овощи, плодовые и ягодные культуры. </vt:lpstr>
      <vt:lpstr>               О каком крупном городе                       идёт речь: Это один из древнейших городов Центральной России, крупный железнодорожный узел, центр машиностроения и химической промышленности. Известен крупным танковым сражением Второй Мировой войны.   </vt:lpstr>
      <vt:lpstr>       О каком крупном городе                       идёт речь: Один из крупных центров машиностроения, в том числе оборонного. Город известен автомобильной промышленностью, заводами по производству самолётов, дизелей, телевизоров. Главная судостроительная база – завод «Красное Сормово».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по теме: «Центральная Россия».</dc:title>
  <dc:creator>Галина</dc:creator>
  <cp:lastModifiedBy>Ученик)</cp:lastModifiedBy>
  <cp:revision>41</cp:revision>
  <dcterms:created xsi:type="dcterms:W3CDTF">2011-03-12T17:51:06Z</dcterms:created>
  <dcterms:modified xsi:type="dcterms:W3CDTF">2021-02-24T12:51:49Z</dcterms:modified>
</cp:coreProperties>
</file>