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B2C543-9BCE-49DA-A587-471CC1D25FB8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66E534-732A-48E6-A916-00E944CE72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Куда исчезают лужи после дождя?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4136504" cy="98566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Выполняла </a:t>
            </a:r>
            <a:r>
              <a:rPr lang="ru-RU" sz="1600" dirty="0" smtClean="0">
                <a:solidFill>
                  <a:schemeClr val="tx1"/>
                </a:solidFill>
              </a:rPr>
              <a:t>работу Валерия </a:t>
            </a:r>
            <a:r>
              <a:rPr lang="ru-RU" sz="1600" dirty="0" smtClean="0">
                <a:solidFill>
                  <a:schemeClr val="tx1"/>
                </a:solidFill>
              </a:rPr>
              <a:t>Строилова ученица 9 в класса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852936"/>
            <a:ext cx="6444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5760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/>
              <a:t>Содержание работы:</a:t>
            </a:r>
            <a:endParaRPr lang="ru-RU" sz="2400" dirty="0"/>
          </a:p>
          <a:p>
            <a:pPr fontAlgn="base"/>
            <a:r>
              <a:rPr lang="ru-RU" sz="2400" dirty="0"/>
              <a:t>Введение.</a:t>
            </a:r>
          </a:p>
          <a:p>
            <a:pPr fontAlgn="base"/>
            <a:r>
              <a:rPr lang="ru-RU" sz="2400" dirty="0"/>
              <a:t>1. Основная часть</a:t>
            </a:r>
          </a:p>
          <a:p>
            <a:pPr fontAlgn="base"/>
            <a:r>
              <a:rPr lang="ru-RU" sz="2400" dirty="0"/>
              <a:t>1.1.Научный эксперимент.</a:t>
            </a:r>
          </a:p>
          <a:p>
            <a:pPr fontAlgn="base"/>
            <a:r>
              <a:rPr lang="ru-RU" sz="2400" dirty="0"/>
              <a:t>1.2.Понятие «Испарение». Физическая природа испарения.</a:t>
            </a:r>
          </a:p>
          <a:p>
            <a:pPr fontAlgn="base"/>
            <a:r>
              <a:rPr lang="ru-RU" sz="2400" dirty="0"/>
              <a:t>1.3.Круговорот воды в природе. Значение круговорота воды.</a:t>
            </a:r>
          </a:p>
          <a:p>
            <a:pPr fontAlgn="base"/>
            <a:r>
              <a:rPr lang="ru-RU" sz="2400" dirty="0"/>
              <a:t>Заключение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/>
              <a:t>ВВЕДЕНИЕ</a:t>
            </a:r>
            <a:endParaRPr lang="ru-RU" sz="2400" dirty="0"/>
          </a:p>
          <a:p>
            <a:pPr fontAlgn="base"/>
            <a:r>
              <a:rPr lang="ru-RU" sz="2400" dirty="0"/>
              <a:t>1. Выбор темы исследования</a:t>
            </a:r>
          </a:p>
          <a:p>
            <a:pPr fontAlgn="base"/>
            <a:r>
              <a:rPr lang="ru-RU" sz="2400" dirty="0"/>
              <a:t> Я очень люблю гулять на улице после дождя. Мне всегда интересно наблюдать за, словно умывшейся, посвежевшей природой, шлепать ногами по большим лужам, измерять их глубину. Только вот что я </a:t>
            </a:r>
            <a:r>
              <a:rPr lang="ru-RU" sz="2400" dirty="0" smtClean="0"/>
              <a:t>заметила: </a:t>
            </a:r>
            <a:r>
              <a:rPr lang="ru-RU" sz="2400" dirty="0"/>
              <a:t>как только дождь заканчивается и выглядывает солнце, лужи начинают уменьшаться в размерах, высыхать, и рано или поздно, вода в них исчезает, словно по волшебству. </a:t>
            </a:r>
            <a:r>
              <a:rPr lang="ru-RU" sz="2400" dirty="0" smtClean="0"/>
              <a:t>П</a:t>
            </a:r>
            <a:r>
              <a:rPr lang="ru-RU" sz="2400" dirty="0" smtClean="0"/>
              <a:t>очему </a:t>
            </a:r>
            <a:r>
              <a:rPr lang="ru-RU" sz="2400" dirty="0"/>
              <a:t>исчезает? Этот вопрос долгое время не давал мне покоя. И я </a:t>
            </a:r>
            <a:r>
              <a:rPr lang="ru-RU" sz="2400" dirty="0" smtClean="0"/>
              <a:t>решила </a:t>
            </a:r>
            <a:r>
              <a:rPr lang="ru-RU" sz="2400" dirty="0"/>
              <a:t>самостоятельно поискать ответы на него.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/>
              <a:t> </a:t>
            </a:r>
            <a:r>
              <a:rPr lang="ru-RU" sz="2000" b="1" dirty="0"/>
              <a:t>ОСНОВНАЯ ЧАСТЬ</a:t>
            </a:r>
            <a:endParaRPr lang="ru-RU" sz="2000" dirty="0"/>
          </a:p>
          <a:p>
            <a:pPr fontAlgn="base"/>
            <a:r>
              <a:rPr lang="ru-RU" sz="2000" dirty="0"/>
              <a:t>Таким образом, я </a:t>
            </a:r>
            <a:r>
              <a:rPr lang="ru-RU" sz="2000" dirty="0" smtClean="0"/>
              <a:t>определила:</a:t>
            </a:r>
            <a:endParaRPr lang="ru-RU" sz="2000" dirty="0"/>
          </a:p>
          <a:p>
            <a:pPr fontAlgn="base"/>
            <a:r>
              <a:rPr lang="ru-RU" sz="2000" b="1" u="sng" dirty="0"/>
              <a:t>Объект исследования</a:t>
            </a:r>
            <a:r>
              <a:rPr lang="ru-RU" sz="2000" b="1" dirty="0"/>
              <a:t>: </a:t>
            </a:r>
            <a:r>
              <a:rPr lang="ru-RU" sz="2000" dirty="0"/>
              <a:t>лужа</a:t>
            </a:r>
          </a:p>
          <a:p>
            <a:pPr fontAlgn="base"/>
            <a:r>
              <a:rPr lang="ru-RU" sz="2000" b="1" u="sng" dirty="0"/>
              <a:t>Предмет</a:t>
            </a:r>
            <a:r>
              <a:rPr lang="ru-RU" sz="2000" u="sng" dirty="0"/>
              <a:t> </a:t>
            </a:r>
            <a:r>
              <a:rPr lang="ru-RU" sz="2000" b="1" u="sng" dirty="0"/>
              <a:t>моего исследования</a:t>
            </a:r>
            <a:r>
              <a:rPr lang="ru-RU" sz="2000" dirty="0"/>
              <a:t>:  испарение воды в луже</a:t>
            </a:r>
          </a:p>
          <a:p>
            <a:pPr fontAlgn="base"/>
            <a:r>
              <a:rPr lang="ru-RU" sz="2000" b="1" u="sng" dirty="0"/>
              <a:t>Проблема</a:t>
            </a:r>
            <a:r>
              <a:rPr lang="ru-RU" sz="2000" dirty="0"/>
              <a:t>: почему вода в лужах исчезает?</a:t>
            </a:r>
          </a:p>
          <a:p>
            <a:pPr fontAlgn="base"/>
            <a:r>
              <a:rPr lang="ru-RU" sz="2000" b="1" u="sng" dirty="0"/>
              <a:t>Цель исследования</a:t>
            </a:r>
            <a:r>
              <a:rPr lang="ru-RU" sz="2000" dirty="0"/>
              <a:t>: Выяснить, куда девается вода при высыхании дождевых луж.</a:t>
            </a:r>
          </a:p>
          <a:p>
            <a:pPr fontAlgn="base"/>
            <a:r>
              <a:rPr lang="ru-RU" sz="2000" dirty="0"/>
              <a:t>В соответствии с целью, я </a:t>
            </a:r>
            <a:r>
              <a:rPr lang="ru-RU" sz="2000" dirty="0" smtClean="0"/>
              <a:t>поставила </a:t>
            </a:r>
            <a:r>
              <a:rPr lang="ru-RU" sz="2000" dirty="0"/>
              <a:t>перед собой следующие </a:t>
            </a:r>
            <a:r>
              <a:rPr lang="ru-RU" sz="2000" b="1" u="sng" dirty="0"/>
              <a:t>задачи:</a:t>
            </a:r>
            <a:endParaRPr lang="ru-RU" sz="2000" dirty="0"/>
          </a:p>
          <a:p>
            <a:pPr fontAlgn="base"/>
            <a:r>
              <a:rPr lang="ru-RU" sz="2000" dirty="0"/>
              <a:t>Найти необходимую информацию по теме.</a:t>
            </a:r>
          </a:p>
          <a:p>
            <a:pPr fontAlgn="base"/>
            <a:r>
              <a:rPr lang="ru-RU" sz="2000" dirty="0"/>
              <a:t>Провести научный  эксперимент.</a:t>
            </a:r>
          </a:p>
          <a:p>
            <a:pPr fontAlgn="base"/>
            <a:r>
              <a:rPr lang="ru-RU" sz="2000" dirty="0"/>
              <a:t>Обобщить полученные результаты, сделать собственные выводы.</a:t>
            </a:r>
          </a:p>
          <a:p>
            <a:pPr fontAlgn="base"/>
            <a:r>
              <a:rPr lang="ru-RU" sz="2000" dirty="0"/>
              <a:t>Для решения поставленных задач, я </a:t>
            </a:r>
            <a:r>
              <a:rPr lang="ru-RU" sz="2000" dirty="0" smtClean="0"/>
              <a:t>использовала </a:t>
            </a:r>
            <a:r>
              <a:rPr lang="ru-RU" sz="2000" dirty="0"/>
              <a:t>следующие </a:t>
            </a:r>
            <a:r>
              <a:rPr lang="ru-RU" sz="2000" b="1" u="sng" dirty="0"/>
              <a:t>методы:</a:t>
            </a:r>
            <a:endParaRPr lang="ru-RU" sz="2000" dirty="0"/>
          </a:p>
          <a:p>
            <a:pPr fontAlgn="base"/>
            <a:r>
              <a:rPr lang="ru-RU" sz="2000" dirty="0"/>
              <a:t>Изучение познавательной литературы по выбранной теме.</a:t>
            </a:r>
          </a:p>
          <a:p>
            <a:pPr fontAlgn="base"/>
            <a:r>
              <a:rPr lang="ru-RU" sz="2000" dirty="0"/>
              <a:t>Наблюдение.</a:t>
            </a:r>
          </a:p>
          <a:p>
            <a:pPr fontAlgn="base"/>
            <a:r>
              <a:rPr lang="ru-RU" sz="2000" dirty="0"/>
              <a:t>Проведение исследовательского эксперимента.</a:t>
            </a:r>
          </a:p>
          <a:p>
            <a:pPr fontAlgn="base"/>
            <a:r>
              <a:rPr lang="ru-RU" sz="2000" dirty="0"/>
              <a:t>Отбор материалов  по теме.</a:t>
            </a:r>
          </a:p>
          <a:p>
            <a:pPr fontAlgn="base"/>
            <a:r>
              <a:rPr lang="ru-RU" sz="2000" dirty="0"/>
              <a:t>Обобщение результатов и выводы.</a:t>
            </a:r>
          </a:p>
        </p:txBody>
      </p:sp>
      <p:pic>
        <p:nvPicPr>
          <p:cNvPr id="6146" name="Picture 2" descr="http://ederslik.edu.az/books/252/assets/img/samples/unit-4/page13/1.jpg"/>
          <p:cNvPicPr>
            <a:picLocks noChangeAspect="1" noChangeArrowheads="1"/>
          </p:cNvPicPr>
          <p:nvPr/>
        </p:nvPicPr>
        <p:blipFill>
          <a:blip r:embed="rId2" cstate="print"/>
          <a:srcRect l="1909" r="1415"/>
          <a:stretch>
            <a:fillRect/>
          </a:stretch>
        </p:blipFill>
        <p:spPr bwMode="auto">
          <a:xfrm>
            <a:off x="0" y="5373216"/>
            <a:ext cx="9144000" cy="1257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427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/>
              <a:t>ИСПАРЕНИЕ. ФИЗИЧЕСКАЯ ПРИРОДА ИСПАРЕНИЯ.</a:t>
            </a:r>
            <a:endParaRPr lang="ru-RU" sz="2000" dirty="0"/>
          </a:p>
          <a:p>
            <a:pPr fontAlgn="base"/>
            <a:r>
              <a:rPr lang="ru-RU" sz="2000" u="sng" dirty="0"/>
              <a:t>  Так что же произошло с водой в каждом из наполненных мною стаканов?</a:t>
            </a:r>
            <a:endParaRPr lang="ru-RU" sz="2000" dirty="0"/>
          </a:p>
          <a:p>
            <a:pPr fontAlgn="base"/>
            <a:r>
              <a:rPr lang="ru-RU" sz="2000" dirty="0" smtClean="0"/>
              <a:t>Тепло заставило </a:t>
            </a:r>
            <a:r>
              <a:rPr lang="ru-RU" sz="2000" dirty="0"/>
              <a:t>воду испаряться в обоих стаканах, но крышка из фольги не дает водяному пару из одного стакана улетучиться в воздух, поэтому в нем уровень воды выше.</a:t>
            </a:r>
          </a:p>
          <a:p>
            <a:pPr fontAlgn="base"/>
            <a:r>
              <a:rPr lang="ru-RU" sz="2000" dirty="0"/>
              <a:t>То же самое происходит и  с лужами. Солнечное тепло превращает воду в крошечные капельки, которые поднимаются в воздух. Этот процесс, когда жидкость на воздухе быстро становится газом или паром, называется </a:t>
            </a:r>
            <a:r>
              <a:rPr lang="ru-RU" sz="2000" b="1" dirty="0"/>
              <a:t>испарением</a:t>
            </a:r>
            <a:r>
              <a:rPr lang="ru-RU" sz="2000" dirty="0"/>
              <a:t>, а крошечные капельки - водяным паром</a:t>
            </a:r>
          </a:p>
          <a:p>
            <a:pPr fontAlgn="base"/>
            <a:r>
              <a:rPr lang="ru-RU" sz="2000" dirty="0"/>
              <a:t>   </a:t>
            </a:r>
          </a:p>
        </p:txBody>
      </p:sp>
      <p:pic>
        <p:nvPicPr>
          <p:cNvPr id="5122" name="Picture 2" descr="https://www.bbc.co.uk/staticarchive/92cb74d6868fb689ae93002143fa5b84ac8d4f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836712"/>
            <a:ext cx="4562018" cy="5127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     Испарением </a:t>
            </a:r>
            <a:r>
              <a:rPr lang="ru-RU" sz="2000" dirty="0" smtClean="0"/>
              <a:t>называют фазовый процесс перехода вещества из жидкого состояния в газообразное или парообразное, происходящий на поверхности </a:t>
            </a:r>
            <a:r>
              <a:rPr lang="ru-RU" sz="2000" dirty="0" smtClean="0"/>
              <a:t>жидкости.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  </a:t>
            </a:r>
            <a:r>
              <a:rPr lang="ru-RU" sz="2000" dirty="0" smtClean="0"/>
              <a:t>Как и при плавлении, при испарении веществом поглощается теплота. Она затрачивается на преодоление сил сцепления частиц (молекул или атомов) жидкости. </a:t>
            </a:r>
            <a:endParaRPr lang="ru-RU" sz="2000" dirty="0" smtClean="0"/>
          </a:p>
          <a:p>
            <a:r>
              <a:rPr lang="ru-RU" sz="2000" dirty="0" smtClean="0"/>
              <a:t>     Кинетическая </a:t>
            </a:r>
            <a:r>
              <a:rPr lang="ru-RU" sz="2000" dirty="0" smtClean="0"/>
              <a:t>энергия молекул, обладающих самой высокой скоростью, превышает их потенциальную энергию взаимодействия с другими молекулами жидкости. Благодаря этому они преодолевают притяжение соседних частиц и вылетают с поверхности жидкости.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ÐÑÐ¿Ð°Ñ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17032"/>
            <a:ext cx="442849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Но </a:t>
            </a:r>
            <a:r>
              <a:rPr lang="ru-RU" sz="2000" dirty="0" smtClean="0"/>
              <a:t>скорость испарения зависит от многих факторов. Один из важнейших – температура вещества. Чем она выше, тем больше скорость движения частиц и их энергия, и тем большее их количество покидает жидкость в единицу времени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  Проведем еще один эксперимент.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  </a:t>
            </a:r>
            <a:r>
              <a:rPr lang="ru-RU" sz="2000" dirty="0" smtClean="0"/>
              <a:t>Наполним одинаковым количеством воды 2 стакана. Один поставим на солнцепёк, а другой оставим в тени. Через некоторое время увидим, что воды в первом стакане стало меньше, чем во втором. Её нагрели солнечные лучи, и она испарилась быстрее.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http://www.photoline.ru/critic/picpart/1331/13315566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01766"/>
            <a:ext cx="7236296" cy="3656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/>
              <a:t> </a:t>
            </a:r>
            <a:r>
              <a:rPr lang="ru-RU" sz="2000" b="1" dirty="0"/>
              <a:t>КРУГОВОРОТ  ВОДЫ  В ПРИРОДЕ</a:t>
            </a:r>
            <a:endParaRPr lang="ru-RU" sz="2000" dirty="0"/>
          </a:p>
          <a:p>
            <a:pPr fontAlgn="base"/>
            <a:r>
              <a:rPr lang="ru-RU" sz="2000" dirty="0"/>
              <a:t>  Солнечные лучи нагревают поверхность нашей планеты и испаряют огромное количество влаги. Водяные пары поднимаются в воздух с поверхностей морей, океанов, рек, из почвы. Воду испаряют все растения.</a:t>
            </a:r>
          </a:p>
          <a:p>
            <a:pPr fontAlgn="base"/>
            <a:r>
              <a:rPr lang="ru-RU" sz="2000" dirty="0"/>
              <a:t>Вода превращается в пар в любое время года, даже зимой в большой мороз. В воздухе образуются мельчайшие капельки или кристаллики льда - они образуют знакомые всем облака. Воздушные течения разносят пары воды и облака над землей. Накопившаяся в них влага выпадает в виде дождя или снега.</a:t>
            </a:r>
          </a:p>
          <a:p>
            <a:pPr fontAlgn="base"/>
            <a:r>
              <a:rPr lang="ru-RU" sz="2000" dirty="0"/>
              <a:t>  Таким образом, в природе вода находится в постоянном движении, совершает движение по кругу: под действием солнечных лучей вода всё время испаряется с поверхности суши и водоёмов, с листьев растений и возвращается на поверхность Земли в виде осадков, пополняя запасы в океанах, реках, озерах и т.п.</a:t>
            </a:r>
          </a:p>
          <a:p>
            <a:pPr fontAlgn="base"/>
            <a:r>
              <a:rPr lang="ru-RU" sz="2000" dirty="0"/>
              <a:t>   Такое передвижение воды ученые называют </a:t>
            </a:r>
            <a:r>
              <a:rPr lang="ru-RU" sz="2000" b="1" dirty="0"/>
              <a:t>круговоротом воды в природе.</a:t>
            </a:r>
            <a:endParaRPr lang="ru-RU" sz="2000" dirty="0"/>
          </a:p>
          <a:p>
            <a:pPr fontAlgn="base"/>
            <a:r>
              <a:rPr lang="ru-RU" sz="2000" dirty="0"/>
              <a:t>  Благодаря  ему, количество воды на Земле практически не изменяется, она только меняет свои формы.</a:t>
            </a:r>
          </a:p>
          <a:p>
            <a:pPr fontAlgn="base"/>
            <a:r>
              <a:rPr lang="ru-RU" sz="2000" dirty="0"/>
              <a:t>   Круговорот воды в природе от желаний человека не зависит. Он цикличен и постоянен. Остановить или прервать его невозможно.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ЗАКЛЮЧЕНИЕ.</a:t>
            </a:r>
            <a:endParaRPr lang="ru-RU" dirty="0"/>
          </a:p>
          <a:p>
            <a:pPr fontAlgn="base"/>
            <a:r>
              <a:rPr lang="ru-RU" dirty="0"/>
              <a:t>   В результате проведения собственного исследования на примере двух ёмкостей с водой, а также </a:t>
            </a:r>
            <a:r>
              <a:rPr lang="ru-RU" dirty="0" smtClean="0"/>
              <a:t>изучения познавательной </a:t>
            </a:r>
            <a:r>
              <a:rPr lang="ru-RU" dirty="0"/>
              <a:t>и справочной литературы по интересующей меня теме, я </a:t>
            </a:r>
            <a:r>
              <a:rPr lang="ru-RU" dirty="0" smtClean="0"/>
              <a:t>пришла </a:t>
            </a:r>
            <a:r>
              <a:rPr lang="ru-RU" dirty="0"/>
              <a:t>к следующим выводам:</a:t>
            </a:r>
          </a:p>
          <a:p>
            <a:pPr fontAlgn="base"/>
            <a:r>
              <a:rPr lang="ru-RU" dirty="0"/>
              <a:t>Вода в лужах исчезает в результате испарения.</a:t>
            </a:r>
          </a:p>
          <a:p>
            <a:pPr fontAlgn="base"/>
            <a:r>
              <a:rPr lang="ru-RU" dirty="0" smtClean="0"/>
              <a:t>Основными факторами, влияющими </a:t>
            </a:r>
            <a:r>
              <a:rPr lang="ru-RU" dirty="0"/>
              <a:t>на процесс испарения воды, является солнечный </a:t>
            </a:r>
            <a:r>
              <a:rPr lang="ru-RU" dirty="0" smtClean="0"/>
              <a:t>свет, тепло и температура вещества.</a:t>
            </a:r>
            <a:endParaRPr lang="ru-RU" dirty="0"/>
          </a:p>
          <a:p>
            <a:pPr fontAlgn="base"/>
            <a:r>
              <a:rPr lang="ru-RU" dirty="0"/>
              <a:t>Вода находится в постоянном движении по кругу - происходит круговорот воды в природе.</a:t>
            </a:r>
          </a:p>
          <a:p>
            <a:pPr fontAlgn="base"/>
            <a:r>
              <a:rPr lang="ru-RU" dirty="0"/>
              <a:t>Круговорот воды в природе непрерывен.</a:t>
            </a:r>
          </a:p>
          <a:p>
            <a:pPr fontAlgn="base"/>
            <a:r>
              <a:rPr lang="ru-RU" dirty="0"/>
              <a:t>   Следовательно, выдвинутая мною в начале работы гипотеза, является верной и получила подтверждение в результате проведенной исследовательской деятельности.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234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Куда исчезают лужи после дождя?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исчезают лужи после дождя?</dc:title>
  <dc:creator>1</dc:creator>
  <cp:lastModifiedBy>1</cp:lastModifiedBy>
  <cp:revision>3</cp:revision>
  <dcterms:created xsi:type="dcterms:W3CDTF">2019-09-26T15:26:21Z</dcterms:created>
  <dcterms:modified xsi:type="dcterms:W3CDTF">2019-09-27T15:33:00Z</dcterms:modified>
</cp:coreProperties>
</file>