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2" r:id="rId5"/>
    <p:sldId id="269" r:id="rId6"/>
    <p:sldId id="26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6810A4-53F9-4B4D-B955-3A476FD11CBE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7A0C57-AA96-40EB-82BF-1A65274AF3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err="1" smtClean="0">
                <a:solidFill>
                  <a:schemeClr val="bg1"/>
                </a:solidFill>
              </a:rPr>
              <a:t>ПрисоединениеАстрахани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0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6777318" cy="792088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Присоединение Астрахани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1484784"/>
            <a:ext cx="3888432" cy="460851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effectLst/>
              </a:rPr>
              <a:t>Астраханское ханство вошло в состав Российского государства в середине XVI века при правлении Ивана Грозного. Казанский и астраханский походы Ивана Грозного некоторые историки связывают с в «войной за рыбные ловы</a:t>
            </a:r>
            <a:r>
              <a:rPr lang="ru-RU" sz="2800" dirty="0" smtClean="0">
                <a:effectLst/>
              </a:rPr>
              <a:t>»!.</a:t>
            </a:r>
            <a:endParaRPr lang="ru-RU" sz="2800" dirty="0">
              <a:effectLst/>
            </a:endParaRPr>
          </a:p>
          <a:p>
            <a:endParaRPr lang="ru-RU" dirty="0"/>
          </a:p>
        </p:txBody>
      </p:sp>
      <p:pic>
        <p:nvPicPr>
          <p:cNvPr id="1026" name="Picture 2" descr="C:\Users\User\Desktop\22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81877"/>
            <a:ext cx="374441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2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силу своего географического положения, Астрахань не раз становилась «яблоком раздора» между Турцией, Крымом и </a:t>
            </a:r>
            <a:r>
              <a:rPr lang="ru-RU" dirty="0" smtClean="0"/>
              <a:t>Ногайской </a:t>
            </a:r>
            <a:r>
              <a:rPr lang="ru-RU" dirty="0"/>
              <a:t>ордой, пытавшимися утвердиться в низовьях Волги в военно-стратегических и торговых целях. Однако Московское государство также было заинтересовано в укреплении своих юго-восточных границ, имея военное и торгово-экономическое преимущество над соперниками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71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476672"/>
            <a:ext cx="4185030" cy="5544616"/>
          </a:xfrm>
        </p:spPr>
        <p:txBody>
          <a:bodyPr/>
          <a:lstStyle/>
          <a:p>
            <a:r>
              <a:rPr lang="ru-RU" sz="2400" dirty="0" smtClean="0">
                <a:effectLst/>
                <a:latin typeface="+mn-lt"/>
              </a:rPr>
              <a:t>На </a:t>
            </a:r>
            <a:r>
              <a:rPr lang="ru-RU" sz="2400" dirty="0">
                <a:effectLst/>
                <a:latin typeface="+mn-lt"/>
              </a:rPr>
              <a:t>управление в Астрахань был посажен хан </a:t>
            </a:r>
            <a:r>
              <a:rPr lang="ru-RU" sz="2400" dirty="0" err="1">
                <a:effectLst/>
                <a:latin typeface="+mn-lt"/>
              </a:rPr>
              <a:t>Ямгурчей</a:t>
            </a:r>
            <a:r>
              <a:rPr lang="ru-RU" sz="2400" dirty="0">
                <a:effectLst/>
                <a:latin typeface="+mn-lt"/>
              </a:rPr>
              <a:t>, который был враждебно настроен по отношению к России. Он разорвал договор 1553 года и заключил союз с враждебными ей Турцией и Крымом. Россия не раз пыталась путем дипломатических отношений договориться с Астраханью, и </a:t>
            </a:r>
            <a:r>
              <a:rPr lang="ru-RU" sz="2400" dirty="0" err="1">
                <a:effectLst/>
                <a:latin typeface="+mn-lt"/>
              </a:rPr>
              <a:t>Ямгурчей</a:t>
            </a:r>
            <a:r>
              <a:rPr lang="ru-RU" sz="2400" dirty="0">
                <a:effectLst/>
                <a:latin typeface="+mn-lt"/>
              </a:rPr>
              <a:t> согласился принять российского посла. </a:t>
            </a:r>
            <a:endParaRPr lang="ru-RU" sz="2400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58" y="1628800"/>
            <a:ext cx="388481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4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Однако посол был арестован и сослан на один из островов Каспийского моря. Летопись сообщает нам, что этот поступок хана вызвал гнев Ивана Васильевича, решившего послать рать в Астрахань «за свою обиду и срамоту, </a:t>
            </a:r>
            <a:r>
              <a:rPr lang="ru-RU" dirty="0" err="1"/>
              <a:t>яже</a:t>
            </a:r>
            <a:r>
              <a:rPr lang="ru-RU" dirty="0"/>
              <a:t> царь </a:t>
            </a:r>
            <a:r>
              <a:rPr lang="ru-RU" dirty="0" err="1"/>
              <a:t>Ямгурчей</a:t>
            </a:r>
            <a:r>
              <a:rPr lang="ru-RU" dirty="0"/>
              <a:t> обеты своя изменил и посла ограбил».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0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Иван Грозный послал в 1554 году в Астрахань три русских отряда воеводы князя Ю. </a:t>
            </a:r>
            <a:r>
              <a:rPr lang="ru-RU" dirty="0" err="1"/>
              <a:t>Пронского</a:t>
            </a:r>
            <a:r>
              <a:rPr lang="ru-RU" dirty="0"/>
              <a:t> - Шемякина, который почти без боя захватил Астрахань. </a:t>
            </a:r>
            <a:r>
              <a:rPr lang="ru-RU" dirty="0" err="1"/>
              <a:t>Ямгурчей</a:t>
            </a:r>
            <a:r>
              <a:rPr lang="ru-RU" dirty="0"/>
              <a:t> бежал. Поиски его не увенчались успехом. Преследуя убегавшие астраханские войска, русские одних татар «порубили, а иных в полон брали». Пленными оказались и знатные «беглянки» - гарем </a:t>
            </a:r>
            <a:r>
              <a:rPr lang="ru-RU" dirty="0" err="1"/>
              <a:t>Ямгурчея</a:t>
            </a:r>
            <a:r>
              <a:rPr lang="ru-RU" dirty="0"/>
              <a:t> и жены астраханской знати.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1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3" y="692696"/>
            <a:ext cx="3960441" cy="5256583"/>
          </a:xfrm>
        </p:spPr>
        <p:txBody>
          <a:bodyPr/>
          <a:lstStyle/>
          <a:p>
            <a:r>
              <a:rPr lang="ru-RU" sz="1800" dirty="0">
                <a:effectLst/>
                <a:latin typeface="+mn-lt"/>
              </a:rPr>
              <a:t>Сначала их отправили в Москву, а затем разрешили вернуться в Астрахань. В это время было освобождено и много русских пленных, томившихся в неволе многие годы. На престол был посажен ставленник Москвы Дервиш-Али, который торжественно присягнул на верность Москве. В случае его смерти вопрос о престолонаследии решал русский царь. Астраханский народ присягнул на верность русскому царю, и «дань на себя наложили» с обязательством ежегодно доставлять в Москву тысячу рублей денег и три тысячи рыб.</a:t>
            </a:r>
            <a:r>
              <a:rPr lang="ru-RU" sz="2000" dirty="0">
                <a:effectLst/>
                <a:latin typeface="+mn-lt"/>
              </a:rPr>
              <a:t> 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67862"/>
            <a:ext cx="3528392" cy="232543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effectLst/>
              </a:rPr>
              <a:t>Царево войско покинуло Астрахань, там были оставлены стрельцы и казаки под началом боярского сына Петра Тургенева. Однако события разворачивались таким образом, что русским войскам суждено было вновь «завоевать» Астрахань.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9573"/>
            <a:ext cx="4320480" cy="280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473192"/>
            <a:ext cx="4032448" cy="5908136"/>
          </a:xfrm>
        </p:spPr>
        <p:txBody>
          <a:bodyPr/>
          <a:lstStyle/>
          <a:p>
            <a:r>
              <a:rPr lang="ru-RU" sz="1800" dirty="0">
                <a:effectLst/>
                <a:latin typeface="+mn-lt"/>
              </a:rPr>
              <a:t>Дервиш-Али, чувствуя непрочность своего положения в Астрахани, стремился заключить мирные договоры с Крымом и Турцией и вообще все больше занимал </a:t>
            </a:r>
            <a:r>
              <a:rPr lang="ru-RU" sz="1800" dirty="0" err="1">
                <a:effectLst/>
                <a:latin typeface="+mn-lt"/>
              </a:rPr>
              <a:t>прокрымскую</a:t>
            </a:r>
            <a:r>
              <a:rPr lang="ru-RU" sz="1800" dirty="0">
                <a:effectLst/>
                <a:latin typeface="+mn-lt"/>
              </a:rPr>
              <a:t> позицию. России не могло понравиться такое положение дел на востоке страны, и Иван Грозный, решив наказать «ставленника» за измену, направляет на Астрахань рать. </a:t>
            </a:r>
            <a:br>
              <a:rPr lang="ru-RU" sz="1800" dirty="0">
                <a:effectLst/>
                <a:latin typeface="+mn-lt"/>
              </a:rPr>
            </a:br>
            <a:r>
              <a:rPr lang="ru-RU" sz="1800" dirty="0">
                <a:effectLst/>
                <a:latin typeface="+mn-lt"/>
              </a:rPr>
              <a:t/>
            </a:r>
            <a:br>
              <a:rPr lang="ru-RU" sz="1800" dirty="0">
                <a:effectLst/>
                <a:latin typeface="+mn-lt"/>
              </a:rPr>
            </a:br>
            <a:r>
              <a:rPr lang="ru-RU" sz="1800" dirty="0">
                <a:effectLst/>
                <a:latin typeface="+mn-lt"/>
              </a:rPr>
              <a:t>Весной 1556 года к переволоке был направлен отряд атамана </a:t>
            </a:r>
            <a:r>
              <a:rPr lang="ru-RU" sz="1800" dirty="0" err="1">
                <a:effectLst/>
                <a:latin typeface="+mn-lt"/>
              </a:rPr>
              <a:t>Л.Филимонова</a:t>
            </a:r>
            <a:r>
              <a:rPr lang="ru-RU" sz="1800" dirty="0">
                <a:effectLst/>
                <a:latin typeface="+mn-lt"/>
              </a:rPr>
              <a:t> в 500 казаков, который, встретившись с астраханским отрядом, разбил его. На Астрахань же не пошли, решив дождаться основных русских сил под командованием И.С. Черемисинова.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3760828" cy="266429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effectLst/>
              </a:rPr>
              <a:t>В начале августа 1556 года «безлюдная и покинутая» Астрахань, как и в 1554 году, сдалась без боя. Дервиш Али был свергнут и за измену под караулом препровожден в Москву. С этого момента Астраханское ханство было окончательно присоединено к России.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3192"/>
            <a:ext cx="3816424" cy="259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8104" y="476672"/>
            <a:ext cx="3024336" cy="5400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План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присоединения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Астрахани.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3272408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5372100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406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ПрисоединениеАстрахани</vt:lpstr>
      <vt:lpstr>Присоединение Астрахани</vt:lpstr>
      <vt:lpstr>Презентация PowerPoint</vt:lpstr>
      <vt:lpstr>На управление в Астрахань был посажен хан Ямгурчей, который был враждебно настроен по отношению к России. Он разорвал договор 1553 года и заключил союз с враждебными ей Турцией и Крымом. Россия не раз пыталась путем дипломатических отношений договориться с Астраханью, и Ямгурчей согласился принять российского посла. </vt:lpstr>
      <vt:lpstr>Презентация PowerPoint</vt:lpstr>
      <vt:lpstr>Презентация PowerPoint</vt:lpstr>
      <vt:lpstr>Сначала их отправили в Москву, а затем разрешили вернуться в Астрахань. В это время было освобождено и много русских пленных, томившихся в неволе многие годы. На престол был посажен ставленник Москвы Дервиш-Али, который торжественно присягнул на верность Москве. В случае его смерти вопрос о престолонаследии решал русский царь. Астраханский народ присягнул на верность русскому царю, и «дань на себя наложили» с обязательством ежегодно доставлять в Москву тысячу рублей денег и три тысячи рыб. </vt:lpstr>
      <vt:lpstr>Дервиш-Али, чувствуя непрочность своего положения в Астрахани, стремился заключить мирные договоры с Крымом и Турцией и вообще все больше занимал прокрымскую позицию. России не могло понравиться такое положение дел на востоке страны, и Иван Грозный, решив наказать «ставленника» за измену, направляет на Астрахань рать.   Весной 1556 года к переволоке был направлен отряд атамана Л.Филимонова в 500 казаков, который, встретившись с астраханским отрядом, разбил его. На Астрахань же не пошли, решив дождаться основных русских сил под командованием И.С. Черемисинова. </vt:lpstr>
      <vt:lpstr>План  присоединения Астрахани.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Присоединение Астрахани и Казани</dc:title>
  <dc:creator>Ольга</dc:creator>
  <cp:lastModifiedBy>User</cp:lastModifiedBy>
  <cp:revision>12</cp:revision>
  <dcterms:created xsi:type="dcterms:W3CDTF">2015-05-16T08:50:08Z</dcterms:created>
  <dcterms:modified xsi:type="dcterms:W3CDTF">2018-01-12T07:25:53Z</dcterms:modified>
</cp:coreProperties>
</file>