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58" r:id="rId10"/>
    <p:sldId id="260" r:id="rId11"/>
    <p:sldId id="267" r:id="rId12"/>
    <p:sldId id="263" r:id="rId13"/>
    <p:sldId id="264" r:id="rId14"/>
    <p:sldId id="266" r:id="rId15"/>
    <p:sldId id="279" r:id="rId16"/>
    <p:sldId id="281" r:id="rId17"/>
    <p:sldId id="269" r:id="rId18"/>
    <p:sldId id="282" r:id="rId19"/>
    <p:sldId id="270" r:id="rId20"/>
    <p:sldId id="271" r:id="rId21"/>
    <p:sldId id="284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EABE7-7E94-4DE7-AEE8-49AAED1ED7B5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96EE6-32AF-4467-B214-C46D17B7B5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97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Феодальная раздробленность Западной Европы в </a:t>
            </a: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­XI</a:t>
            </a:r>
            <a:r>
              <a:rPr lang="ru-RU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веках»</a:t>
            </a:r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4572000" y="857232"/>
            <a:ext cx="4572000" cy="5846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Феодалы нередко нападали друг на друга и даже на владения своего сеньора. Шли непрерывные междоусобные войны – войны между феодалами внутри одной страны.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 fontAlgn="base"/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 algn="r" fontAlgn="base"/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algn="r" fontAlgn="base"/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 algn="r" fontAlgn="base"/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 algn="r" fontAlgn="base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граф пошел на недругов походом,</a:t>
            </a:r>
          </a:p>
          <a:p>
            <a:pPr algn="r" fontAlgn="base"/>
            <a:r>
              <a:rPr lang="ru-RU" sz="1400" b="1" i="1" dirty="0">
                <a:latin typeface="Arial" pitchFamily="34" charset="0"/>
                <a:cs typeface="Arial" pitchFamily="34" charset="0"/>
              </a:rPr>
              <a:t>Стал выжигать и грабить их феоды,</a:t>
            </a:r>
          </a:p>
          <a:p>
            <a:pPr algn="r" fontAlgn="base"/>
            <a:r>
              <a:rPr lang="ru-RU" sz="1400" b="1" i="1" dirty="0">
                <a:latin typeface="Arial" pitchFamily="34" charset="0"/>
                <a:cs typeface="Arial" pitchFamily="34" charset="0"/>
              </a:rPr>
              <a:t>Их замки брать и сравнивать с землею,</a:t>
            </a:r>
          </a:p>
          <a:p>
            <a:pPr algn="r" fontAlgn="base"/>
            <a:r>
              <a:rPr lang="ru-RU" sz="1400" b="1" i="1" dirty="0">
                <a:latin typeface="Arial" pitchFamily="34" charset="0"/>
                <a:cs typeface="Arial" pitchFamily="34" charset="0"/>
              </a:rPr>
              <a:t>Во прах сметать их стены и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донжоны</a:t>
            </a:r>
          </a:p>
          <a:p>
            <a:pPr algn="r" fontAlgn="base"/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963" t="23148" r="9328"/>
          <a:stretch/>
        </p:blipFill>
        <p:spPr>
          <a:xfrm>
            <a:off x="5066687" y="2797814"/>
            <a:ext cx="3837509" cy="2175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394136" cy="3600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1) Слабость центральной – королевской власти;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2) Независимость феодалов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4664"/>
            <a:ext cx="839413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феодальной раздробленности: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890080" cy="92211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Европа в </a:t>
            </a:r>
            <a:r>
              <a:rPr lang="en-US" sz="4400" b="1" dirty="0" smtClean="0"/>
              <a:t>VIII</a:t>
            </a:r>
            <a:r>
              <a:rPr lang="ru-RU" sz="4400" b="1" dirty="0" smtClean="0"/>
              <a:t>- </a:t>
            </a:r>
            <a:r>
              <a:rPr lang="ru-RU" sz="4400" b="1" dirty="0" err="1" smtClean="0"/>
              <a:t>нач</a:t>
            </a:r>
            <a:r>
              <a:rPr lang="ru-RU" sz="4400" b="1" dirty="0" smtClean="0"/>
              <a:t>. </a:t>
            </a:r>
            <a:r>
              <a:rPr lang="en-US" sz="4400" b="1" dirty="0" smtClean="0"/>
              <a:t>IX</a:t>
            </a:r>
            <a:r>
              <a:rPr lang="ru-RU" sz="4400" b="1" dirty="0" smtClean="0"/>
              <a:t> веках</a:t>
            </a:r>
            <a:endParaRPr lang="ru-RU" sz="4400" b="1" dirty="0"/>
          </a:p>
        </p:txBody>
      </p:sp>
      <p:pic>
        <p:nvPicPr>
          <p:cNvPr id="4" name="Содержимое 3" descr="map-frankish-stat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09852"/>
            <a:ext cx="9144000" cy="6048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pPr algn="ctr"/>
            <a:r>
              <a:rPr lang="ru-RU" b="1" dirty="0" smtClean="0"/>
              <a:t>Европа в конце </a:t>
            </a:r>
            <a:r>
              <a:rPr lang="en-US" b="1" dirty="0" smtClean="0"/>
              <a:t>IX</a:t>
            </a:r>
            <a:r>
              <a:rPr lang="ru-RU" b="1" dirty="0" smtClean="0"/>
              <a:t> века</a:t>
            </a:r>
            <a:endParaRPr lang="ru-RU" b="1" dirty="0"/>
          </a:p>
        </p:txBody>
      </p:sp>
      <p:pic>
        <p:nvPicPr>
          <p:cNvPr id="4" name="Содержимое 3" descr="europe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96973"/>
            <a:ext cx="9144000" cy="59610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320"/>
            <a:ext cx="861016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Сеньор (старший)           </a:t>
            </a:r>
            <a:br>
              <a:rPr lang="ru-RU" sz="4400" b="1" dirty="0" smtClean="0"/>
            </a:br>
            <a:r>
              <a:rPr lang="ru-RU" sz="4400" b="1" dirty="0" smtClean="0"/>
              <a:t>Вассал (подчиненный)</a:t>
            </a:r>
            <a:endParaRPr lang="ru-RU" sz="4400" b="1" dirty="0"/>
          </a:p>
        </p:txBody>
      </p:sp>
      <p:pic>
        <p:nvPicPr>
          <p:cNvPr id="5" name="Содержимое 4" descr="загруженное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40948"/>
            <a:ext cx="4380449" cy="4725144"/>
          </a:xfrm>
        </p:spPr>
      </p:pic>
      <p:pic>
        <p:nvPicPr>
          <p:cNvPr id="6" name="Содержимое 5" descr="загруженное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4136027"/>
            <a:ext cx="3450065" cy="260534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567" y="1543681"/>
            <a:ext cx="5134082" cy="2592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26"/>
            <a:ext cx="9252520" cy="69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2319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1809540"/>
              </p:ext>
            </p:extLst>
          </p:nvPr>
        </p:nvGraphicFramePr>
        <p:xfrm>
          <a:off x="0" y="-4"/>
          <a:ext cx="9144000" cy="68580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0"/>
                <a:gridCol w="4572000"/>
              </a:tblGrid>
              <a:tr h="833103">
                <a:tc>
                  <a:txBody>
                    <a:bodyPr/>
                    <a:lstStyle/>
                    <a:p>
                      <a:pPr algn="ctr"/>
                      <a:r>
                        <a:rPr lang="ru-RU" sz="3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Обязанности</a:t>
                      </a:r>
                      <a:r>
                        <a:rPr lang="ru-RU" sz="33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сеньора</a:t>
                      </a:r>
                      <a:endParaRPr lang="ru-RU" sz="3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Обязанности вассала</a:t>
                      </a:r>
                      <a:endParaRPr lang="ru-RU" sz="3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8573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Давать вассалам в «держание» землю.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Выступать по приказу в поход.</a:t>
                      </a:r>
                      <a:endParaRPr lang="ru-R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5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Вызволять из плена</a:t>
                      </a:r>
                      <a:endParaRPr lang="ru-R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Участвовать в суде сеньора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допускать разорения</a:t>
                      </a:r>
                      <a:endParaRPr lang="ru-R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Выкупать его из плена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5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Защищать от нападений других феодалов</a:t>
                      </a:r>
                      <a:endParaRPr lang="ru-R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Помогать ему советом и деньгами</a:t>
                      </a:r>
                      <a:endParaRPr lang="ru-R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5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Защищать от восставших крестьян</a:t>
                      </a:r>
                      <a:endParaRPr lang="ru-R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5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Заботиться об осиротевших детях</a:t>
                      </a:r>
                      <a:endParaRPr lang="ru-R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9510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498080" cy="8504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Феодальная лестница</a:t>
            </a:r>
            <a:r>
              <a:rPr lang="ru-RU" sz="1800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3852782"/>
            <a:ext cx="4001648" cy="2016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4000" i="1" dirty="0" smtClean="0">
                <a:solidFill>
                  <a:srgbClr val="C00000"/>
                </a:solidFill>
              </a:rPr>
              <a:t>«Вассал моего вассала - не мой вассал»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4648" y="1366434"/>
            <a:ext cx="363582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Феодальная лестница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последовательное подчинение феодалов, основанное на передаче земли за службу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68"/>
          <a:stretch/>
        </p:blipFill>
        <p:spPr>
          <a:xfrm>
            <a:off x="0" y="1285860"/>
            <a:ext cx="4854674" cy="53791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86314" y="6000768"/>
            <a:ext cx="422196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думаете, почему франкские короли отказались от армии, состоящей из крестьян?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76521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3240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веке феодалы Франции избрали королем богатого графа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Гуго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Капета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(династия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Капетингов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загруженное (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3214686"/>
            <a:ext cx="2592288" cy="33123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68" y="1357298"/>
            <a:ext cx="3857632" cy="16396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Королю принадлежало владение (домен): Париж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Орлеан. Остальные владения принадлежали непокорным вассалам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5118279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98080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b="1" dirty="0" smtClean="0"/>
              <a:t>План: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268760"/>
            <a:ext cx="7498080" cy="4801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Феодальная раздробленность Западной Европы и междоусобные войны;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Сеньоры и вассалы;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Феодальная лестница;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Слабость королевской власти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Франции;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5.Образование Священной Римской империи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62088" cy="11430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Германский король </a:t>
            </a:r>
            <a:r>
              <a:rPr lang="ru-RU" sz="4400" b="1" dirty="0" err="1" smtClean="0"/>
              <a:t>Оттон</a:t>
            </a:r>
            <a:r>
              <a:rPr lang="ru-RU" sz="4400" b="1" dirty="0" smtClean="0"/>
              <a:t> </a:t>
            </a:r>
            <a:r>
              <a:rPr lang="en-US" sz="4400" b="1" dirty="0" smtClean="0"/>
              <a:t>I</a:t>
            </a:r>
            <a:endParaRPr lang="ru-RU" sz="4400" b="1" dirty="0"/>
          </a:p>
        </p:txBody>
      </p:sp>
      <p:pic>
        <p:nvPicPr>
          <p:cNvPr id="5" name="Содержимое 4" descr="загруженное (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4437297" cy="478532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3244" y="1071546"/>
            <a:ext cx="4650756" cy="37772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/>
              <a:t>Разгромил венгров;</a:t>
            </a:r>
          </a:p>
          <a:p>
            <a:r>
              <a:rPr lang="ru-RU" sz="3200" dirty="0" smtClean="0"/>
              <a:t>В  962 году завоевал часть Италии;</a:t>
            </a:r>
          </a:p>
          <a:p>
            <a:r>
              <a:rPr lang="ru-RU" sz="3200" dirty="0" smtClean="0"/>
              <a:t>Стал императором Священной Римской империей германской нации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/>
              <a:t>Давайте подумаем:</a:t>
            </a:r>
            <a:endParaRPr lang="ru-RU" sz="44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447800"/>
            <a:ext cx="8538152" cy="48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король в период феодальной раздробленности считался лишь «первым среди равных», то почему вообще сохранялась королевская власть?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один рыцарь быть вассалом нескольких сеньоров? Обоснуйте свой ответ.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7992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188888" cy="48245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 Сообщения письменно : </a:t>
            </a:r>
            <a: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  <a:t>«Корабли норманнов», «Географические открытия норманнов», «Быт и занятия норманнов в VIII-IX вв.»</a:t>
            </a:r>
            <a:endParaRPr lang="ru-RU" sz="32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18888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же такое феодальная раздробленность?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158" y="1500174"/>
            <a:ext cx="4357718" cy="5072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82296" indent="0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Феодальная раздробленность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распад единого государства на множество мелких государств при сохранении в них единства языка, религии и культуры.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0778" t="22389" r="4897" b="2984"/>
          <a:stretch/>
        </p:blipFill>
        <p:spPr>
          <a:xfrm>
            <a:off x="4860032" y="1628800"/>
            <a:ext cx="4073656" cy="50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8513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62216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/>
              <a:t>Этот процесс в Западной Европе начался в нач.</a:t>
            </a:r>
            <a:r>
              <a:rPr lang="en-US" sz="2400" b="1" dirty="0" smtClean="0"/>
              <a:t>VIII</a:t>
            </a:r>
            <a:r>
              <a:rPr lang="ru-RU" sz="2400" b="1" dirty="0" smtClean="0"/>
              <a:t> века. Инициатором его явился майордом королевства франков Карл </a:t>
            </a:r>
            <a:r>
              <a:rPr lang="ru-RU" sz="2400" b="1" dirty="0" err="1" smtClean="0"/>
              <a:t>Мартелл</a:t>
            </a:r>
            <a:endParaRPr lang="ru-RU" sz="2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348" y="1844824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19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9472"/>
            <a:ext cx="8699404" cy="13544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/>
              <a:t>Карл </a:t>
            </a:r>
            <a:r>
              <a:rPr lang="ru-RU" sz="2800" b="1" dirty="0" err="1" smtClean="0"/>
              <a:t>Мартелл</a:t>
            </a:r>
            <a:r>
              <a:rPr lang="ru-RU" sz="2800" b="1" dirty="0" smtClean="0"/>
              <a:t> провёл военную реформу: нарду с крестьянским ополчением он создал профессиональное конное войско.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504" y="1628800"/>
            <a:ext cx="4436862" cy="487203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14876" y="1785926"/>
            <a:ext cx="4071966" cy="47149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82296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Конные воины получали за службу землю с зависимыми крестьянами. Такая земля называлась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феодом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её владелец 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феодалом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76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846" y="-11148"/>
            <a:ext cx="9162846" cy="687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752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857752" y="428604"/>
            <a:ext cx="4001648" cy="37147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конного войска имело важное значение. Позднее земельные владения, за которые надо было нести военную службу, стали передаваться по наследству.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12" t="28881" r="60747" b="13828"/>
          <a:stretch/>
        </p:blipFill>
        <p:spPr>
          <a:xfrm>
            <a:off x="142844" y="357166"/>
            <a:ext cx="4553656" cy="628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969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320"/>
            <a:ext cx="864796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/>
              <a:t>Через пожалования земель за службу Карл </a:t>
            </a:r>
            <a:r>
              <a:rPr lang="ru-RU" sz="2400" b="1" dirty="0" err="1" smtClean="0"/>
              <a:t>Мартелл</a:t>
            </a:r>
            <a:r>
              <a:rPr lang="ru-RU" sz="2400" b="1" dirty="0" smtClean="0"/>
              <a:t> положил начало формированию феодальной собственности на землю. Появились два класса:</a:t>
            </a: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74648" y="1945033"/>
            <a:ext cx="3657600" cy="10346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Феодалы</a:t>
            </a:r>
          </a:p>
          <a:p>
            <a:pPr marL="82296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(землевладельцы)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916640" y="1938436"/>
            <a:ext cx="3657600" cy="10346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Простолюдины</a:t>
            </a:r>
          </a:p>
          <a:p>
            <a:pPr marL="82296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(крестьяне)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140968"/>
            <a:ext cx="2019812" cy="3501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248" y="3140969"/>
            <a:ext cx="5001440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933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90844" cy="7384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843 году в Вердене внуки Карла Великого поделили империю на 3 части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baca1e0_2e6a_0131_cfb8_12313d221ea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040771"/>
            <a:ext cx="8786874" cy="58102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558</TotalTime>
  <Words>434</Words>
  <Application>Microsoft Office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«Феодальная раздробленность Западной Европы в IX-­XI веках»</vt:lpstr>
      <vt:lpstr>План:</vt:lpstr>
      <vt:lpstr>Что же такое феодальная раздробленность?</vt:lpstr>
      <vt:lpstr>Этот процесс в Западной Европе начался в нач.VIII века. Инициатором его явился майордом королевства франков Карл Мартелл</vt:lpstr>
      <vt:lpstr>Карл Мартелл провёл военную реформу: нарду с крестьянским ополчением он создал профессиональное конное войско.</vt:lpstr>
      <vt:lpstr>Слайд 6</vt:lpstr>
      <vt:lpstr>Слайд 7</vt:lpstr>
      <vt:lpstr>Через пожалования земель за службу Карл Мартелл положил начало формированию феодальной собственности на землю. Появились два класса:</vt:lpstr>
      <vt:lpstr>В 843 году в Вердене внуки Карла Великого поделили империю на 3 части</vt:lpstr>
      <vt:lpstr>Слайд 10</vt:lpstr>
      <vt:lpstr>1) Слабость центральной – королевской власти; 2) Независимость феодалов</vt:lpstr>
      <vt:lpstr>Европа в VIII- нач. IX веках</vt:lpstr>
      <vt:lpstr>Европа в конце IX века</vt:lpstr>
      <vt:lpstr>Сеньор (старший)            Вассал (подчиненный)</vt:lpstr>
      <vt:lpstr>Слайд 15</vt:lpstr>
      <vt:lpstr>Слайд 16</vt:lpstr>
      <vt:lpstr>Феодальная лестница </vt:lpstr>
      <vt:lpstr>Слайд 18</vt:lpstr>
      <vt:lpstr>В X веке феодалы Франции избрали королем богатого графа Гуго Капета (династия Капетингов)</vt:lpstr>
      <vt:lpstr>Германский король Оттон I</vt:lpstr>
      <vt:lpstr>Давайте подумаем:</vt:lpstr>
      <vt:lpstr>  Сообщения письменно : «Корабли норманнов», «Географические открытия норманнов», «Быт и занятия норманнов в VIII-IX вв.»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Феодальная раздробленность Западной Европы в IX­XI веках</dc:title>
  <dc:creator>павел</dc:creator>
  <cp:lastModifiedBy>user</cp:lastModifiedBy>
  <cp:revision>48</cp:revision>
  <dcterms:created xsi:type="dcterms:W3CDTF">2014-09-12T15:57:31Z</dcterms:created>
  <dcterms:modified xsi:type="dcterms:W3CDTF">2023-10-01T14:59:39Z</dcterms:modified>
</cp:coreProperties>
</file>