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744722"/>
    <a:srgbClr val="CCECFF"/>
    <a:srgbClr val="845424"/>
    <a:srgbClr val="8A4500"/>
    <a:srgbClr val="A25100"/>
    <a:srgbClr val="FFFF99"/>
    <a:srgbClr val="CC9900"/>
    <a:srgbClr val="FFFFCC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ylasha.net/kisti/k14.html" TargetMode="External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mylasha.net/kisti/k14.html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ylasha.net/kisti/k14.html" TargetMode="External"/><Relationship Id="rId3" Type="http://schemas.openxmlformats.org/officeDocument/2006/relationships/image" Target="../media/image2.gif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ylasha.net/kisti/k14.html" TargetMode="External"/><Relationship Id="rId13" Type="http://schemas.openxmlformats.org/officeDocument/2006/relationships/hyperlink" Target="http://www.amariner.net/cblog/index.php?/archives/23-unknown.html" TargetMode="External"/><Relationship Id="rId3" Type="http://schemas.openxmlformats.org/officeDocument/2006/relationships/image" Target="../media/image2.gif"/><Relationship Id="rId7" Type="http://schemas.openxmlformats.org/officeDocument/2006/relationships/image" Target="../media/image5.jpeg"/><Relationship Id="rId12" Type="http://schemas.openxmlformats.org/officeDocument/2006/relationships/hyperlink" Target="http://profit-shop.ru/shop/UID_1241.html" TargetMode="External"/><Relationship Id="rId2" Type="http://schemas.openxmlformats.org/officeDocument/2006/relationships/image" Target="../media/image1.jpeg"/><Relationship Id="rId16" Type="http://schemas.openxmlformats.org/officeDocument/2006/relationships/hyperlink" Target="http://www.mediray.com/Pages/Products/SyringeShield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openxmlformats.org/officeDocument/2006/relationships/hyperlink" Target="http://yarportal.ru/topic95267.html" TargetMode="External"/><Relationship Id="rId5" Type="http://schemas.openxmlformats.org/officeDocument/2006/relationships/image" Target="../media/image4.jpeg"/><Relationship Id="rId15" Type="http://schemas.openxmlformats.org/officeDocument/2006/relationships/hyperlink" Target="http://kokvik.ru/p71aa1.html" TargetMode="External"/><Relationship Id="rId10" Type="http://schemas.openxmlformats.org/officeDocument/2006/relationships/hyperlink" Target="http://squidsquirts.blogspot.com/2011/06/revenge-at-party.html" TargetMode="External"/><Relationship Id="rId4" Type="http://schemas.openxmlformats.org/officeDocument/2006/relationships/image" Target="../media/image6.jpeg"/><Relationship Id="rId9" Type="http://schemas.openxmlformats.org/officeDocument/2006/relationships/hyperlink" Target="http://www.scll.ru/sovety/polet-na-share-nerealnoe-oshhushhenie-svobody/" TargetMode="External"/><Relationship Id="rId14" Type="http://schemas.openxmlformats.org/officeDocument/2006/relationships/hyperlink" Target="http://www.prosv.ru/ebooks/martynova7-9/8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mylasha.net/kisti/k14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lasha.net/kisti/k14.htm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hyperlink" Target="http://www.mylasha.net/kisti/k14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hyperlink" Target="http://www.mylasha.net/kisti/k14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mylasha.net/kisti/k14.html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hyperlink" Target="http://www.mylasha.net/kisti/k14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mylasha.net/kisti/k14.html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hyperlink" Target="http://www.mylasha.net/kisti/k14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Давление жидкостей и газов,Display Only,A,0,44,5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6881" y="3429000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071546"/>
            <a:ext cx="8143932" cy="3000396"/>
          </a:xfr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lIns="0">
            <a:scene3d>
              <a:camera prst="orthographicFront"/>
              <a:lightRig rig="threePt" dir="t"/>
            </a:scene3d>
            <a:sp3d>
              <a:bevelT w="6350"/>
            </a:sp3d>
          </a:bodyPr>
          <a:lstStyle/>
          <a:p>
            <a:r>
              <a:rPr lang="en-US" b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</a:br>
            <a:r>
              <a:rPr lang="ru-RU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Давление жидкостей и газов</a:t>
            </a:r>
            <a:endParaRPr lang="ru-RU" b="1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4500570"/>
            <a:ext cx="7215238" cy="1571636"/>
          </a:xfr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endParaRPr lang="ru-RU" sz="20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ru-RU" sz="28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Физика. 7 класс </a:t>
            </a:r>
            <a:endParaRPr lang="en-US" sz="2800" b="1" dirty="0" smtClean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Тест 5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4346" y="0"/>
            <a:ext cx="908291" cy="1142984"/>
          </a:xfrm>
          <a:prstGeom prst="rect">
            <a:avLst/>
          </a:prstGeom>
          <a:noFill/>
        </p:spPr>
      </p:pic>
      <p:pic>
        <p:nvPicPr>
          <p:cNvPr id="5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0"/>
            <a:ext cx="965080" cy="1214446"/>
          </a:xfrm>
          <a:prstGeom prst="rect">
            <a:avLst/>
          </a:prstGeom>
          <a:noFill/>
        </p:spPr>
      </p:pic>
      <p:pic>
        <p:nvPicPr>
          <p:cNvPr id="6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lum contrast="6000"/>
          </a:blip>
          <a:srcRect/>
          <a:stretch>
            <a:fillRect/>
          </a:stretch>
        </p:blipFill>
        <p:spPr bwMode="auto">
          <a:xfrm>
            <a:off x="1428728" y="-500090"/>
            <a:ext cx="1362465" cy="1714512"/>
          </a:xfrm>
          <a:prstGeom prst="rect">
            <a:avLst/>
          </a:prstGeom>
          <a:noFill/>
        </p:spPr>
      </p:pic>
      <p:pic>
        <p:nvPicPr>
          <p:cNvPr id="7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9472" y="-357214"/>
            <a:ext cx="1078619" cy="1357322"/>
          </a:xfrm>
          <a:prstGeom prst="rect">
            <a:avLst/>
          </a:prstGeom>
          <a:noFill/>
        </p:spPr>
      </p:pic>
      <p:pic>
        <p:nvPicPr>
          <p:cNvPr id="8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00240"/>
            <a:ext cx="794771" cy="1000132"/>
          </a:xfrm>
          <a:prstGeom prst="rect">
            <a:avLst/>
          </a:prstGeom>
          <a:noFill/>
        </p:spPr>
      </p:pic>
      <p:pic>
        <p:nvPicPr>
          <p:cNvPr id="9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4346" y="3984442"/>
            <a:ext cx="928694" cy="1168659"/>
          </a:xfrm>
          <a:prstGeom prst="rect">
            <a:avLst/>
          </a:prstGeom>
          <a:noFill/>
        </p:spPr>
      </p:pic>
      <p:pic>
        <p:nvPicPr>
          <p:cNvPr id="10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1928802"/>
            <a:ext cx="1021849" cy="1285884"/>
          </a:xfrm>
          <a:prstGeom prst="rect">
            <a:avLst/>
          </a:prstGeom>
          <a:noFill/>
        </p:spPr>
      </p:pic>
      <p:pic>
        <p:nvPicPr>
          <p:cNvPr id="11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8920" y="4357694"/>
            <a:ext cx="965079" cy="1214446"/>
          </a:xfrm>
          <a:prstGeom prst="rect">
            <a:avLst/>
          </a:prstGeom>
          <a:noFill/>
        </p:spPr>
      </p:pic>
      <p:pic>
        <p:nvPicPr>
          <p:cNvPr id="12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5754306"/>
            <a:ext cx="877068" cy="1103693"/>
          </a:xfrm>
          <a:prstGeom prst="rect">
            <a:avLst/>
          </a:prstGeom>
          <a:noFill/>
        </p:spPr>
      </p:pic>
      <p:pic>
        <p:nvPicPr>
          <p:cNvPr id="13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29198"/>
            <a:ext cx="1305697" cy="1643074"/>
          </a:xfrm>
          <a:prstGeom prst="rect">
            <a:avLst/>
          </a:prstGeom>
          <a:noFill/>
        </p:spPr>
      </p:pic>
      <p:pic>
        <p:nvPicPr>
          <p:cNvPr id="14" name="Picture 15" descr="http://s002.radikal.ru/i199/1001/ec/8a226ef13dc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0"/>
            <a:ext cx="998521" cy="1492172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5" name="Picture 15" descr="http://s002.radikal.ru/i199/1001/ec/8a226ef13dc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-285776"/>
            <a:ext cx="998521" cy="1492172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6" name="Picture 15" descr="http://s002.radikal.ru/i199/1001/ec/8a226ef13dc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785794"/>
            <a:ext cx="621457" cy="928694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7" name="Picture 15" descr="http://s002.radikal.ru/i199/1001/ec/8a226ef13dc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6578" y="0"/>
            <a:ext cx="764870" cy="1143008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8" name="Picture 15" descr="http://s002.radikal.ru/i199/1001/ec/8a226ef13dc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5643578"/>
            <a:ext cx="1141397" cy="1705683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9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43636" y="214290"/>
            <a:ext cx="597200" cy="1225666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0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00372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2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6143644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3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6388915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4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6072206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5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6072206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7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6388915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2050" name="Rectangle 2">
            <a:hlinkClick r:id="rId8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6881" y="785794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31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071546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32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388915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33" name="Picture 15" descr="http://s002.radikal.ru/i199/1001/ec/8a226ef13dc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5857892"/>
            <a:ext cx="1141397" cy="1705683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34" name="TextBox 33"/>
          <p:cNvSpPr txBox="1"/>
          <p:nvPr/>
        </p:nvSpPr>
        <p:spPr>
          <a:xfrm>
            <a:off x="714348" y="1214422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Давление твердых тел, жидкостей и газов</a:t>
            </a:r>
            <a:endParaRPr lang="ru-RU" sz="2800" b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9,4 Answers,D,60,55,48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0" y="-142900"/>
            <a:ext cx="9144000" cy="685800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0"/>
            <a:ext cx="6286544" cy="2643182"/>
          </a:xfr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Вопрос № 9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Конец иглы медицинского шприца опущен в воду. Почему при вытягивании поршня шприца вода поднимается вслед за поршнем?</a:t>
            </a:r>
            <a:endParaRPr lang="ru-RU" sz="2800" b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" name="Таблица 46"/>
          <p:cNvGraphicFramePr>
            <a:graphicFrameLocks noGrp="1"/>
          </p:cNvGraphicFramePr>
          <p:nvPr/>
        </p:nvGraphicFramePr>
        <p:xfrm>
          <a:off x="0" y="2714621"/>
          <a:ext cx="9144000" cy="42433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414"/>
                <a:gridCol w="7929586"/>
              </a:tblGrid>
              <a:tr h="782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Молекулы воды притягиваются молекулами поршня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6772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Поршень своим движением увлекает воду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1296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При подъеме поршня между ним и водой образуется пространство. Вода обладает свойством заполнять пустое пространство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4772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 подъеме поршня между ним и водой образуется пространство. Давление под поршнем понижается. Под действием атмосферного давления воздуха вода поднимается вверх.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" name="Группа 3"/>
          <p:cNvGrpSpPr/>
          <p:nvPr/>
        </p:nvGrpSpPr>
        <p:grpSpPr>
          <a:xfrm>
            <a:off x="285720" y="2714620"/>
            <a:ext cx="714380" cy="706442"/>
            <a:chOff x="1214414" y="4000504"/>
            <a:chExt cx="714380" cy="706442"/>
          </a:xfrm>
        </p:grpSpPr>
        <p:sp>
          <p:nvSpPr>
            <p:cNvPr id="53" name="Овал 52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А</a:t>
              </a:r>
              <a:endParaRPr lang="ru-RU" sz="3600" b="1" dirty="0"/>
            </a:p>
          </p:txBody>
        </p:sp>
      </p:grpSp>
      <p:grpSp>
        <p:nvGrpSpPr>
          <p:cNvPr id="4" name="Группа 6"/>
          <p:cNvGrpSpPr/>
          <p:nvPr/>
        </p:nvGrpSpPr>
        <p:grpSpPr>
          <a:xfrm>
            <a:off x="285720" y="3500438"/>
            <a:ext cx="714380" cy="706442"/>
            <a:chOff x="1214414" y="4000504"/>
            <a:chExt cx="714380" cy="706442"/>
          </a:xfrm>
        </p:grpSpPr>
        <p:sp>
          <p:nvSpPr>
            <p:cNvPr id="61" name="Овал 60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В</a:t>
              </a:r>
              <a:endParaRPr lang="ru-RU" sz="3600" b="1" dirty="0"/>
            </a:p>
          </p:txBody>
        </p:sp>
      </p:grpSp>
      <p:grpSp>
        <p:nvGrpSpPr>
          <p:cNvPr id="5" name="Группа 9"/>
          <p:cNvGrpSpPr/>
          <p:nvPr/>
        </p:nvGrpSpPr>
        <p:grpSpPr>
          <a:xfrm>
            <a:off x="285720" y="4500570"/>
            <a:ext cx="714380" cy="646331"/>
            <a:chOff x="1214414" y="4000504"/>
            <a:chExt cx="714380" cy="646331"/>
          </a:xfrm>
        </p:grpSpPr>
        <p:sp>
          <p:nvSpPr>
            <p:cNvPr id="64" name="Овал 63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С</a:t>
              </a:r>
              <a:endParaRPr lang="ru-RU" sz="3600" b="1" dirty="0"/>
            </a:p>
          </p:txBody>
        </p:sp>
      </p:grpSp>
      <p:grpSp>
        <p:nvGrpSpPr>
          <p:cNvPr id="6" name="Группа 12"/>
          <p:cNvGrpSpPr/>
          <p:nvPr/>
        </p:nvGrpSpPr>
        <p:grpSpPr>
          <a:xfrm>
            <a:off x="285720" y="5857892"/>
            <a:ext cx="714380" cy="646331"/>
            <a:chOff x="1214414" y="4000504"/>
            <a:chExt cx="714380" cy="646331"/>
          </a:xfrm>
        </p:grpSpPr>
        <p:sp>
          <p:nvSpPr>
            <p:cNvPr id="67" name="Овал 66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D</a:t>
              </a:r>
              <a:endParaRPr lang="ru-RU" sz="3600" b="1" dirty="0"/>
            </a:p>
          </p:txBody>
        </p:sp>
      </p:grpSp>
      <p:pic>
        <p:nvPicPr>
          <p:cNvPr id="24" name="Picture 9" descr="http://www.mediray.com/Images/Products/Syringe_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1"/>
            <a:ext cx="3561003" cy="27146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0,4 Answers,D,60,57,4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686881" y="785794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1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686881" y="3429000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1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78920" y="4357694"/>
            <a:ext cx="965079" cy="1214446"/>
          </a:xfrm>
          <a:prstGeom prst="rect">
            <a:avLst/>
          </a:prstGeom>
          <a:noFill/>
        </p:spPr>
      </p:pic>
      <p:pic>
        <p:nvPicPr>
          <p:cNvPr id="19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43636" y="214290"/>
            <a:ext cx="597200" cy="1225666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8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2000240"/>
            <a:ext cx="794771" cy="1000132"/>
          </a:xfrm>
          <a:prstGeom prst="rect">
            <a:avLst/>
          </a:prstGeom>
          <a:noFill/>
        </p:spPr>
      </p:pic>
      <p:pic>
        <p:nvPicPr>
          <p:cNvPr id="20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3000372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9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14346" y="4071942"/>
            <a:ext cx="928694" cy="1168659"/>
          </a:xfrm>
          <a:prstGeom prst="rect">
            <a:avLst/>
          </a:prstGeom>
          <a:noFill/>
        </p:spPr>
      </p:pic>
      <p:pic>
        <p:nvPicPr>
          <p:cNvPr id="13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4929198"/>
            <a:ext cx="1305697" cy="1643074"/>
          </a:xfrm>
          <a:prstGeom prst="rect">
            <a:avLst/>
          </a:prstGeom>
          <a:noFill/>
        </p:spPr>
      </p:pic>
      <p:pic>
        <p:nvPicPr>
          <p:cNvPr id="12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286644" y="5754306"/>
            <a:ext cx="877068" cy="1103693"/>
          </a:xfrm>
          <a:prstGeom prst="rect">
            <a:avLst/>
          </a:prstGeom>
          <a:noFill/>
        </p:spPr>
      </p:pic>
      <p:pic>
        <p:nvPicPr>
          <p:cNvPr id="16" name="Picture 15" descr="http://s002.radikal.ru/i199/1001/ec/8a226ef13dc4.jp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00100" y="785794"/>
            <a:ext cx="621457" cy="928694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31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5720" y="1071546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0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356308" y="1928802"/>
            <a:ext cx="1021849" cy="1285884"/>
          </a:xfrm>
          <a:prstGeom prst="rect">
            <a:avLst/>
          </a:prstGeom>
          <a:noFill/>
        </p:spPr>
      </p:pic>
      <p:pic>
        <p:nvPicPr>
          <p:cNvPr id="5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14810" y="0"/>
            <a:ext cx="965080" cy="1214446"/>
          </a:xfrm>
          <a:prstGeom prst="rect">
            <a:avLst/>
          </a:prstGeom>
          <a:noFill/>
        </p:spPr>
      </p:pic>
      <p:pic>
        <p:nvPicPr>
          <p:cNvPr id="6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28" y="-500090"/>
            <a:ext cx="1362465" cy="1714512"/>
          </a:xfrm>
          <a:prstGeom prst="rect">
            <a:avLst/>
          </a:prstGeom>
          <a:noFill/>
        </p:spPr>
      </p:pic>
      <p:pic>
        <p:nvPicPr>
          <p:cNvPr id="4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14346" y="0"/>
            <a:ext cx="908291" cy="1142984"/>
          </a:xfrm>
          <a:prstGeom prst="rect">
            <a:avLst/>
          </a:prstGeom>
          <a:noFill/>
        </p:spPr>
      </p:pic>
      <p:pic>
        <p:nvPicPr>
          <p:cNvPr id="7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99472" y="-357214"/>
            <a:ext cx="1078619" cy="1357322"/>
          </a:xfrm>
          <a:prstGeom prst="rect">
            <a:avLst/>
          </a:prstGeom>
          <a:noFill/>
        </p:spPr>
      </p:pic>
      <p:pic>
        <p:nvPicPr>
          <p:cNvPr id="14" name="Picture 15" descr="http://s002.radikal.ru/i199/1001/ec/8a226ef13dc4.jp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57488" y="0"/>
            <a:ext cx="998521" cy="1492172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5" name="Picture 15" descr="http://s002.radikal.ru/i199/1001/ec/8a226ef13dc4.jp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286380" y="-285776"/>
            <a:ext cx="998521" cy="1492172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7" name="Picture 15" descr="http://s002.radikal.ru/i199/1001/ec/8a226ef13dc4.jp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786578" y="0"/>
            <a:ext cx="764870" cy="1143008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8" name="Picture 15" descr="http://s002.radikal.ru/i199/1001/ec/8a226ef13dc4.jp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85852" y="5643578"/>
            <a:ext cx="1141397" cy="1705683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22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643174" y="6143644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3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86248" y="6388915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4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57752" y="6072206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5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286776" y="6072206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7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72066" y="6388915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2050" name="Rectangle 2">
            <a:hlinkClick r:id="rId8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28662" y="6388915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33" name="Picture 15" descr="http://s002.radikal.ru/i199/1001/ec/8a226ef13dc4.jp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286380" y="5857892"/>
            <a:ext cx="1141397" cy="1705683"/>
          </a:xfrm>
          <a:prstGeom prst="rect">
            <a:avLst/>
          </a:prstGeom>
          <a:noFill/>
          <a:effectLst>
            <a:softEdge rad="317500"/>
          </a:effectLst>
        </p:spPr>
      </p:pic>
      <p:graphicFrame>
        <p:nvGraphicFramePr>
          <p:cNvPr id="69" name="Таблица 68"/>
          <p:cNvGraphicFramePr>
            <a:graphicFrameLocks noGrp="1"/>
          </p:cNvGraphicFramePr>
          <p:nvPr/>
        </p:nvGraphicFramePr>
        <p:xfrm>
          <a:off x="1357290" y="2786058"/>
          <a:ext cx="6715172" cy="35702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8157"/>
                <a:gridCol w="5587015"/>
              </a:tblGrid>
              <a:tr h="875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Архимедова сила зависит от скорости самолета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875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обоих случаях одинакова 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875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Больше на высоте 10 км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875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Больше у поверхности Земли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" name="Группа 3"/>
          <p:cNvGrpSpPr/>
          <p:nvPr/>
        </p:nvGrpSpPr>
        <p:grpSpPr>
          <a:xfrm>
            <a:off x="1571604" y="2857496"/>
            <a:ext cx="714380" cy="706442"/>
            <a:chOff x="1214414" y="4000504"/>
            <a:chExt cx="714380" cy="706442"/>
          </a:xfrm>
        </p:grpSpPr>
        <p:sp>
          <p:nvSpPr>
            <p:cNvPr id="71" name="Овал 70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А</a:t>
              </a:r>
              <a:endParaRPr lang="ru-RU" sz="3600" b="1" dirty="0"/>
            </a:p>
          </p:txBody>
        </p:sp>
      </p:grpSp>
      <p:grpSp>
        <p:nvGrpSpPr>
          <p:cNvPr id="28" name="Группа 6"/>
          <p:cNvGrpSpPr/>
          <p:nvPr/>
        </p:nvGrpSpPr>
        <p:grpSpPr>
          <a:xfrm>
            <a:off x="1571604" y="3786190"/>
            <a:ext cx="714380" cy="706442"/>
            <a:chOff x="1214414" y="4000504"/>
            <a:chExt cx="714380" cy="706442"/>
          </a:xfrm>
        </p:grpSpPr>
        <p:sp>
          <p:nvSpPr>
            <p:cNvPr id="74" name="Овал 73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В</a:t>
              </a:r>
              <a:endParaRPr lang="ru-RU" sz="3600" b="1" dirty="0"/>
            </a:p>
          </p:txBody>
        </p:sp>
      </p:grpSp>
      <p:grpSp>
        <p:nvGrpSpPr>
          <p:cNvPr id="29" name="Группа 9"/>
          <p:cNvGrpSpPr/>
          <p:nvPr/>
        </p:nvGrpSpPr>
        <p:grpSpPr>
          <a:xfrm>
            <a:off x="1571604" y="4714884"/>
            <a:ext cx="714380" cy="646331"/>
            <a:chOff x="1214414" y="4000504"/>
            <a:chExt cx="714380" cy="646331"/>
          </a:xfrm>
        </p:grpSpPr>
        <p:sp>
          <p:nvSpPr>
            <p:cNvPr id="77" name="Овал 76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С</a:t>
              </a:r>
              <a:endParaRPr lang="ru-RU" sz="3600" b="1" dirty="0"/>
            </a:p>
          </p:txBody>
        </p:sp>
      </p:grpSp>
      <p:grpSp>
        <p:nvGrpSpPr>
          <p:cNvPr id="2048" name="Группа 12"/>
          <p:cNvGrpSpPr/>
          <p:nvPr/>
        </p:nvGrpSpPr>
        <p:grpSpPr>
          <a:xfrm>
            <a:off x="1571604" y="5643578"/>
            <a:ext cx="714380" cy="646331"/>
            <a:chOff x="1214414" y="4000504"/>
            <a:chExt cx="714380" cy="646331"/>
          </a:xfrm>
        </p:grpSpPr>
        <p:sp>
          <p:nvSpPr>
            <p:cNvPr id="80" name="Овал 79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D</a:t>
              </a:r>
              <a:endParaRPr lang="ru-RU" sz="3600" b="1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14290"/>
            <a:ext cx="8858312" cy="2428892"/>
          </a:xfr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Вопрос № 10</a:t>
            </a:r>
            <a:b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В каком случае Архимедова сила, действующая на самолет, больше: у поверхности Земли или на высоте 10 км?</a:t>
            </a:r>
            <a:endParaRPr lang="ru-RU" sz="3600" b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686881" y="785794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1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78920" y="4357694"/>
            <a:ext cx="965079" cy="1214446"/>
          </a:xfrm>
          <a:prstGeom prst="rect">
            <a:avLst/>
          </a:prstGeom>
          <a:noFill/>
        </p:spPr>
      </p:pic>
      <p:pic>
        <p:nvPicPr>
          <p:cNvPr id="19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43636" y="214290"/>
            <a:ext cx="597200" cy="1225666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8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2000240"/>
            <a:ext cx="794771" cy="1000132"/>
          </a:xfrm>
          <a:prstGeom prst="rect">
            <a:avLst/>
          </a:prstGeom>
          <a:noFill/>
        </p:spPr>
      </p:pic>
      <p:pic>
        <p:nvPicPr>
          <p:cNvPr id="20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3000372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9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14346" y="4071942"/>
            <a:ext cx="928694" cy="1168659"/>
          </a:xfrm>
          <a:prstGeom prst="rect">
            <a:avLst/>
          </a:prstGeom>
          <a:noFill/>
        </p:spPr>
      </p:pic>
      <p:pic>
        <p:nvPicPr>
          <p:cNvPr id="13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4929198"/>
            <a:ext cx="1305697" cy="1643074"/>
          </a:xfrm>
          <a:prstGeom prst="rect">
            <a:avLst/>
          </a:prstGeom>
          <a:noFill/>
        </p:spPr>
      </p:pic>
      <p:pic>
        <p:nvPicPr>
          <p:cNvPr id="12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286644" y="5754306"/>
            <a:ext cx="877068" cy="1103693"/>
          </a:xfrm>
          <a:prstGeom prst="rect">
            <a:avLst/>
          </a:prstGeom>
          <a:noFill/>
        </p:spPr>
      </p:pic>
      <p:pic>
        <p:nvPicPr>
          <p:cNvPr id="16" name="Picture 15" descr="http://s002.radikal.ru/i199/1001/ec/8a226ef13dc4.jp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00100" y="785794"/>
            <a:ext cx="621457" cy="928694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0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356308" y="1928802"/>
            <a:ext cx="1021849" cy="1285884"/>
          </a:xfrm>
          <a:prstGeom prst="rect">
            <a:avLst/>
          </a:prstGeom>
          <a:noFill/>
        </p:spPr>
      </p:pic>
      <p:pic>
        <p:nvPicPr>
          <p:cNvPr id="5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14810" y="0"/>
            <a:ext cx="965080" cy="1214446"/>
          </a:xfrm>
          <a:prstGeom prst="rect">
            <a:avLst/>
          </a:prstGeom>
          <a:noFill/>
        </p:spPr>
      </p:pic>
      <p:pic>
        <p:nvPicPr>
          <p:cNvPr id="6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28" y="-500090"/>
            <a:ext cx="1362465" cy="1714512"/>
          </a:xfrm>
          <a:prstGeom prst="rect">
            <a:avLst/>
          </a:prstGeom>
          <a:noFill/>
        </p:spPr>
      </p:pic>
      <p:pic>
        <p:nvPicPr>
          <p:cNvPr id="4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14346" y="0"/>
            <a:ext cx="908291" cy="1142984"/>
          </a:xfrm>
          <a:prstGeom prst="rect">
            <a:avLst/>
          </a:prstGeom>
          <a:noFill/>
        </p:spPr>
      </p:pic>
      <p:pic>
        <p:nvPicPr>
          <p:cNvPr id="7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99472" y="-357214"/>
            <a:ext cx="1078619" cy="1357322"/>
          </a:xfrm>
          <a:prstGeom prst="rect">
            <a:avLst/>
          </a:prstGeom>
          <a:noFill/>
        </p:spPr>
      </p:pic>
      <p:pic>
        <p:nvPicPr>
          <p:cNvPr id="14" name="Picture 15" descr="http://s002.radikal.ru/i199/1001/ec/8a226ef13dc4.jp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643306" y="214290"/>
            <a:ext cx="998521" cy="1492172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5" name="Picture 15" descr="http://s002.radikal.ru/i199/1001/ec/8a226ef13dc4.jp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286380" y="-285776"/>
            <a:ext cx="998521" cy="1492172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7" name="Picture 15" descr="http://s002.radikal.ru/i199/1001/ec/8a226ef13dc4.jp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786578" y="0"/>
            <a:ext cx="764870" cy="1143008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8" name="Picture 15" descr="http://s002.radikal.ru/i199/1001/ec/8a226ef13dc4.jp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85852" y="5643578"/>
            <a:ext cx="1141397" cy="1705683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22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643174" y="6143644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3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86248" y="6388915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4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57752" y="6072206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5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286776" y="6072206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7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72066" y="6388915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2050" name="Rectangle 2">
            <a:hlinkClick r:id="rId8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28662" y="6388915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33" name="Picture 15" descr="http://s002.radikal.ru/i199/1001/ec/8a226ef13dc4.jp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286380" y="5857892"/>
            <a:ext cx="1141397" cy="1705683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37" name="Содержимое 36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6143668"/>
          </a:xfrm>
          <a:solidFill>
            <a:schemeClr val="bg1"/>
          </a:solidFill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Литература </a:t>
            </a:r>
          </a:p>
          <a:p>
            <a:pPr lvl="0"/>
            <a:r>
              <a:rPr lang="ru-RU" sz="2000" dirty="0" smtClean="0"/>
              <a:t>Физика. 7 класс: Учебно-методическое пособие</a:t>
            </a:r>
            <a:r>
              <a:rPr lang="en-US" sz="2000" dirty="0" smtClean="0"/>
              <a:t> </a:t>
            </a:r>
            <a:r>
              <a:rPr lang="ru-RU" sz="2000" dirty="0" smtClean="0"/>
              <a:t>/ А.Е. Марон., Е.А. Марон. </a:t>
            </a:r>
            <a:r>
              <a:rPr lang="ru-RU" sz="2000" smtClean="0"/>
              <a:t>– </a:t>
            </a:r>
            <a:r>
              <a:rPr lang="ru-RU" sz="2000" dirty="0" smtClean="0"/>
              <a:t>М.: Дрофа, 2005. </a:t>
            </a:r>
          </a:p>
          <a:p>
            <a:pPr lvl="0"/>
            <a:r>
              <a:rPr lang="ru-RU" sz="2000" dirty="0" smtClean="0"/>
              <a:t>Контрольные и проверочные работы по физике. 7–11 </a:t>
            </a:r>
            <a:r>
              <a:rPr lang="ru-RU" sz="2000" dirty="0" err="1" smtClean="0"/>
              <a:t>кл</a:t>
            </a:r>
            <a:r>
              <a:rPr lang="ru-RU" sz="2000" dirty="0" smtClean="0"/>
              <a:t>.: Метод. пособие/ О.Ф. </a:t>
            </a:r>
            <a:r>
              <a:rPr lang="ru-RU" sz="2000" dirty="0" err="1" smtClean="0"/>
              <a:t>Кабардин</a:t>
            </a:r>
            <a:r>
              <a:rPr lang="ru-RU" sz="2000" dirty="0" smtClean="0"/>
              <a:t>, С.И. </a:t>
            </a:r>
            <a:r>
              <a:rPr lang="ru-RU" sz="2000" dirty="0" err="1" smtClean="0"/>
              <a:t>Кабардина</a:t>
            </a:r>
            <a:r>
              <a:rPr lang="ru-RU" sz="2000" dirty="0" smtClean="0"/>
              <a:t>, В.А. Орлов. – М.: Дрофа, 1996. 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Источники </a:t>
            </a:r>
          </a:p>
          <a:p>
            <a:pPr lvl="0"/>
            <a:r>
              <a:rPr lang="ru-RU" sz="2000" dirty="0" smtClean="0"/>
              <a:t>Воздушный шар  </a:t>
            </a:r>
            <a:r>
              <a:rPr lang="ru-RU" sz="2000" u="sng" dirty="0" smtClean="0">
                <a:hlinkClick r:id="rId9"/>
              </a:rPr>
              <a:t>http://www.scll.ru/sovety/polet-na-share-nerealnoe-oshhushhenie-svobody/</a:t>
            </a:r>
            <a:endParaRPr lang="ru-RU" sz="2000" dirty="0" smtClean="0"/>
          </a:p>
          <a:p>
            <a:pPr lvl="0"/>
            <a:r>
              <a:rPr lang="ru-RU" sz="2000" dirty="0" smtClean="0"/>
              <a:t>Воздушный шарик </a:t>
            </a:r>
            <a:r>
              <a:rPr lang="ru-RU" sz="2000" u="sng" dirty="0" smtClean="0">
                <a:hlinkClick r:id="rId10"/>
              </a:rPr>
              <a:t>http://squidsquirts.blogspot.com/2011/06/revenge-at-party.html</a:t>
            </a:r>
            <a:endParaRPr lang="ru-RU" sz="2000" dirty="0" smtClean="0"/>
          </a:p>
          <a:p>
            <a:pPr lvl="0"/>
            <a:r>
              <a:rPr lang="ru-RU" sz="2000" dirty="0" smtClean="0"/>
              <a:t>Воздушные шарики </a:t>
            </a:r>
            <a:r>
              <a:rPr lang="ru-RU" sz="2000" u="sng" dirty="0" smtClean="0">
                <a:hlinkClick r:id="rId11"/>
              </a:rPr>
              <a:t>http://yarportal.ru/topic95267.html</a:t>
            </a:r>
            <a:r>
              <a:rPr lang="ru-RU" sz="2000" dirty="0" smtClean="0"/>
              <a:t>  </a:t>
            </a:r>
          </a:p>
          <a:p>
            <a:pPr lvl="0"/>
            <a:r>
              <a:rPr lang="ru-RU" sz="2000" dirty="0" smtClean="0"/>
              <a:t>Барометр </a:t>
            </a:r>
            <a:r>
              <a:rPr lang="ru-RU" sz="2000" u="sng" dirty="0" smtClean="0">
                <a:hlinkClick r:id="rId12"/>
              </a:rPr>
              <a:t>http://profit-shop.ru/shop/UID_1241.html</a:t>
            </a:r>
            <a:endParaRPr lang="ru-RU" sz="2000" dirty="0" smtClean="0"/>
          </a:p>
          <a:p>
            <a:pPr lvl="0"/>
            <a:r>
              <a:rPr lang="ru-RU" sz="2000" dirty="0" smtClean="0"/>
              <a:t>Ртутный барометр </a:t>
            </a:r>
            <a:r>
              <a:rPr lang="ru-RU" sz="2000" u="sng" dirty="0" smtClean="0">
                <a:hlinkClick r:id="rId13"/>
              </a:rPr>
              <a:t>http://www.amariner.net/cblog/index.php?/archives/23-unknown.html</a:t>
            </a:r>
            <a:endParaRPr lang="ru-RU" sz="2000" dirty="0" smtClean="0"/>
          </a:p>
          <a:p>
            <a:pPr lvl="0"/>
            <a:r>
              <a:rPr lang="ru-RU" sz="2000" dirty="0" smtClean="0"/>
              <a:t>Давление жидкостей </a:t>
            </a:r>
            <a:r>
              <a:rPr lang="ru-RU" sz="2000" u="sng" dirty="0" smtClean="0">
                <a:hlinkClick r:id="rId14"/>
              </a:rPr>
              <a:t>http://www.prosv.ru/ebooks/martynova7-9/8.htm</a:t>
            </a:r>
            <a:endParaRPr lang="ru-RU" sz="2000" dirty="0" smtClean="0"/>
          </a:p>
          <a:p>
            <a:pPr lvl="0"/>
            <a:r>
              <a:rPr lang="ru-RU" sz="2000" dirty="0" smtClean="0"/>
              <a:t>Сообщающиеся сосуды </a:t>
            </a:r>
            <a:r>
              <a:rPr lang="ru-RU" sz="2000" u="sng" dirty="0" smtClean="0">
                <a:hlinkClick r:id="rId15"/>
              </a:rPr>
              <a:t>http://kokvik.ru/p71aa1.html</a:t>
            </a:r>
            <a:endParaRPr lang="ru-RU" sz="2000" dirty="0" smtClean="0"/>
          </a:p>
          <a:p>
            <a:pPr lvl="0"/>
            <a:r>
              <a:rPr lang="ru-RU" sz="2000" dirty="0" smtClean="0"/>
              <a:t>Шприц </a:t>
            </a:r>
            <a:r>
              <a:rPr lang="ru-RU" sz="2000" u="sng" dirty="0" smtClean="0">
                <a:hlinkClick r:id="rId16"/>
              </a:rPr>
              <a:t>http://www.mediray.com/Pages/Products/SyringeShields.html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,4 Answers,C,60,65,3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142843" y="4071942"/>
          <a:ext cx="8858313" cy="2214578"/>
        </p:xfrm>
        <a:graphic>
          <a:graphicData uri="http://schemas.openxmlformats.org/drawingml/2006/table">
            <a:tbl>
              <a:tblPr/>
              <a:tblGrid>
                <a:gridCol w="2233188"/>
                <a:gridCol w="2084309"/>
                <a:gridCol w="2158749"/>
                <a:gridCol w="2382067"/>
              </a:tblGrid>
              <a:tr h="110728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4722"/>
                    </a:solidFill>
                  </a:tcPr>
                </a:tc>
              </a:tr>
              <a:tr h="110728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Манометр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Ареометр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Барометр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Спидометр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3214678" y="428625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ru-RU" sz="3600" b="1" dirty="0"/>
          </a:p>
        </p:txBody>
      </p:sp>
      <p:pic>
        <p:nvPicPr>
          <p:cNvPr id="59" name="Picture 6" descr="http://profit-shop.ru/UserFiles/Image/img1241_3163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14346" y="214290"/>
            <a:ext cx="3643338" cy="364333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54" y="285728"/>
            <a:ext cx="5572164" cy="3286148"/>
          </a:xfrm>
          <a:solidFill>
            <a:schemeClr val="bg1"/>
          </a:solidFill>
          <a:ln w="127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Вопрос № 1</a:t>
            </a:r>
            <a:b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Как называется прибор для измерения атмосферного давления?</a:t>
            </a:r>
            <a:endParaRPr lang="ru-RU" sz="3600" b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928662" y="4286256"/>
            <a:ext cx="714380" cy="63500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071802" y="4286256"/>
            <a:ext cx="714380" cy="63500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214678" y="428625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071538" y="428625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А</a:t>
            </a:r>
            <a:endParaRPr lang="ru-RU" sz="3600" b="1" dirty="0"/>
          </a:p>
        </p:txBody>
      </p:sp>
      <p:sp>
        <p:nvSpPr>
          <p:cNvPr id="24" name="Овал 23"/>
          <p:cNvSpPr/>
          <p:nvPr/>
        </p:nvSpPr>
        <p:spPr>
          <a:xfrm>
            <a:off x="5143504" y="4286256"/>
            <a:ext cx="714380" cy="63500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7429520" y="4357694"/>
            <a:ext cx="714380" cy="63500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7572396" y="4357694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286380" y="428625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С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2,4 Answers,A,60,70,5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15" descr="http://s002.radikal.ru/i199/1001/ec/8a226ef13dc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00100" y="785794"/>
            <a:ext cx="621457" cy="928694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571480"/>
            <a:ext cx="5929354" cy="2428892"/>
          </a:xfr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Вопрос № 2</a:t>
            </a:r>
            <a:b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/>
              <a:t> </a:t>
            </a:r>
            <a:r>
              <a:rPr lang="ru-RU" sz="3600" b="1" dirty="0" smtClean="0">
                <a:solidFill>
                  <a:srgbClr val="663300"/>
                </a:solidFill>
              </a:rPr>
              <a:t>Кто из ученых развил теорию атмосферного давления и изобрел ртутный барометр?</a:t>
            </a:r>
            <a:endParaRPr lang="ru-RU" sz="3600" b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>
            <a:hlinkClick r:id="rId3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6" name="Picture 8" descr="http://www.amariner.net/Assets/images/clip_image001_000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71480"/>
            <a:ext cx="2357454" cy="5836140"/>
          </a:xfrm>
          <a:prstGeom prst="rect">
            <a:avLst/>
          </a:prstGeom>
          <a:noFill/>
        </p:spPr>
      </p:pic>
      <p:graphicFrame>
        <p:nvGraphicFramePr>
          <p:cNvPr id="47" name="Таблица 46"/>
          <p:cNvGraphicFramePr>
            <a:graphicFrameLocks noGrp="1"/>
          </p:cNvGraphicFramePr>
          <p:nvPr/>
        </p:nvGraphicFramePr>
        <p:xfrm>
          <a:off x="2714612" y="3071810"/>
          <a:ext cx="5953124" cy="35004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132"/>
                <a:gridCol w="4952992"/>
              </a:tblGrid>
              <a:tr h="875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Э. Торричелли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875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Б. Паскаль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875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Г. Галилей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875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Д. Бернулли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0" name="Группа 3"/>
          <p:cNvGrpSpPr/>
          <p:nvPr/>
        </p:nvGrpSpPr>
        <p:grpSpPr>
          <a:xfrm>
            <a:off x="2857488" y="3143248"/>
            <a:ext cx="714380" cy="646332"/>
            <a:chOff x="1214414" y="4071942"/>
            <a:chExt cx="714380" cy="646332"/>
          </a:xfrm>
        </p:grpSpPr>
        <p:sp>
          <p:nvSpPr>
            <p:cNvPr id="53" name="Овал 52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357290" y="4071943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А</a:t>
              </a:r>
              <a:endParaRPr lang="ru-RU" sz="3600" b="1" dirty="0"/>
            </a:p>
          </p:txBody>
        </p:sp>
      </p:grpSp>
      <p:grpSp>
        <p:nvGrpSpPr>
          <p:cNvPr id="60" name="Группа 6"/>
          <p:cNvGrpSpPr/>
          <p:nvPr/>
        </p:nvGrpSpPr>
        <p:grpSpPr>
          <a:xfrm>
            <a:off x="2857488" y="4071942"/>
            <a:ext cx="714380" cy="646331"/>
            <a:chOff x="1214414" y="4071942"/>
            <a:chExt cx="714380" cy="646331"/>
          </a:xfrm>
        </p:grpSpPr>
        <p:sp>
          <p:nvSpPr>
            <p:cNvPr id="61" name="Овал 60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357290" y="4071942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В</a:t>
              </a:r>
              <a:endParaRPr lang="ru-RU" sz="3600" b="1" dirty="0"/>
            </a:p>
          </p:txBody>
        </p:sp>
      </p:grpSp>
      <p:grpSp>
        <p:nvGrpSpPr>
          <p:cNvPr id="63" name="Группа 9"/>
          <p:cNvGrpSpPr/>
          <p:nvPr/>
        </p:nvGrpSpPr>
        <p:grpSpPr>
          <a:xfrm>
            <a:off x="2857488" y="4929198"/>
            <a:ext cx="714380" cy="646331"/>
            <a:chOff x="1214414" y="3929066"/>
            <a:chExt cx="714380" cy="646331"/>
          </a:xfrm>
        </p:grpSpPr>
        <p:sp>
          <p:nvSpPr>
            <p:cNvPr id="64" name="Овал 63"/>
            <p:cNvSpPr/>
            <p:nvPr/>
          </p:nvSpPr>
          <p:spPr>
            <a:xfrm>
              <a:off x="1214414" y="3929066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357290" y="3929066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С</a:t>
              </a:r>
              <a:endParaRPr lang="ru-RU" sz="3600" b="1" dirty="0"/>
            </a:p>
          </p:txBody>
        </p:sp>
      </p:grpSp>
      <p:grpSp>
        <p:nvGrpSpPr>
          <p:cNvPr id="66" name="Группа 12"/>
          <p:cNvGrpSpPr/>
          <p:nvPr/>
        </p:nvGrpSpPr>
        <p:grpSpPr>
          <a:xfrm>
            <a:off x="2857488" y="5857892"/>
            <a:ext cx="714380" cy="646331"/>
            <a:chOff x="1214414" y="4000504"/>
            <a:chExt cx="714380" cy="646331"/>
          </a:xfrm>
        </p:grpSpPr>
        <p:sp>
          <p:nvSpPr>
            <p:cNvPr id="67" name="Овал 66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D</a:t>
              </a:r>
              <a:endParaRPr lang="ru-RU" sz="3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3,4 Answers,D,60,65,5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686881" y="785794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1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78920" y="4357694"/>
            <a:ext cx="965079" cy="1214446"/>
          </a:xfrm>
          <a:prstGeom prst="rect">
            <a:avLst/>
          </a:prstGeom>
          <a:noFill/>
        </p:spPr>
      </p:pic>
      <p:pic>
        <p:nvPicPr>
          <p:cNvPr id="19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43636" y="214290"/>
            <a:ext cx="597200" cy="1225666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8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2000240"/>
            <a:ext cx="794771" cy="1000132"/>
          </a:xfrm>
          <a:prstGeom prst="rect">
            <a:avLst/>
          </a:prstGeom>
          <a:noFill/>
        </p:spPr>
      </p:pic>
      <p:pic>
        <p:nvPicPr>
          <p:cNvPr id="9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14346" y="4071942"/>
            <a:ext cx="928694" cy="1168659"/>
          </a:xfrm>
          <a:prstGeom prst="rect">
            <a:avLst/>
          </a:prstGeom>
          <a:noFill/>
        </p:spPr>
      </p:pic>
      <p:pic>
        <p:nvPicPr>
          <p:cNvPr id="12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286644" y="5754306"/>
            <a:ext cx="877068" cy="1103693"/>
          </a:xfrm>
          <a:prstGeom prst="rect">
            <a:avLst/>
          </a:prstGeom>
          <a:noFill/>
        </p:spPr>
      </p:pic>
      <p:pic>
        <p:nvPicPr>
          <p:cNvPr id="16" name="Picture 15" descr="http://s002.radikal.ru/i199/1001/ec/8a226ef13dc4.jp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00100" y="785794"/>
            <a:ext cx="621457" cy="928694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31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5720" y="1071546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0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356308" y="1928802"/>
            <a:ext cx="1021849" cy="1285884"/>
          </a:xfrm>
          <a:prstGeom prst="rect">
            <a:avLst/>
          </a:prstGeom>
          <a:noFill/>
        </p:spPr>
      </p:pic>
      <p:pic>
        <p:nvPicPr>
          <p:cNvPr id="5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14810" y="0"/>
            <a:ext cx="965080" cy="1214446"/>
          </a:xfrm>
          <a:prstGeom prst="rect">
            <a:avLst/>
          </a:prstGeom>
          <a:noFill/>
        </p:spPr>
      </p:pic>
      <p:pic>
        <p:nvPicPr>
          <p:cNvPr id="6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28" y="-500090"/>
            <a:ext cx="1362465" cy="17145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785794"/>
            <a:ext cx="8858312" cy="1785950"/>
          </a:xfr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Вопрос № 3</a:t>
            </a:r>
            <a:b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Где атмосферное давление больше: дома или на улице?</a:t>
            </a:r>
            <a:endParaRPr lang="ru-RU" sz="3600" b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14346" y="0"/>
            <a:ext cx="908291" cy="1142984"/>
          </a:xfrm>
          <a:prstGeom prst="rect">
            <a:avLst/>
          </a:prstGeom>
          <a:noFill/>
        </p:spPr>
      </p:pic>
      <p:pic>
        <p:nvPicPr>
          <p:cNvPr id="7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99472" y="-357214"/>
            <a:ext cx="1078619" cy="1357322"/>
          </a:xfrm>
          <a:prstGeom prst="rect">
            <a:avLst/>
          </a:prstGeom>
          <a:noFill/>
        </p:spPr>
      </p:pic>
      <p:pic>
        <p:nvPicPr>
          <p:cNvPr id="18" name="Picture 15" descr="http://s002.radikal.ru/i199/1001/ec/8a226ef13dc4.jp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85852" y="5643578"/>
            <a:ext cx="1141397" cy="1705683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22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643174" y="6143644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3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86248" y="6388915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4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57752" y="6072206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5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286776" y="6072206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7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72066" y="6388915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2050" name="Rectangle 2">
            <a:hlinkClick r:id="rId7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28662" y="6388915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33" name="Picture 15" descr="http://s002.radikal.ru/i199/1001/ec/8a226ef13dc4.jp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286380" y="5857892"/>
            <a:ext cx="1141397" cy="1705683"/>
          </a:xfrm>
          <a:prstGeom prst="rect">
            <a:avLst/>
          </a:prstGeom>
          <a:noFill/>
          <a:effectLst>
            <a:softEdge rad="317500"/>
          </a:effectLst>
        </p:spPr>
      </p:pic>
      <p:graphicFrame>
        <p:nvGraphicFramePr>
          <p:cNvPr id="69" name="Таблица 68"/>
          <p:cNvGraphicFramePr>
            <a:graphicFrameLocks noGrp="1"/>
          </p:cNvGraphicFramePr>
          <p:nvPr/>
        </p:nvGraphicFramePr>
        <p:xfrm>
          <a:off x="1357290" y="2786058"/>
          <a:ext cx="6715172" cy="39969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8157"/>
                <a:gridCol w="5587015"/>
              </a:tblGrid>
              <a:tr h="875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Дома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875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 улице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875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Может быть дома, может быть на улице – в зависимости от погоды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875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Везде одинаково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70" name="Группа 3"/>
          <p:cNvGrpSpPr/>
          <p:nvPr/>
        </p:nvGrpSpPr>
        <p:grpSpPr>
          <a:xfrm>
            <a:off x="1571604" y="2857496"/>
            <a:ext cx="714380" cy="706442"/>
            <a:chOff x="1214414" y="4000504"/>
            <a:chExt cx="714380" cy="706442"/>
          </a:xfrm>
        </p:grpSpPr>
        <p:sp>
          <p:nvSpPr>
            <p:cNvPr id="71" name="Овал 70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А</a:t>
              </a:r>
              <a:endParaRPr lang="ru-RU" sz="3600" b="1" dirty="0"/>
            </a:p>
          </p:txBody>
        </p:sp>
      </p:grpSp>
      <p:grpSp>
        <p:nvGrpSpPr>
          <p:cNvPr id="73" name="Группа 6"/>
          <p:cNvGrpSpPr/>
          <p:nvPr/>
        </p:nvGrpSpPr>
        <p:grpSpPr>
          <a:xfrm>
            <a:off x="1571604" y="3714752"/>
            <a:ext cx="714380" cy="706442"/>
            <a:chOff x="1214414" y="4000504"/>
            <a:chExt cx="714380" cy="706442"/>
          </a:xfrm>
        </p:grpSpPr>
        <p:sp>
          <p:nvSpPr>
            <p:cNvPr id="74" name="Овал 73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В</a:t>
              </a:r>
              <a:endParaRPr lang="ru-RU" sz="3600" b="1" dirty="0"/>
            </a:p>
          </p:txBody>
        </p:sp>
      </p:grpSp>
      <p:grpSp>
        <p:nvGrpSpPr>
          <p:cNvPr id="76" name="Группа 9"/>
          <p:cNvGrpSpPr/>
          <p:nvPr/>
        </p:nvGrpSpPr>
        <p:grpSpPr>
          <a:xfrm>
            <a:off x="1571604" y="4857760"/>
            <a:ext cx="714380" cy="646331"/>
            <a:chOff x="1214414" y="4000504"/>
            <a:chExt cx="714380" cy="646331"/>
          </a:xfrm>
        </p:grpSpPr>
        <p:sp>
          <p:nvSpPr>
            <p:cNvPr id="77" name="Овал 76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С</a:t>
              </a:r>
              <a:endParaRPr lang="ru-RU" sz="3600" b="1" dirty="0"/>
            </a:p>
          </p:txBody>
        </p:sp>
      </p:grpSp>
      <p:grpSp>
        <p:nvGrpSpPr>
          <p:cNvPr id="79" name="Группа 12"/>
          <p:cNvGrpSpPr/>
          <p:nvPr/>
        </p:nvGrpSpPr>
        <p:grpSpPr>
          <a:xfrm>
            <a:off x="1571604" y="6000768"/>
            <a:ext cx="714380" cy="646331"/>
            <a:chOff x="1214414" y="4000504"/>
            <a:chExt cx="714380" cy="646331"/>
          </a:xfrm>
        </p:grpSpPr>
        <p:sp>
          <p:nvSpPr>
            <p:cNvPr id="80" name="Овал 79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D</a:t>
              </a:r>
              <a:endParaRPr lang="ru-RU" sz="3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4,4 Answers,B,60,69,5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129 г</a:t>
            </a:r>
            <a:endParaRPr lang="ru-RU" dirty="0"/>
          </a:p>
        </p:txBody>
      </p:sp>
      <p:pic>
        <p:nvPicPr>
          <p:cNvPr id="30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686881" y="785794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1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78920" y="4357694"/>
            <a:ext cx="965079" cy="1214446"/>
          </a:xfrm>
          <a:prstGeom prst="rect">
            <a:avLst/>
          </a:prstGeom>
          <a:noFill/>
        </p:spPr>
      </p:pic>
      <p:pic>
        <p:nvPicPr>
          <p:cNvPr id="19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43636" y="214290"/>
            <a:ext cx="597200" cy="1225666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8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2000240"/>
            <a:ext cx="794771" cy="1000132"/>
          </a:xfrm>
          <a:prstGeom prst="rect">
            <a:avLst/>
          </a:prstGeom>
          <a:noFill/>
        </p:spPr>
      </p:pic>
      <p:pic>
        <p:nvPicPr>
          <p:cNvPr id="20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3000372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9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14346" y="4071942"/>
            <a:ext cx="928694" cy="1168659"/>
          </a:xfrm>
          <a:prstGeom prst="rect">
            <a:avLst/>
          </a:prstGeom>
          <a:noFill/>
        </p:spPr>
      </p:pic>
      <p:pic>
        <p:nvPicPr>
          <p:cNvPr id="13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4929198"/>
            <a:ext cx="1305697" cy="1643074"/>
          </a:xfrm>
          <a:prstGeom prst="rect">
            <a:avLst/>
          </a:prstGeom>
          <a:noFill/>
        </p:spPr>
      </p:pic>
      <p:pic>
        <p:nvPicPr>
          <p:cNvPr id="12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286644" y="5754306"/>
            <a:ext cx="877068" cy="1103693"/>
          </a:xfrm>
          <a:prstGeom prst="rect">
            <a:avLst/>
          </a:prstGeom>
          <a:noFill/>
        </p:spPr>
      </p:pic>
      <p:pic>
        <p:nvPicPr>
          <p:cNvPr id="16" name="Picture 15" descr="http://s002.radikal.ru/i199/1001/ec/8a226ef13dc4.jp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00100" y="785794"/>
            <a:ext cx="621457" cy="928694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31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5720" y="1071546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0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356308" y="1928802"/>
            <a:ext cx="1021849" cy="1285884"/>
          </a:xfrm>
          <a:prstGeom prst="rect">
            <a:avLst/>
          </a:prstGeom>
          <a:noFill/>
        </p:spPr>
      </p:pic>
      <p:pic>
        <p:nvPicPr>
          <p:cNvPr id="5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14810" y="0"/>
            <a:ext cx="965080" cy="1214446"/>
          </a:xfrm>
          <a:prstGeom prst="rect">
            <a:avLst/>
          </a:prstGeom>
          <a:noFill/>
        </p:spPr>
      </p:pic>
      <p:pic>
        <p:nvPicPr>
          <p:cNvPr id="6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28" y="-500090"/>
            <a:ext cx="1362465" cy="17145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2286016"/>
          </a:xfr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Вопрос № 4</a:t>
            </a:r>
            <a:b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/>
              <a:t> </a:t>
            </a:r>
            <a:r>
              <a:rPr lang="ru-RU" sz="31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Чему примерно может быть равна масса воздуха, находящегося в зале с размерами</a:t>
            </a:r>
            <a:br>
              <a:rPr lang="ru-RU" sz="31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5 м </a:t>
            </a:r>
            <a:r>
              <a:rPr lang="ru-RU" sz="31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  <a:sym typeface="Symbol"/>
              </a:rPr>
              <a:t></a:t>
            </a:r>
            <a:r>
              <a:rPr lang="ru-RU" sz="31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4 м </a:t>
            </a:r>
            <a:r>
              <a:rPr lang="ru-RU" sz="31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  <a:sym typeface="Symbol"/>
              </a:rPr>
              <a:t></a:t>
            </a:r>
            <a:r>
              <a:rPr lang="ru-RU" sz="31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5 м? Плотность воздуха равна         1,29 кг/м</a:t>
            </a:r>
            <a:r>
              <a:rPr lang="ru-RU" sz="3100" b="1" baseline="300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1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100" b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14346" y="0"/>
            <a:ext cx="908291" cy="1142984"/>
          </a:xfrm>
          <a:prstGeom prst="rect">
            <a:avLst/>
          </a:prstGeom>
          <a:noFill/>
        </p:spPr>
      </p:pic>
      <p:pic>
        <p:nvPicPr>
          <p:cNvPr id="7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99472" y="-357214"/>
            <a:ext cx="1078619" cy="1357322"/>
          </a:xfrm>
          <a:prstGeom prst="rect">
            <a:avLst/>
          </a:prstGeom>
          <a:noFill/>
        </p:spPr>
      </p:pic>
      <p:pic>
        <p:nvPicPr>
          <p:cNvPr id="18" name="Picture 15" descr="http://s002.radikal.ru/i199/1001/ec/8a226ef13dc4.jp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85852" y="5643578"/>
            <a:ext cx="1141397" cy="1705683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22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643174" y="6143644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3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86248" y="6388915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4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57752" y="6072206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5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286776" y="6072206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7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72066" y="6388915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2050" name="Rectangle 2">
            <a:hlinkClick r:id="rId7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28662" y="6388915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33" name="Picture 15" descr="http://s002.radikal.ru/i199/1001/ec/8a226ef13dc4.jp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286380" y="5857892"/>
            <a:ext cx="1141397" cy="1705683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75" name="TextBox 74"/>
          <p:cNvSpPr txBox="1"/>
          <p:nvPr/>
        </p:nvSpPr>
        <p:spPr>
          <a:xfrm>
            <a:off x="1714480" y="371475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/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2928926" y="3143248"/>
          <a:ext cx="3071834" cy="35004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132"/>
                <a:gridCol w="2071702"/>
              </a:tblGrid>
              <a:tr h="875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12,9 кг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875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129 кг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875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1,29 кг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875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129 г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46" name="Группа 3"/>
          <p:cNvGrpSpPr/>
          <p:nvPr/>
        </p:nvGrpSpPr>
        <p:grpSpPr>
          <a:xfrm>
            <a:off x="3071802" y="3143248"/>
            <a:ext cx="714380" cy="706442"/>
            <a:chOff x="1214414" y="4000504"/>
            <a:chExt cx="714380" cy="706442"/>
          </a:xfrm>
        </p:grpSpPr>
        <p:sp>
          <p:nvSpPr>
            <p:cNvPr id="47" name="Овал 46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А</a:t>
              </a:r>
              <a:endParaRPr lang="ru-RU" sz="3600" b="1" dirty="0"/>
            </a:p>
          </p:txBody>
        </p:sp>
      </p:grpSp>
      <p:grpSp>
        <p:nvGrpSpPr>
          <p:cNvPr id="49" name="Группа 6"/>
          <p:cNvGrpSpPr/>
          <p:nvPr/>
        </p:nvGrpSpPr>
        <p:grpSpPr>
          <a:xfrm>
            <a:off x="3071802" y="4071942"/>
            <a:ext cx="714380" cy="706442"/>
            <a:chOff x="1214414" y="4000504"/>
            <a:chExt cx="714380" cy="706442"/>
          </a:xfrm>
        </p:grpSpPr>
        <p:sp>
          <p:nvSpPr>
            <p:cNvPr id="50" name="Овал 49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В</a:t>
              </a:r>
              <a:endParaRPr lang="ru-RU" sz="3600" b="1" dirty="0"/>
            </a:p>
          </p:txBody>
        </p:sp>
      </p:grpSp>
      <p:grpSp>
        <p:nvGrpSpPr>
          <p:cNvPr id="52" name="Группа 9"/>
          <p:cNvGrpSpPr/>
          <p:nvPr/>
        </p:nvGrpSpPr>
        <p:grpSpPr>
          <a:xfrm>
            <a:off x="3071802" y="5072074"/>
            <a:ext cx="714380" cy="646331"/>
            <a:chOff x="1214414" y="4000504"/>
            <a:chExt cx="714380" cy="646331"/>
          </a:xfrm>
        </p:grpSpPr>
        <p:sp>
          <p:nvSpPr>
            <p:cNvPr id="53" name="Овал 52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С</a:t>
              </a:r>
              <a:endParaRPr lang="ru-RU" sz="3600" b="1" dirty="0"/>
            </a:p>
          </p:txBody>
        </p:sp>
      </p:grpSp>
      <p:grpSp>
        <p:nvGrpSpPr>
          <p:cNvPr id="55" name="Группа 12"/>
          <p:cNvGrpSpPr/>
          <p:nvPr/>
        </p:nvGrpSpPr>
        <p:grpSpPr>
          <a:xfrm>
            <a:off x="3071802" y="5929330"/>
            <a:ext cx="714380" cy="646331"/>
            <a:chOff x="1214414" y="4000504"/>
            <a:chExt cx="714380" cy="646331"/>
          </a:xfrm>
        </p:grpSpPr>
        <p:sp>
          <p:nvSpPr>
            <p:cNvPr id="56" name="Овал 55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D</a:t>
              </a:r>
              <a:endParaRPr lang="ru-RU" sz="3600" b="1" dirty="0"/>
            </a:p>
          </p:txBody>
        </p:sp>
      </p:grpSp>
      <p:pic>
        <p:nvPicPr>
          <p:cNvPr id="58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78921" y="4357694"/>
            <a:ext cx="965079" cy="1214446"/>
          </a:xfrm>
          <a:prstGeom prst="rect">
            <a:avLst/>
          </a:prstGeom>
          <a:noFill/>
        </p:spPr>
      </p:pic>
      <p:pic>
        <p:nvPicPr>
          <p:cNvPr id="59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143768" y="3357562"/>
            <a:ext cx="877068" cy="1103693"/>
          </a:xfrm>
          <a:prstGeom prst="rect">
            <a:avLst/>
          </a:prstGeom>
          <a:noFill/>
        </p:spPr>
      </p:pic>
      <p:pic>
        <p:nvPicPr>
          <p:cNvPr id="60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28" y="4286256"/>
            <a:ext cx="877068" cy="11036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5,4 Answers,D,60,72,6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0" y="-142900"/>
            <a:ext cx="9144000" cy="700090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86182" y="0"/>
            <a:ext cx="4857784" cy="3643314"/>
          </a:xfr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Вопрос № 5</a:t>
            </a:r>
            <a:b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/>
              <a:t> </a:t>
            </a:r>
            <a:r>
              <a:rPr lang="ru-RU" sz="32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В три разных сосуда налили одинаковую жидкость до одинакового уровня. В каком из них жидкость оказывает наибольшее давление на дно?</a:t>
            </a:r>
            <a:endParaRPr lang="ru-RU" sz="3600" b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" name="Таблица 46"/>
          <p:cNvGraphicFramePr>
            <a:graphicFrameLocks noGrp="1"/>
          </p:cNvGraphicFramePr>
          <p:nvPr/>
        </p:nvGraphicFramePr>
        <p:xfrm>
          <a:off x="1857356" y="3714752"/>
          <a:ext cx="5214974" cy="29125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6494"/>
                <a:gridCol w="3948480"/>
              </a:tblGrid>
              <a:tr h="696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сосуде 1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696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сосуде 2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696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сосуде 3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696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Давление во всех трех сосудах одинаковое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" name="Группа 3"/>
          <p:cNvGrpSpPr/>
          <p:nvPr/>
        </p:nvGrpSpPr>
        <p:grpSpPr>
          <a:xfrm>
            <a:off x="2143108" y="3643314"/>
            <a:ext cx="714380" cy="706442"/>
            <a:chOff x="1214414" y="4000504"/>
            <a:chExt cx="714380" cy="706442"/>
          </a:xfrm>
        </p:grpSpPr>
        <p:sp>
          <p:nvSpPr>
            <p:cNvPr id="53" name="Овал 52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А</a:t>
              </a:r>
              <a:endParaRPr lang="ru-RU" sz="3600" b="1" dirty="0"/>
            </a:p>
          </p:txBody>
        </p:sp>
      </p:grpSp>
      <p:grpSp>
        <p:nvGrpSpPr>
          <p:cNvPr id="4" name="Группа 6"/>
          <p:cNvGrpSpPr/>
          <p:nvPr/>
        </p:nvGrpSpPr>
        <p:grpSpPr>
          <a:xfrm>
            <a:off x="2143108" y="4357694"/>
            <a:ext cx="714380" cy="706442"/>
            <a:chOff x="1214414" y="4000504"/>
            <a:chExt cx="714380" cy="706442"/>
          </a:xfrm>
        </p:grpSpPr>
        <p:sp>
          <p:nvSpPr>
            <p:cNvPr id="61" name="Овал 60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В</a:t>
              </a:r>
              <a:endParaRPr lang="ru-RU" sz="3600" b="1" dirty="0"/>
            </a:p>
          </p:txBody>
        </p:sp>
      </p:grpSp>
      <p:grpSp>
        <p:nvGrpSpPr>
          <p:cNvPr id="5" name="Группа 9"/>
          <p:cNvGrpSpPr/>
          <p:nvPr/>
        </p:nvGrpSpPr>
        <p:grpSpPr>
          <a:xfrm>
            <a:off x="2143108" y="5143512"/>
            <a:ext cx="714380" cy="646331"/>
            <a:chOff x="1214414" y="4000504"/>
            <a:chExt cx="714380" cy="646331"/>
          </a:xfrm>
        </p:grpSpPr>
        <p:sp>
          <p:nvSpPr>
            <p:cNvPr id="64" name="Овал 63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С</a:t>
              </a:r>
              <a:endParaRPr lang="ru-RU" sz="3600" b="1" dirty="0"/>
            </a:p>
          </p:txBody>
        </p:sp>
      </p:grpSp>
      <p:grpSp>
        <p:nvGrpSpPr>
          <p:cNvPr id="6" name="Группа 12"/>
          <p:cNvGrpSpPr/>
          <p:nvPr/>
        </p:nvGrpSpPr>
        <p:grpSpPr>
          <a:xfrm>
            <a:off x="2143108" y="5929330"/>
            <a:ext cx="714380" cy="646331"/>
            <a:chOff x="1214414" y="4000504"/>
            <a:chExt cx="714380" cy="646331"/>
          </a:xfrm>
        </p:grpSpPr>
        <p:sp>
          <p:nvSpPr>
            <p:cNvPr id="67" name="Овал 66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D</a:t>
              </a:r>
              <a:endParaRPr lang="ru-RU" sz="3600" b="1" dirty="0"/>
            </a:p>
          </p:txBody>
        </p:sp>
      </p:grpSp>
      <p:pic>
        <p:nvPicPr>
          <p:cNvPr id="20" name="Picture 9" descr="http://www.prosv.ru/ebooks/martynova7-9/images/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40000"/>
          </a:blip>
          <a:srcRect/>
          <a:stretch>
            <a:fillRect/>
          </a:stretch>
        </p:blipFill>
        <p:spPr bwMode="auto">
          <a:xfrm>
            <a:off x="214282" y="1071546"/>
            <a:ext cx="3500462" cy="19078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" name="TextBox 20"/>
          <p:cNvSpPr txBox="1"/>
          <p:nvPr/>
        </p:nvSpPr>
        <p:spPr>
          <a:xfrm>
            <a:off x="428596" y="2571744"/>
            <a:ext cx="35719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</a:t>
            </a:r>
            <a:endParaRPr lang="ru-RU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643042" y="2571744"/>
            <a:ext cx="35719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2</a:t>
            </a:r>
            <a:endParaRPr lang="ru-R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786050" y="2571744"/>
            <a:ext cx="35719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3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6,4 Answers,A,60,71,5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129 г</a:t>
            </a:r>
            <a:endParaRPr lang="ru-RU" dirty="0"/>
          </a:p>
        </p:txBody>
      </p:sp>
      <p:pic>
        <p:nvPicPr>
          <p:cNvPr id="30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686881" y="785794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1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78920" y="4357694"/>
            <a:ext cx="965079" cy="1214446"/>
          </a:xfrm>
          <a:prstGeom prst="rect">
            <a:avLst/>
          </a:prstGeom>
          <a:noFill/>
        </p:spPr>
      </p:pic>
      <p:pic>
        <p:nvPicPr>
          <p:cNvPr id="19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43636" y="214290"/>
            <a:ext cx="597200" cy="1225666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8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2000240"/>
            <a:ext cx="794771" cy="1000132"/>
          </a:xfrm>
          <a:prstGeom prst="rect">
            <a:avLst/>
          </a:prstGeom>
          <a:noFill/>
        </p:spPr>
      </p:pic>
      <p:pic>
        <p:nvPicPr>
          <p:cNvPr id="20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3000372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9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14346" y="4071942"/>
            <a:ext cx="928694" cy="1168659"/>
          </a:xfrm>
          <a:prstGeom prst="rect">
            <a:avLst/>
          </a:prstGeom>
          <a:noFill/>
        </p:spPr>
      </p:pic>
      <p:pic>
        <p:nvPicPr>
          <p:cNvPr id="12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286644" y="5754306"/>
            <a:ext cx="877068" cy="1103693"/>
          </a:xfrm>
          <a:prstGeom prst="rect">
            <a:avLst/>
          </a:prstGeom>
          <a:noFill/>
        </p:spPr>
      </p:pic>
      <p:pic>
        <p:nvPicPr>
          <p:cNvPr id="16" name="Picture 15" descr="http://s002.radikal.ru/i199/1001/ec/8a226ef13dc4.jp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00100" y="785794"/>
            <a:ext cx="621457" cy="928694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31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5720" y="1071546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0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356308" y="1928802"/>
            <a:ext cx="1021849" cy="1285884"/>
          </a:xfrm>
          <a:prstGeom prst="rect">
            <a:avLst/>
          </a:prstGeom>
          <a:noFill/>
        </p:spPr>
      </p:pic>
      <p:pic>
        <p:nvPicPr>
          <p:cNvPr id="5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14810" y="0"/>
            <a:ext cx="965080" cy="1214446"/>
          </a:xfrm>
          <a:prstGeom prst="rect">
            <a:avLst/>
          </a:prstGeom>
          <a:noFill/>
        </p:spPr>
      </p:pic>
      <p:pic>
        <p:nvPicPr>
          <p:cNvPr id="6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28" y="-500090"/>
            <a:ext cx="1362465" cy="17145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2286016"/>
          </a:xfr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Вопрос № 6</a:t>
            </a:r>
            <a:b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/>
              <a:t> </a:t>
            </a:r>
            <a:r>
              <a:rPr lang="ru-RU" sz="32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Чему примерно равна высота водонапорной башни, если у основания башни давление воды составляет 40 кПа?</a:t>
            </a:r>
            <a:endParaRPr lang="ru-RU" sz="3200" b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14346" y="0"/>
            <a:ext cx="908291" cy="1142984"/>
          </a:xfrm>
          <a:prstGeom prst="rect">
            <a:avLst/>
          </a:prstGeom>
          <a:noFill/>
        </p:spPr>
      </p:pic>
      <p:pic>
        <p:nvPicPr>
          <p:cNvPr id="7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99472" y="-357214"/>
            <a:ext cx="1078619" cy="1357322"/>
          </a:xfrm>
          <a:prstGeom prst="rect">
            <a:avLst/>
          </a:prstGeom>
          <a:noFill/>
        </p:spPr>
      </p:pic>
      <p:pic>
        <p:nvPicPr>
          <p:cNvPr id="18" name="Picture 15" descr="http://s002.radikal.ru/i199/1001/ec/8a226ef13dc4.jp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85852" y="5643578"/>
            <a:ext cx="1141397" cy="1705683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22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643174" y="6143644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3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86248" y="6388915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4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57752" y="6072206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5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286776" y="6072206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7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72066" y="6388915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2050" name="Rectangle 2">
            <a:hlinkClick r:id="rId7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28662" y="6388915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33" name="Picture 15" descr="http://s002.radikal.ru/i199/1001/ec/8a226ef13dc4.jp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286380" y="5857892"/>
            <a:ext cx="1141397" cy="1705683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75" name="TextBox 74"/>
          <p:cNvSpPr txBox="1"/>
          <p:nvPr/>
        </p:nvSpPr>
        <p:spPr>
          <a:xfrm>
            <a:off x="1714480" y="371475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/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2928926" y="3143248"/>
          <a:ext cx="3071834" cy="35004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132"/>
                <a:gridCol w="2071702"/>
              </a:tblGrid>
              <a:tr h="875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4 м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875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15 м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875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20 м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875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40 м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" name="Группа 3"/>
          <p:cNvGrpSpPr/>
          <p:nvPr/>
        </p:nvGrpSpPr>
        <p:grpSpPr>
          <a:xfrm>
            <a:off x="3071802" y="3143248"/>
            <a:ext cx="714380" cy="706442"/>
            <a:chOff x="1214414" y="4000504"/>
            <a:chExt cx="714380" cy="706442"/>
          </a:xfrm>
        </p:grpSpPr>
        <p:sp>
          <p:nvSpPr>
            <p:cNvPr id="47" name="Овал 46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А</a:t>
              </a:r>
              <a:endParaRPr lang="ru-RU" sz="3600" b="1" dirty="0"/>
            </a:p>
          </p:txBody>
        </p:sp>
      </p:grpSp>
      <p:grpSp>
        <p:nvGrpSpPr>
          <p:cNvPr id="14" name="Группа 6"/>
          <p:cNvGrpSpPr/>
          <p:nvPr/>
        </p:nvGrpSpPr>
        <p:grpSpPr>
          <a:xfrm>
            <a:off x="3071802" y="4071942"/>
            <a:ext cx="714380" cy="706442"/>
            <a:chOff x="1214414" y="4000504"/>
            <a:chExt cx="714380" cy="706442"/>
          </a:xfrm>
        </p:grpSpPr>
        <p:sp>
          <p:nvSpPr>
            <p:cNvPr id="50" name="Овал 49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В</a:t>
              </a:r>
              <a:endParaRPr lang="ru-RU" sz="3600" b="1" dirty="0"/>
            </a:p>
          </p:txBody>
        </p:sp>
      </p:grpSp>
      <p:grpSp>
        <p:nvGrpSpPr>
          <p:cNvPr id="28" name="Группа 9"/>
          <p:cNvGrpSpPr/>
          <p:nvPr/>
        </p:nvGrpSpPr>
        <p:grpSpPr>
          <a:xfrm>
            <a:off x="3071802" y="5072074"/>
            <a:ext cx="714380" cy="646331"/>
            <a:chOff x="1214414" y="4000504"/>
            <a:chExt cx="714380" cy="646331"/>
          </a:xfrm>
        </p:grpSpPr>
        <p:sp>
          <p:nvSpPr>
            <p:cNvPr id="53" name="Овал 52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С</a:t>
              </a:r>
              <a:endParaRPr lang="ru-RU" sz="3600" b="1" dirty="0"/>
            </a:p>
          </p:txBody>
        </p:sp>
      </p:grpSp>
      <p:grpSp>
        <p:nvGrpSpPr>
          <p:cNvPr id="29" name="Группа 12"/>
          <p:cNvGrpSpPr/>
          <p:nvPr/>
        </p:nvGrpSpPr>
        <p:grpSpPr>
          <a:xfrm>
            <a:off x="3071802" y="5929330"/>
            <a:ext cx="714380" cy="646331"/>
            <a:chOff x="1214414" y="4000504"/>
            <a:chExt cx="714380" cy="646331"/>
          </a:xfrm>
        </p:grpSpPr>
        <p:sp>
          <p:nvSpPr>
            <p:cNvPr id="56" name="Овал 55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D</a:t>
              </a:r>
              <a:endParaRPr lang="ru-RU" sz="3600" b="1" dirty="0"/>
            </a:p>
          </p:txBody>
        </p:sp>
      </p:grpSp>
      <p:pic>
        <p:nvPicPr>
          <p:cNvPr id="58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78921" y="4357694"/>
            <a:ext cx="965079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7,4 Answers,C,60,71,5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42852"/>
            <a:ext cx="8429684" cy="2643206"/>
          </a:xfr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Вопрос № 7</a:t>
            </a:r>
            <a:b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Какой столб керосина в левой части сообщающихся сосудов, уравновесит столб воды высотой 8 см? Плотность керосина 800 кг/м</a:t>
            </a:r>
            <a:r>
              <a:rPr lang="ru-RU" sz="3100" b="1" baseline="300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1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, плотность воды – 1000 кг/м</a:t>
            </a:r>
            <a:r>
              <a:rPr lang="ru-RU" sz="3100" b="1" baseline="300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1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" name="Таблица 46"/>
          <p:cNvGraphicFramePr>
            <a:graphicFrameLocks noGrp="1"/>
          </p:cNvGraphicFramePr>
          <p:nvPr/>
        </p:nvGraphicFramePr>
        <p:xfrm>
          <a:off x="3714744" y="2786058"/>
          <a:ext cx="5143536" cy="37862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132"/>
                <a:gridCol w="4143404"/>
              </a:tblGrid>
              <a:tr h="946554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 marL="95172" marR="95172" marT="47586" marB="47586"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3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6,4 см</a:t>
                      </a:r>
                      <a:endParaRPr lang="ru-RU" sz="3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172" marR="95172" marT="47586" marB="47586" anchor="ctr">
                    <a:solidFill>
                      <a:schemeClr val="bg1"/>
                    </a:solidFill>
                  </a:tcPr>
                </a:tc>
              </a:tr>
              <a:tr h="946554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 marL="95172" marR="95172" marT="47586" marB="47586"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3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8 см</a:t>
                      </a:r>
                      <a:endParaRPr lang="ru-RU" sz="3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172" marR="95172" marT="47586" marB="47586" anchor="ctr">
                    <a:solidFill>
                      <a:schemeClr val="bg1"/>
                    </a:solidFill>
                  </a:tcPr>
                </a:tc>
              </a:tr>
              <a:tr h="946554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 marL="95172" marR="95172" marT="47586" marB="47586"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3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10 см</a:t>
                      </a:r>
                      <a:endParaRPr lang="ru-RU" sz="3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172" marR="95172" marT="47586" marB="47586" anchor="ctr">
                    <a:solidFill>
                      <a:schemeClr val="bg1"/>
                    </a:solidFill>
                  </a:tcPr>
                </a:tc>
              </a:tr>
              <a:tr h="946554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 marL="95172" marR="95172" marT="47586" marB="47586"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3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16 см</a:t>
                      </a:r>
                      <a:endParaRPr lang="ru-RU" sz="3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172" marR="95172" marT="47586" marB="47586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" name="Группа 3"/>
          <p:cNvGrpSpPr/>
          <p:nvPr/>
        </p:nvGrpSpPr>
        <p:grpSpPr>
          <a:xfrm>
            <a:off x="3857620" y="2857496"/>
            <a:ext cx="714380" cy="699093"/>
            <a:chOff x="1214414" y="4066551"/>
            <a:chExt cx="714380" cy="646331"/>
          </a:xfrm>
        </p:grpSpPr>
        <p:sp>
          <p:nvSpPr>
            <p:cNvPr id="53" name="Овал 52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344301" y="4066551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А</a:t>
              </a:r>
              <a:endParaRPr lang="ru-RU" sz="3600" b="1" dirty="0"/>
            </a:p>
          </p:txBody>
        </p:sp>
      </p:grpSp>
      <p:grpSp>
        <p:nvGrpSpPr>
          <p:cNvPr id="4" name="Группа 6"/>
          <p:cNvGrpSpPr/>
          <p:nvPr/>
        </p:nvGrpSpPr>
        <p:grpSpPr>
          <a:xfrm>
            <a:off x="3857620" y="3786189"/>
            <a:ext cx="714380" cy="699093"/>
            <a:chOff x="1214414" y="4069138"/>
            <a:chExt cx="714380" cy="646331"/>
          </a:xfrm>
        </p:grpSpPr>
        <p:sp>
          <p:nvSpPr>
            <p:cNvPr id="61" name="Овал 60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373294" y="4069138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В</a:t>
              </a:r>
              <a:endParaRPr lang="ru-RU" sz="3600" b="1" dirty="0"/>
            </a:p>
          </p:txBody>
        </p:sp>
      </p:grpSp>
      <p:grpSp>
        <p:nvGrpSpPr>
          <p:cNvPr id="5" name="Группа 9"/>
          <p:cNvGrpSpPr/>
          <p:nvPr/>
        </p:nvGrpSpPr>
        <p:grpSpPr>
          <a:xfrm>
            <a:off x="3857621" y="4714884"/>
            <a:ext cx="714379" cy="699092"/>
            <a:chOff x="1214414" y="4000504"/>
            <a:chExt cx="714380" cy="646331"/>
          </a:xfrm>
        </p:grpSpPr>
        <p:sp>
          <p:nvSpPr>
            <p:cNvPr id="64" name="Овал 63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С</a:t>
              </a:r>
              <a:endParaRPr lang="ru-RU" sz="3600" b="1" dirty="0"/>
            </a:p>
          </p:txBody>
        </p:sp>
      </p:grpSp>
      <p:grpSp>
        <p:nvGrpSpPr>
          <p:cNvPr id="6" name="Группа 12"/>
          <p:cNvGrpSpPr/>
          <p:nvPr/>
        </p:nvGrpSpPr>
        <p:grpSpPr>
          <a:xfrm>
            <a:off x="3857620" y="5715016"/>
            <a:ext cx="714380" cy="699092"/>
            <a:chOff x="1214414" y="4000504"/>
            <a:chExt cx="714380" cy="646331"/>
          </a:xfrm>
        </p:grpSpPr>
        <p:sp>
          <p:nvSpPr>
            <p:cNvPr id="67" name="Овал 66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D</a:t>
              </a:r>
              <a:endParaRPr lang="ru-RU" sz="3600" b="1" dirty="0"/>
            </a:p>
          </p:txBody>
        </p:sp>
      </p:grpSp>
      <p:pic>
        <p:nvPicPr>
          <p:cNvPr id="20" name="Picture 2" descr="http://kokvik.ru/images/19-5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5" y="2786058"/>
            <a:ext cx="3219107" cy="3776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8,4 Answers,B,60,71,6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129 г</a:t>
            </a:r>
            <a:endParaRPr lang="ru-RU" dirty="0"/>
          </a:p>
        </p:txBody>
      </p:sp>
      <p:pic>
        <p:nvPicPr>
          <p:cNvPr id="30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686881" y="785794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1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78920" y="4357694"/>
            <a:ext cx="965079" cy="1214446"/>
          </a:xfrm>
          <a:prstGeom prst="rect">
            <a:avLst/>
          </a:prstGeom>
          <a:noFill/>
        </p:spPr>
      </p:pic>
      <p:pic>
        <p:nvPicPr>
          <p:cNvPr id="19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43636" y="214290"/>
            <a:ext cx="597200" cy="1225666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8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2000240"/>
            <a:ext cx="794771" cy="1000132"/>
          </a:xfrm>
          <a:prstGeom prst="rect">
            <a:avLst/>
          </a:prstGeom>
          <a:noFill/>
        </p:spPr>
      </p:pic>
      <p:pic>
        <p:nvPicPr>
          <p:cNvPr id="20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3000372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9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14346" y="4071942"/>
            <a:ext cx="928694" cy="1168659"/>
          </a:xfrm>
          <a:prstGeom prst="rect">
            <a:avLst/>
          </a:prstGeom>
          <a:noFill/>
        </p:spPr>
      </p:pic>
      <p:pic>
        <p:nvPicPr>
          <p:cNvPr id="13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4929198"/>
            <a:ext cx="1305697" cy="1643074"/>
          </a:xfrm>
          <a:prstGeom prst="rect">
            <a:avLst/>
          </a:prstGeom>
          <a:noFill/>
        </p:spPr>
      </p:pic>
      <p:pic>
        <p:nvPicPr>
          <p:cNvPr id="12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286644" y="5754306"/>
            <a:ext cx="877068" cy="1103693"/>
          </a:xfrm>
          <a:prstGeom prst="rect">
            <a:avLst/>
          </a:prstGeom>
          <a:noFill/>
        </p:spPr>
      </p:pic>
      <p:pic>
        <p:nvPicPr>
          <p:cNvPr id="16" name="Picture 15" descr="http://s002.radikal.ru/i199/1001/ec/8a226ef13dc4.jp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00100" y="785794"/>
            <a:ext cx="621457" cy="928694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31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5720" y="1071546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0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356308" y="1928802"/>
            <a:ext cx="1021849" cy="1285884"/>
          </a:xfrm>
          <a:prstGeom prst="rect">
            <a:avLst/>
          </a:prstGeom>
          <a:noFill/>
        </p:spPr>
      </p:pic>
      <p:pic>
        <p:nvPicPr>
          <p:cNvPr id="5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14810" y="0"/>
            <a:ext cx="965080" cy="12144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2286016"/>
          </a:xfr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Вопрос № 8</a:t>
            </a:r>
            <a:b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/>
              <a:t> </a:t>
            </a:r>
            <a:r>
              <a:rPr lang="ru-RU" sz="31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У подножия горы барометр показывает</a:t>
            </a:r>
            <a:br>
              <a:rPr lang="ru-RU" sz="31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760 мм </a:t>
            </a:r>
            <a:r>
              <a:rPr lang="ru-RU" sz="3100" b="1" dirty="0" err="1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рт</a:t>
            </a:r>
            <a:r>
              <a:rPr lang="ru-RU" sz="31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. ст., а на вершине – 720 мм </a:t>
            </a:r>
            <a:r>
              <a:rPr lang="ru-RU" sz="3100" b="1" dirty="0" err="1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рт</a:t>
            </a:r>
            <a:r>
              <a:rPr lang="ru-RU" sz="31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. ст. Какова примерно высота горы?</a:t>
            </a:r>
            <a:endParaRPr lang="ru-RU" sz="3100" b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14346" y="0"/>
            <a:ext cx="908291" cy="1142984"/>
          </a:xfrm>
          <a:prstGeom prst="rect">
            <a:avLst/>
          </a:prstGeom>
          <a:noFill/>
        </p:spPr>
      </p:pic>
      <p:pic>
        <p:nvPicPr>
          <p:cNvPr id="7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99472" y="-357214"/>
            <a:ext cx="1078619" cy="1357322"/>
          </a:xfrm>
          <a:prstGeom prst="rect">
            <a:avLst/>
          </a:prstGeom>
          <a:noFill/>
        </p:spPr>
      </p:pic>
      <p:pic>
        <p:nvPicPr>
          <p:cNvPr id="18" name="Picture 15" descr="http://s002.radikal.ru/i199/1001/ec/8a226ef13dc4.jp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85852" y="5643578"/>
            <a:ext cx="1141397" cy="1705683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22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643174" y="6143644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3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86248" y="6388915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4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57752" y="6072206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5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286776" y="6072206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7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72066" y="6388915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2050" name="Rectangle 2">
            <a:hlinkClick r:id="rId7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" name="Picture 13" descr="http://1.bp.blogspot.com/-bF8JhLlGPeQ/TgSaQazN0TI/AAAAAAAABCM/UXK5PqjjLW4/s1600/red-balloo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28662" y="6388915"/>
            <a:ext cx="457119" cy="93817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33" name="Picture 15" descr="http://s002.radikal.ru/i199/1001/ec/8a226ef13dc4.jp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286380" y="5857892"/>
            <a:ext cx="1141397" cy="1705683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75" name="TextBox 74"/>
          <p:cNvSpPr txBox="1"/>
          <p:nvPr/>
        </p:nvSpPr>
        <p:spPr>
          <a:xfrm>
            <a:off x="1714480" y="371475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/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2928926" y="3143248"/>
          <a:ext cx="3071834" cy="35004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132"/>
                <a:gridCol w="2071702"/>
              </a:tblGrid>
              <a:tr h="875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380 м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875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480 м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875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540 м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875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447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740 м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" name="Группа 3"/>
          <p:cNvGrpSpPr/>
          <p:nvPr/>
        </p:nvGrpSpPr>
        <p:grpSpPr>
          <a:xfrm>
            <a:off x="3071802" y="3143248"/>
            <a:ext cx="714380" cy="706442"/>
            <a:chOff x="1214414" y="4000504"/>
            <a:chExt cx="714380" cy="706442"/>
          </a:xfrm>
        </p:grpSpPr>
        <p:sp>
          <p:nvSpPr>
            <p:cNvPr id="47" name="Овал 46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А</a:t>
              </a:r>
              <a:endParaRPr lang="ru-RU" sz="3600" b="1" dirty="0"/>
            </a:p>
          </p:txBody>
        </p:sp>
      </p:grpSp>
      <p:grpSp>
        <p:nvGrpSpPr>
          <p:cNvPr id="14" name="Группа 6"/>
          <p:cNvGrpSpPr/>
          <p:nvPr/>
        </p:nvGrpSpPr>
        <p:grpSpPr>
          <a:xfrm>
            <a:off x="3071802" y="4071942"/>
            <a:ext cx="714380" cy="706442"/>
            <a:chOff x="1214414" y="4000504"/>
            <a:chExt cx="714380" cy="706442"/>
          </a:xfrm>
        </p:grpSpPr>
        <p:sp>
          <p:nvSpPr>
            <p:cNvPr id="50" name="Овал 49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В</a:t>
              </a:r>
              <a:endParaRPr lang="ru-RU" sz="3600" b="1" dirty="0"/>
            </a:p>
          </p:txBody>
        </p:sp>
      </p:grpSp>
      <p:grpSp>
        <p:nvGrpSpPr>
          <p:cNvPr id="28" name="Группа 9"/>
          <p:cNvGrpSpPr/>
          <p:nvPr/>
        </p:nvGrpSpPr>
        <p:grpSpPr>
          <a:xfrm>
            <a:off x="3071802" y="5072074"/>
            <a:ext cx="714380" cy="646331"/>
            <a:chOff x="1214414" y="4000504"/>
            <a:chExt cx="714380" cy="646331"/>
          </a:xfrm>
        </p:grpSpPr>
        <p:sp>
          <p:nvSpPr>
            <p:cNvPr id="53" name="Овал 52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С</a:t>
              </a:r>
              <a:endParaRPr lang="ru-RU" sz="3600" b="1" dirty="0"/>
            </a:p>
          </p:txBody>
        </p:sp>
      </p:grpSp>
      <p:grpSp>
        <p:nvGrpSpPr>
          <p:cNvPr id="29" name="Группа 12"/>
          <p:cNvGrpSpPr/>
          <p:nvPr/>
        </p:nvGrpSpPr>
        <p:grpSpPr>
          <a:xfrm>
            <a:off x="3071802" y="5929330"/>
            <a:ext cx="714380" cy="646331"/>
            <a:chOff x="1214414" y="4000504"/>
            <a:chExt cx="714380" cy="646331"/>
          </a:xfrm>
        </p:grpSpPr>
        <p:sp>
          <p:nvSpPr>
            <p:cNvPr id="56" name="Овал 55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D</a:t>
              </a:r>
              <a:endParaRPr lang="ru-RU" sz="3600" b="1" dirty="0"/>
            </a:p>
          </p:txBody>
        </p:sp>
      </p:grpSp>
      <p:pic>
        <p:nvPicPr>
          <p:cNvPr id="58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78921" y="4357694"/>
            <a:ext cx="965079" cy="1214446"/>
          </a:xfrm>
          <a:prstGeom prst="rect">
            <a:avLst/>
          </a:prstGeom>
          <a:noFill/>
        </p:spPr>
      </p:pic>
      <p:pic>
        <p:nvPicPr>
          <p:cNvPr id="59" name="Picture 11" descr="http://images4.wikia.nocookie.net/__cb20080425233729/uncyclopedia/images/0/04/Hot_Air_Balloon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143768" y="3357562"/>
            <a:ext cx="877068" cy="11036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357</Words>
  <Application>Microsoft Office PowerPoint</Application>
  <PresentationFormat>Экран (4:3)</PresentationFormat>
  <Paragraphs>114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Давление жидкостей и газов</vt:lpstr>
      <vt:lpstr>Вопрос № 1 Как называется прибор для измерения атмосферного давления?</vt:lpstr>
      <vt:lpstr>Вопрос № 2  Кто из ученых развил теорию атмосферного давления и изобрел ртутный барометр?</vt:lpstr>
      <vt:lpstr>Вопрос № 3 Где атмосферное давление больше: дома или на улице?</vt:lpstr>
      <vt:lpstr>Вопрос № 4  Чему примерно может быть равна масса воздуха, находящегося в зале с размерами  5 м  4 м  5 м? Плотность воздуха равна         1,29 кг/м3. </vt:lpstr>
      <vt:lpstr>Вопрос № 5  В три разных сосуда налили одинаковую жидкость до одинакового уровня. В каком из них жидкость оказывает наибольшее давление на дно?</vt:lpstr>
      <vt:lpstr>Вопрос № 6  Чему примерно равна высота водонапорной башни, если у основания башни давление воды составляет 40 кПа?</vt:lpstr>
      <vt:lpstr>Вопрос № 7  Какой столб керосина в левой части сообщающихся сосудов, уравновесит столб воды высотой 8 см? Плотность керосина 800 кг/м3, плотность воды – 1000 кг/м3.</vt:lpstr>
      <vt:lpstr>Вопрос № 8  У подножия горы барометр показывает  760 мм рт. ст., а на вершине – 720 мм рт. ст. Какова примерно высота горы?</vt:lpstr>
      <vt:lpstr>Вопрос № 9  Конец иглы медицинского шприца опущен в воду. Почему при вытягивании поршня шприца вода поднимается вслед за поршнем?</vt:lpstr>
      <vt:lpstr>Вопрос № 10 В каком случае Архимедова сила, действующая на самолет, больше: у поверхности Земли или на высоте 10 км?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Natasha</dc:creator>
  <cp:lastModifiedBy>Александр Трефилов В</cp:lastModifiedBy>
  <cp:revision>69</cp:revision>
  <dcterms:created xsi:type="dcterms:W3CDTF">2011-10-19T07:58:14Z</dcterms:created>
  <dcterms:modified xsi:type="dcterms:W3CDTF">2011-10-31T09:18:38Z</dcterms:modified>
</cp:coreProperties>
</file>