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27" autoAdjust="0"/>
    <p:restoredTop sz="86496" autoAdjust="0"/>
  </p:normalViewPr>
  <p:slideViewPr>
    <p:cSldViewPr>
      <p:cViewPr varScale="1">
        <p:scale>
          <a:sx n="44" d="100"/>
          <a:sy n="44" d="100"/>
        </p:scale>
        <p:origin x="60" y="480"/>
      </p:cViewPr>
      <p:guideLst>
        <p:guide orient="horz" pos="2160"/>
        <p:guide pos="2880"/>
      </p:guideLst>
    </p:cSldViewPr>
  </p:slideViewPr>
  <p:outlineViewPr>
    <p:cViewPr>
      <p:scale>
        <a:sx n="33" d="100"/>
        <a:sy n="33" d="100"/>
      </p:scale>
      <p:origin x="0" y="-5537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4340BF4-F803-400E-BD90-71C33677AEFD}" type="datetimeFigureOut">
              <a:rPr lang="ru-RU" smtClean="0"/>
              <a:t>07.10.2016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EA2B78-5F83-4E20-86E3-10711F5BCCE4}"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340BF4-F803-400E-BD90-71C33677AEFD}" type="datetimeFigureOut">
              <a:rPr lang="ru-RU" smtClean="0"/>
              <a:t>07.10.2016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EA2B78-5F83-4E20-86E3-10711F5BCCE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340BF4-F803-400E-BD90-71C33677AEFD}" type="datetimeFigureOut">
              <a:rPr lang="ru-RU" smtClean="0"/>
              <a:t>07.10.2016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EA2B78-5F83-4E20-86E3-10711F5BCCE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340BF4-F803-400E-BD90-71C33677AEFD}" type="datetimeFigureOut">
              <a:rPr lang="ru-RU" smtClean="0"/>
              <a:t>07.10.2016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EA2B78-5F83-4E20-86E3-10711F5BCCE4}"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4340BF4-F803-400E-BD90-71C33677AEFD}" type="datetimeFigureOut">
              <a:rPr lang="ru-RU" smtClean="0"/>
              <a:t>07.10.2016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EA2B78-5F83-4E20-86E3-10711F5BCCE4}"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4340BF4-F803-400E-BD90-71C33677AEFD}" type="datetimeFigureOut">
              <a:rPr lang="ru-RU" smtClean="0"/>
              <a:t>07.10.2016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EA2B78-5F83-4E20-86E3-10711F5BCCE4}"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4340BF4-F803-400E-BD90-71C33677AEFD}" type="datetimeFigureOut">
              <a:rPr lang="ru-RU" smtClean="0"/>
              <a:t>07.10.2016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5EA2B78-5F83-4E20-86E3-10711F5BCCE4}"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4340BF4-F803-400E-BD90-71C33677AEFD}" type="datetimeFigureOut">
              <a:rPr lang="ru-RU" smtClean="0"/>
              <a:t>07.10.2016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5EA2B78-5F83-4E20-86E3-10711F5BCCE4}"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4340BF4-F803-400E-BD90-71C33677AEFD}" type="datetimeFigureOut">
              <a:rPr lang="ru-RU" smtClean="0"/>
              <a:t>07.10.2016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5EA2B78-5F83-4E20-86E3-10711F5BCCE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4340BF4-F803-400E-BD90-71C33677AEFD}" type="datetimeFigureOut">
              <a:rPr lang="ru-RU" smtClean="0"/>
              <a:t>07.10.2016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EA2B78-5F83-4E20-86E3-10711F5BCCE4}"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4340BF4-F803-400E-BD90-71C33677AEFD}" type="datetimeFigureOut">
              <a:rPr lang="ru-RU" smtClean="0"/>
              <a:t>07.10.2016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EA2B78-5F83-4E20-86E3-10711F5BCCE4}"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40BF4-F803-400E-BD90-71C33677AEFD}" type="datetimeFigureOut">
              <a:rPr lang="ru-RU" smtClean="0"/>
              <a:t>07.10.2016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EA2B78-5F83-4E20-86E3-10711F5BCCE4}"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14282" y="142852"/>
            <a:ext cx="8472518" cy="6500858"/>
          </a:xfrm>
        </p:spPr>
        <p:txBody>
          <a:bodyPr>
            <a:normAutofit fontScale="90000"/>
          </a:bodyPr>
          <a:lstStyle/>
          <a:p>
            <a:r>
              <a:rPr lang="ru-RU" sz="1600" b="1" dirty="0"/>
              <a:t>Актуальность</a:t>
            </a:r>
            <a:r>
              <a:rPr lang="ru-RU" sz="1600" dirty="0"/>
              <a:t/>
            </a:r>
            <a:br>
              <a:rPr lang="ru-RU" sz="1600" dirty="0"/>
            </a:br>
            <a:r>
              <a:rPr lang="ru-RU" sz="1800" dirty="0"/>
              <a:t>Человек с самых ранних лет живет в обществе-социуме. В раннем возрасте дети посещают детский сад и с самого утра до вечера проводят в среде сверстников и воспитателей. В младшем и подростковом возрасте дети много времени отдают школе, группе продленного дня, в кружках и секциях.</a:t>
            </a:r>
            <a:br>
              <a:rPr lang="ru-RU" sz="1800" dirty="0"/>
            </a:br>
            <a:r>
              <a:rPr lang="ru-RU" sz="1800" dirty="0"/>
              <a:t> На общение с родителями у них остается не так уж и много времени! </a:t>
            </a:r>
            <a:br>
              <a:rPr lang="ru-RU" sz="1800" dirty="0"/>
            </a:br>
            <a:r>
              <a:rPr lang="ru-RU" sz="1800" dirty="0"/>
              <a:t>Мы провели опрос родителей: Сколько времени родители уделяют общению с детьми? Был сделан вывод, что на своих детей родители тратят всего 2часа13минут в день в среднем. На что уходит это время?</a:t>
            </a:r>
            <a:br>
              <a:rPr lang="ru-RU" sz="1800" dirty="0"/>
            </a:br>
            <a:r>
              <a:rPr lang="ru-RU" sz="1800" dirty="0"/>
              <a:t>Оказалось- на подготовку домашнего задания(1час50минут),а остальное время на совместные хозяйственные и домашние дела. Мы совсем не против этого, но встает вопрос:- Когда же общаются мамы и папы со своими дочками и сыночками? Когда обсудить школьные дела, когда подсказать выход из сложной ситуации, когда обсудить прочитанную книгу, просмотренный вместе фильм, когда строить планы на совместный отдых?</a:t>
            </a:r>
            <a:br>
              <a:rPr lang="ru-RU" sz="1800" dirty="0"/>
            </a:br>
            <a:r>
              <a:rPr lang="ru-RU" sz="1800" dirty="0"/>
              <a:t>На все  вопросы мы с родителями пытались найти ответы на родительском собрании «Ваши дети… На самом ли деле они Ваши?»</a:t>
            </a:r>
            <a:br>
              <a:rPr lang="ru-RU" sz="1800" dirty="0"/>
            </a:br>
            <a:r>
              <a:rPr lang="ru-RU" sz="1800" dirty="0"/>
              <a:t>На все эти вопросы нам помогал ответит священник Сретенской церкви  </a:t>
            </a:r>
            <a:r>
              <a:rPr lang="ru-RU" sz="1800" dirty="0" err="1"/>
              <a:t>Балахнинского</a:t>
            </a:r>
            <a:r>
              <a:rPr lang="ru-RU" sz="1800" dirty="0"/>
              <a:t> благочиния  отец Александр. Он рассказал примеры из своей семейной жизни ,ведь он- многодетный отец! У него пятеро детей! Он помог нам дойти до мысли о том, что наши дети – они только наши и кроме нас самих они ни кому не нужны! А вот мы им нужны очень ,ведь не зря Господь даровал нас друг -другу! После таких слов, нам пришла в голову интересная и легко решаемая мысль- открыть в нашем классе «Родительский день»-день, когда каждый родитель будет иметь возможность общаться с детьми на разных уровнях и разными способами! Встречаться решили один раз в месяц ,привлечь к этой работе не только мам и пап, но и бабушек и дедушек, а если понадобится, то и старших братьев и сестер!</a:t>
            </a:r>
            <a:r>
              <a:rPr lang="ru-RU" dirty="0"/>
              <a:t/>
            </a:r>
            <a:br>
              <a:rPr lang="ru-RU" dirty="0"/>
            </a:b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a:t>
            </a:r>
            <a:r>
              <a:rPr lang="ru-RU" sz="2700" dirty="0" smtClean="0"/>
              <a:t>Дарить радость ближнему»-наша традиционная  осенняя акция для детского сада. Вместе с родителями наводим чистоту и порядок в парке детского сада.</a:t>
            </a:r>
            <a:endParaRPr lang="ru-RU" sz="2700" dirty="0"/>
          </a:p>
        </p:txBody>
      </p:sp>
      <p:pic>
        <p:nvPicPr>
          <p:cNvPr id="4" name="Содержимое 3" descr="PIC_0809.JPG"/>
          <p:cNvPicPr>
            <a:picLocks noGrp="1" noChangeAspect="1"/>
          </p:cNvPicPr>
          <p:nvPr>
            <p:ph idx="1"/>
          </p:nvPr>
        </p:nvPicPr>
        <p:blipFill>
          <a:blip r:embed="rId2" cstate="print"/>
          <a:stretch>
            <a:fillRect/>
          </a:stretch>
        </p:blipFill>
        <p:spPr>
          <a:xfrm>
            <a:off x="1785918" y="1714488"/>
            <a:ext cx="5786478" cy="4500594"/>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11420"/>
          </a:xfrm>
        </p:spPr>
        <p:txBody>
          <a:bodyPr/>
          <a:lstStyle/>
          <a:p>
            <a:endParaRPr lang="ru-RU" dirty="0"/>
          </a:p>
        </p:txBody>
      </p:sp>
      <p:sp>
        <p:nvSpPr>
          <p:cNvPr id="3" name="Текст 2"/>
          <p:cNvSpPr>
            <a:spLocks noGrp="1"/>
          </p:cNvSpPr>
          <p:nvPr>
            <p:ph type="body" idx="1"/>
          </p:nvPr>
        </p:nvSpPr>
        <p:spPr/>
        <p:txBody>
          <a:bodyPr/>
          <a:lstStyle/>
          <a:p>
            <a:endParaRPr lang="ru-RU"/>
          </a:p>
        </p:txBody>
      </p:sp>
      <p:pic>
        <p:nvPicPr>
          <p:cNvPr id="7" name="Содержимое 6" descr="PIC_0806.JPG"/>
          <p:cNvPicPr>
            <a:picLocks noGrp="1" noChangeAspect="1"/>
          </p:cNvPicPr>
          <p:nvPr>
            <p:ph sz="half" idx="2"/>
          </p:nvPr>
        </p:nvPicPr>
        <p:blipFill>
          <a:blip r:embed="rId2" cstate="print"/>
          <a:stretch>
            <a:fillRect/>
          </a:stretch>
        </p:blipFill>
        <p:spPr>
          <a:xfrm>
            <a:off x="457200" y="1071546"/>
            <a:ext cx="4040188" cy="4594043"/>
          </a:xfrm>
        </p:spPr>
      </p:pic>
      <p:sp>
        <p:nvSpPr>
          <p:cNvPr id="5" name="Текст 4"/>
          <p:cNvSpPr>
            <a:spLocks noGrp="1"/>
          </p:cNvSpPr>
          <p:nvPr>
            <p:ph type="body" sz="quarter" idx="3"/>
          </p:nvPr>
        </p:nvSpPr>
        <p:spPr/>
        <p:txBody>
          <a:bodyPr/>
          <a:lstStyle/>
          <a:p>
            <a:endParaRPr lang="ru-RU"/>
          </a:p>
        </p:txBody>
      </p:sp>
      <p:pic>
        <p:nvPicPr>
          <p:cNvPr id="8" name="Содержимое 7" descr="PIC_0814.JPG"/>
          <p:cNvPicPr>
            <a:picLocks noGrp="1" noChangeAspect="1"/>
          </p:cNvPicPr>
          <p:nvPr>
            <p:ph sz="quarter" idx="4"/>
          </p:nvPr>
        </p:nvPicPr>
        <p:blipFill>
          <a:blip r:embed="rId3" cstate="print"/>
          <a:stretch>
            <a:fillRect/>
          </a:stretch>
        </p:blipFill>
        <p:spPr>
          <a:xfrm rot="5400000">
            <a:off x="4240020" y="1766072"/>
            <a:ext cx="5312786" cy="3495106"/>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Озеленяем наш любимый класс</a:t>
            </a:r>
            <a:endParaRPr lang="ru-RU" dirty="0"/>
          </a:p>
        </p:txBody>
      </p:sp>
      <p:pic>
        <p:nvPicPr>
          <p:cNvPr id="5" name="Содержимое 4" descr="PIC_0790.JPG"/>
          <p:cNvPicPr>
            <a:picLocks noGrp="1" noChangeAspect="1"/>
          </p:cNvPicPr>
          <p:nvPr>
            <p:ph sz="half" idx="1"/>
          </p:nvPr>
        </p:nvPicPr>
        <p:blipFill>
          <a:blip r:embed="rId2" cstate="print"/>
          <a:stretch>
            <a:fillRect/>
          </a:stretch>
        </p:blipFill>
        <p:spPr>
          <a:xfrm>
            <a:off x="571472" y="1643050"/>
            <a:ext cx="4038600" cy="4500594"/>
          </a:xfrm>
        </p:spPr>
      </p:pic>
      <p:pic>
        <p:nvPicPr>
          <p:cNvPr id="6" name="Содержимое 5" descr="PIC_0795.JPG"/>
          <p:cNvPicPr>
            <a:picLocks noGrp="1" noChangeAspect="1"/>
          </p:cNvPicPr>
          <p:nvPr>
            <p:ph sz="half" idx="2"/>
          </p:nvPr>
        </p:nvPicPr>
        <p:blipFill>
          <a:blip r:embed="rId3" cstate="print"/>
          <a:stretch>
            <a:fillRect/>
          </a:stretch>
        </p:blipFill>
        <p:spPr>
          <a:xfrm>
            <a:off x="4648200" y="1571612"/>
            <a:ext cx="4281518" cy="464347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err="1" smtClean="0"/>
              <a:t>Народныйй</a:t>
            </a:r>
            <a:r>
              <a:rPr lang="ru-RU" sz="2800" dirty="0" smtClean="0"/>
              <a:t> </a:t>
            </a:r>
            <a:r>
              <a:rPr lang="ru-RU" sz="2800" dirty="0" err="1" smtClean="0"/>
              <a:t>месяцеслов-одно</a:t>
            </a:r>
            <a:r>
              <a:rPr lang="ru-RU" sz="2800" dirty="0" smtClean="0"/>
              <a:t> из наших любимых занятий .Здесь мы не только много </a:t>
            </a:r>
            <a:r>
              <a:rPr lang="ru-RU" sz="2800" dirty="0" err="1" smtClean="0"/>
              <a:t>узнаем,но</a:t>
            </a:r>
            <a:r>
              <a:rPr lang="ru-RU" sz="2800" dirty="0" smtClean="0"/>
              <a:t> и рукодельничаем все вместе!</a:t>
            </a:r>
            <a:endParaRPr lang="ru-RU" sz="2800" dirty="0"/>
          </a:p>
        </p:txBody>
      </p:sp>
      <p:sp>
        <p:nvSpPr>
          <p:cNvPr id="3" name="Текст 2"/>
          <p:cNvSpPr>
            <a:spLocks noGrp="1"/>
          </p:cNvSpPr>
          <p:nvPr>
            <p:ph type="body" idx="1"/>
          </p:nvPr>
        </p:nvSpPr>
        <p:spPr/>
        <p:txBody>
          <a:bodyPr/>
          <a:lstStyle/>
          <a:p>
            <a:endParaRPr lang="ru-RU"/>
          </a:p>
        </p:txBody>
      </p:sp>
      <p:pic>
        <p:nvPicPr>
          <p:cNvPr id="7" name="Содержимое 6" descr="PIC_0820.JPG"/>
          <p:cNvPicPr>
            <a:picLocks noGrp="1" noChangeAspect="1"/>
          </p:cNvPicPr>
          <p:nvPr>
            <p:ph sz="half" idx="2"/>
          </p:nvPr>
        </p:nvPicPr>
        <p:blipFill>
          <a:blip r:embed="rId2" cstate="print"/>
          <a:stretch>
            <a:fillRect/>
          </a:stretch>
        </p:blipFill>
        <p:spPr>
          <a:xfrm rot="5400000">
            <a:off x="256369" y="2836278"/>
            <a:ext cx="4441849" cy="3030141"/>
          </a:xfrm>
        </p:spPr>
      </p:pic>
      <p:sp>
        <p:nvSpPr>
          <p:cNvPr id="5" name="Текст 4"/>
          <p:cNvSpPr>
            <a:spLocks noGrp="1"/>
          </p:cNvSpPr>
          <p:nvPr>
            <p:ph type="body" sz="quarter" idx="3"/>
          </p:nvPr>
        </p:nvSpPr>
        <p:spPr/>
        <p:txBody>
          <a:bodyPr/>
          <a:lstStyle/>
          <a:p>
            <a:endParaRPr lang="ru-RU"/>
          </a:p>
        </p:txBody>
      </p:sp>
      <p:pic>
        <p:nvPicPr>
          <p:cNvPr id="8" name="Содержимое 7" descr="PIC_0827.JPG"/>
          <p:cNvPicPr>
            <a:picLocks noGrp="1" noChangeAspect="1"/>
          </p:cNvPicPr>
          <p:nvPr>
            <p:ph sz="quarter" idx="4"/>
          </p:nvPr>
        </p:nvPicPr>
        <p:blipFill>
          <a:blip r:embed="rId3" cstate="print"/>
          <a:stretch>
            <a:fillRect/>
          </a:stretch>
        </p:blipFill>
        <p:spPr>
          <a:xfrm>
            <a:off x="4643438" y="2214554"/>
            <a:ext cx="4041775" cy="4357718"/>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МАСЛЕНИЦА-ИГРУХА</a:t>
            </a:r>
            <a:endParaRPr lang="ru-RU" dirty="0"/>
          </a:p>
        </p:txBody>
      </p:sp>
      <p:sp>
        <p:nvSpPr>
          <p:cNvPr id="3" name="Текст 2"/>
          <p:cNvSpPr>
            <a:spLocks noGrp="1"/>
          </p:cNvSpPr>
          <p:nvPr>
            <p:ph type="body" idx="1"/>
          </p:nvPr>
        </p:nvSpPr>
        <p:spPr/>
        <p:txBody>
          <a:bodyPr>
            <a:normAutofit fontScale="70000" lnSpcReduction="20000"/>
          </a:bodyPr>
          <a:lstStyle/>
          <a:p>
            <a:r>
              <a:rPr lang="ru-RU" dirty="0" smtClean="0"/>
              <a:t>Мастерская солнца .В масленицу  у каждого по солнцу! Сами смастерили!</a:t>
            </a:r>
          </a:p>
          <a:p>
            <a:endParaRPr lang="ru-RU" dirty="0"/>
          </a:p>
        </p:txBody>
      </p:sp>
      <p:pic>
        <p:nvPicPr>
          <p:cNvPr id="7" name="Содержимое 6" descr="PIC_0946.JPG"/>
          <p:cNvPicPr>
            <a:picLocks noGrp="1" noChangeAspect="1"/>
          </p:cNvPicPr>
          <p:nvPr>
            <p:ph sz="half" idx="2"/>
          </p:nvPr>
        </p:nvPicPr>
        <p:blipFill>
          <a:blip r:embed="rId2" cstate="print"/>
          <a:stretch>
            <a:fillRect/>
          </a:stretch>
        </p:blipFill>
        <p:spPr>
          <a:xfrm>
            <a:off x="285720" y="2071678"/>
            <a:ext cx="4211668" cy="4357718"/>
          </a:xfrm>
        </p:spPr>
      </p:pic>
      <p:sp>
        <p:nvSpPr>
          <p:cNvPr id="5" name="Текст 4"/>
          <p:cNvSpPr>
            <a:spLocks noGrp="1"/>
          </p:cNvSpPr>
          <p:nvPr>
            <p:ph type="body" sz="quarter" idx="3"/>
          </p:nvPr>
        </p:nvSpPr>
        <p:spPr/>
        <p:txBody>
          <a:bodyPr/>
          <a:lstStyle/>
          <a:p>
            <a:r>
              <a:rPr lang="ru-RU" dirty="0" smtClean="0"/>
              <a:t>Встречаем весну ручейком</a:t>
            </a:r>
            <a:endParaRPr lang="ru-RU" dirty="0"/>
          </a:p>
        </p:txBody>
      </p:sp>
      <p:pic>
        <p:nvPicPr>
          <p:cNvPr id="8" name="Содержимое 7" descr="PIC_0959.JPG"/>
          <p:cNvPicPr>
            <a:picLocks noGrp="1" noChangeAspect="1"/>
          </p:cNvPicPr>
          <p:nvPr>
            <p:ph sz="quarter" idx="4"/>
          </p:nvPr>
        </p:nvPicPr>
        <p:blipFill>
          <a:blip r:embed="rId3" cstate="print"/>
          <a:stretch>
            <a:fillRect/>
          </a:stretch>
        </p:blipFill>
        <p:spPr>
          <a:xfrm>
            <a:off x="4645025" y="2071678"/>
            <a:ext cx="4041775" cy="4357717"/>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Мастер-класс «Когда зовут на помощь»</a:t>
            </a:r>
            <a:endParaRPr lang="ru-RU" sz="2800" dirty="0"/>
          </a:p>
        </p:txBody>
      </p:sp>
      <p:sp>
        <p:nvSpPr>
          <p:cNvPr id="3" name="Текст 2"/>
          <p:cNvSpPr>
            <a:spLocks noGrp="1"/>
          </p:cNvSpPr>
          <p:nvPr>
            <p:ph type="body" idx="1"/>
          </p:nvPr>
        </p:nvSpPr>
        <p:spPr/>
        <p:txBody>
          <a:bodyPr/>
          <a:lstStyle/>
          <a:p>
            <a:endParaRPr lang="ru-RU" dirty="0"/>
          </a:p>
        </p:txBody>
      </p:sp>
      <p:pic>
        <p:nvPicPr>
          <p:cNvPr id="7" name="Содержимое 6" descr="PIC_0879.JPG"/>
          <p:cNvPicPr>
            <a:picLocks noGrp="1" noChangeAspect="1"/>
          </p:cNvPicPr>
          <p:nvPr>
            <p:ph sz="half" idx="2"/>
          </p:nvPr>
        </p:nvPicPr>
        <p:blipFill>
          <a:blip r:embed="rId2" cstate="print"/>
          <a:stretch>
            <a:fillRect/>
          </a:stretch>
        </p:blipFill>
        <p:spPr>
          <a:xfrm>
            <a:off x="457200" y="2214554"/>
            <a:ext cx="4040188" cy="3929090"/>
          </a:xfrm>
        </p:spPr>
      </p:pic>
      <p:sp>
        <p:nvSpPr>
          <p:cNvPr id="5" name="Текст 4"/>
          <p:cNvSpPr>
            <a:spLocks noGrp="1"/>
          </p:cNvSpPr>
          <p:nvPr>
            <p:ph type="body" sz="quarter" idx="3"/>
          </p:nvPr>
        </p:nvSpPr>
        <p:spPr/>
        <p:txBody>
          <a:bodyPr/>
          <a:lstStyle/>
          <a:p>
            <a:endParaRPr lang="ru-RU"/>
          </a:p>
        </p:txBody>
      </p:sp>
      <p:pic>
        <p:nvPicPr>
          <p:cNvPr id="10" name="Содержимое 9" descr="PIC_0881.JPG"/>
          <p:cNvPicPr>
            <a:picLocks noGrp="1" noChangeAspect="1"/>
          </p:cNvPicPr>
          <p:nvPr>
            <p:ph sz="quarter" idx="4"/>
          </p:nvPr>
        </p:nvPicPr>
        <p:blipFill>
          <a:blip r:embed="rId3" cstate="print"/>
          <a:stretch>
            <a:fillRect/>
          </a:stretch>
        </p:blipFill>
        <p:spPr>
          <a:xfrm>
            <a:off x="4645025" y="2214554"/>
            <a:ext cx="4041775" cy="3857651"/>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Мастер-класс «Что б наши зубки были здоровы»</a:t>
            </a:r>
            <a:endParaRPr lang="ru-RU" dirty="0"/>
          </a:p>
        </p:txBody>
      </p:sp>
      <p:sp>
        <p:nvSpPr>
          <p:cNvPr id="3" name="Текст 2"/>
          <p:cNvSpPr>
            <a:spLocks noGrp="1"/>
          </p:cNvSpPr>
          <p:nvPr>
            <p:ph type="body" idx="1"/>
          </p:nvPr>
        </p:nvSpPr>
        <p:spPr/>
        <p:txBody>
          <a:bodyPr/>
          <a:lstStyle/>
          <a:p>
            <a:endParaRPr lang="ru-RU"/>
          </a:p>
        </p:txBody>
      </p:sp>
      <p:pic>
        <p:nvPicPr>
          <p:cNvPr id="7" name="Содержимое 6" descr="PIC_1000.JPG"/>
          <p:cNvPicPr>
            <a:picLocks noGrp="1" noChangeAspect="1"/>
          </p:cNvPicPr>
          <p:nvPr>
            <p:ph sz="half" idx="2"/>
          </p:nvPr>
        </p:nvPicPr>
        <p:blipFill>
          <a:blip r:embed="rId2" cstate="print"/>
          <a:stretch>
            <a:fillRect/>
          </a:stretch>
        </p:blipFill>
        <p:spPr>
          <a:xfrm>
            <a:off x="457200" y="2635448"/>
            <a:ext cx="4040188" cy="3030141"/>
          </a:xfrm>
        </p:spPr>
      </p:pic>
      <p:sp>
        <p:nvSpPr>
          <p:cNvPr id="5" name="Текст 4"/>
          <p:cNvSpPr>
            <a:spLocks noGrp="1"/>
          </p:cNvSpPr>
          <p:nvPr>
            <p:ph type="body" sz="quarter" idx="3"/>
          </p:nvPr>
        </p:nvSpPr>
        <p:spPr/>
        <p:txBody>
          <a:bodyPr/>
          <a:lstStyle/>
          <a:p>
            <a:endParaRPr lang="ru-RU"/>
          </a:p>
        </p:txBody>
      </p:sp>
      <p:pic>
        <p:nvPicPr>
          <p:cNvPr id="8" name="Содержимое 7" descr="PIC_1004.JPG"/>
          <p:cNvPicPr>
            <a:picLocks noGrp="1" noChangeAspect="1"/>
          </p:cNvPicPr>
          <p:nvPr>
            <p:ph sz="quarter" idx="4"/>
          </p:nvPr>
        </p:nvPicPr>
        <p:blipFill>
          <a:blip r:embed="rId3" cstate="print"/>
          <a:stretch>
            <a:fillRect/>
          </a:stretch>
        </p:blipFill>
        <p:spPr>
          <a:xfrm rot="16200000">
            <a:off x="4226907" y="2546162"/>
            <a:ext cx="4371203" cy="353814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Участие в празднике для малышей «Благовещение»</a:t>
            </a:r>
            <a:endParaRPr lang="ru-RU" dirty="0"/>
          </a:p>
        </p:txBody>
      </p:sp>
      <p:sp>
        <p:nvSpPr>
          <p:cNvPr id="3" name="Текст 2"/>
          <p:cNvSpPr>
            <a:spLocks noGrp="1"/>
          </p:cNvSpPr>
          <p:nvPr>
            <p:ph type="body" idx="1"/>
          </p:nvPr>
        </p:nvSpPr>
        <p:spPr/>
        <p:txBody>
          <a:bodyPr/>
          <a:lstStyle/>
          <a:p>
            <a:endParaRPr lang="ru-RU"/>
          </a:p>
        </p:txBody>
      </p:sp>
      <p:pic>
        <p:nvPicPr>
          <p:cNvPr id="7" name="Содержимое 6" descr="PIC_0933.JPG"/>
          <p:cNvPicPr>
            <a:picLocks noGrp="1" noChangeAspect="1"/>
          </p:cNvPicPr>
          <p:nvPr>
            <p:ph sz="half" idx="2"/>
          </p:nvPr>
        </p:nvPicPr>
        <p:blipFill>
          <a:blip r:embed="rId2" cstate="print"/>
          <a:stretch>
            <a:fillRect/>
          </a:stretch>
        </p:blipFill>
        <p:spPr>
          <a:xfrm rot="5400000">
            <a:off x="457200" y="2635448"/>
            <a:ext cx="4040188" cy="3030141"/>
          </a:xfrm>
        </p:spPr>
      </p:pic>
      <p:sp>
        <p:nvSpPr>
          <p:cNvPr id="5" name="Текст 4"/>
          <p:cNvSpPr>
            <a:spLocks noGrp="1"/>
          </p:cNvSpPr>
          <p:nvPr>
            <p:ph type="body" sz="quarter" idx="3"/>
          </p:nvPr>
        </p:nvSpPr>
        <p:spPr>
          <a:xfrm>
            <a:off x="6357950" y="1928802"/>
            <a:ext cx="4041775" cy="639762"/>
          </a:xfrm>
        </p:spPr>
        <p:txBody>
          <a:bodyPr/>
          <a:lstStyle/>
          <a:p>
            <a:endParaRPr lang="ru-RU"/>
          </a:p>
        </p:txBody>
      </p:sp>
      <p:pic>
        <p:nvPicPr>
          <p:cNvPr id="18" name="Содержимое 17" descr="PIC_1040.JPG"/>
          <p:cNvPicPr>
            <a:picLocks noGrp="1" noChangeAspect="1"/>
          </p:cNvPicPr>
          <p:nvPr>
            <p:ph sz="quarter" idx="4"/>
          </p:nvPr>
        </p:nvPicPr>
        <p:blipFill>
          <a:blip r:embed="rId3" cstate="print"/>
          <a:stretch>
            <a:fillRect/>
          </a:stretch>
        </p:blipFill>
        <p:spPr>
          <a:xfrm rot="5400000">
            <a:off x="4714876" y="2643182"/>
            <a:ext cx="4041775" cy="3031331"/>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smtClean="0"/>
              <a:t>Делать такую красоту нас научили тоже наши родители на занятиях в родительский день</a:t>
            </a:r>
            <a:endParaRPr lang="ru-RU" sz="3200" dirty="0"/>
          </a:p>
        </p:txBody>
      </p:sp>
      <p:sp>
        <p:nvSpPr>
          <p:cNvPr id="3" name="Текст 2"/>
          <p:cNvSpPr>
            <a:spLocks noGrp="1"/>
          </p:cNvSpPr>
          <p:nvPr>
            <p:ph type="body" idx="1"/>
          </p:nvPr>
        </p:nvSpPr>
        <p:spPr/>
        <p:txBody>
          <a:bodyPr/>
          <a:lstStyle/>
          <a:p>
            <a:endParaRPr lang="ru-RU"/>
          </a:p>
        </p:txBody>
      </p:sp>
      <p:pic>
        <p:nvPicPr>
          <p:cNvPr id="8" name="Содержимое 7" descr="PIC_1042.JPG"/>
          <p:cNvPicPr>
            <a:picLocks noGrp="1" noChangeAspect="1"/>
          </p:cNvPicPr>
          <p:nvPr>
            <p:ph sz="half" idx="2"/>
          </p:nvPr>
        </p:nvPicPr>
        <p:blipFill>
          <a:blip r:embed="rId2" cstate="print"/>
          <a:stretch>
            <a:fillRect/>
          </a:stretch>
        </p:blipFill>
        <p:spPr>
          <a:xfrm rot="5400000">
            <a:off x="-71470" y="2143116"/>
            <a:ext cx="4929222" cy="3786214"/>
          </a:xfrm>
        </p:spPr>
      </p:pic>
      <p:sp>
        <p:nvSpPr>
          <p:cNvPr id="5" name="Текст 4"/>
          <p:cNvSpPr>
            <a:spLocks noGrp="1"/>
          </p:cNvSpPr>
          <p:nvPr>
            <p:ph type="body" sz="quarter" idx="3"/>
          </p:nvPr>
        </p:nvSpPr>
        <p:spPr/>
        <p:txBody>
          <a:bodyPr/>
          <a:lstStyle/>
          <a:p>
            <a:endParaRPr lang="ru-RU"/>
          </a:p>
        </p:txBody>
      </p:sp>
      <p:pic>
        <p:nvPicPr>
          <p:cNvPr id="7" name="Содержимое 17" descr="PIC_1040.JPG"/>
          <p:cNvPicPr>
            <a:picLocks noGrp="1" noChangeAspect="1"/>
          </p:cNvPicPr>
          <p:nvPr>
            <p:ph sz="quarter" idx="4"/>
          </p:nvPr>
        </p:nvPicPr>
        <p:blipFill>
          <a:blip r:embed="rId3" cstate="print"/>
          <a:stretch>
            <a:fillRect/>
          </a:stretch>
        </p:blipFill>
        <p:spPr>
          <a:xfrm rot="5400000">
            <a:off x="4272739" y="2132017"/>
            <a:ext cx="4786346" cy="3951288"/>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596" y="857232"/>
            <a:ext cx="8258204" cy="5072098"/>
          </a:xfrm>
        </p:spPr>
        <p:txBody>
          <a:bodyPr>
            <a:noAutofit/>
          </a:bodyPr>
          <a:lstStyle/>
          <a:p>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ru-RU" sz="2000" b="1" dirty="0" smtClean="0"/>
              <a:t/>
            </a:r>
            <a:br>
              <a:rPr lang="ru-RU" sz="2000" b="1" dirty="0" smtClean="0"/>
            </a:br>
            <a:r>
              <a:rPr lang="ru-RU" sz="2000" b="1" dirty="0"/>
              <a:t/>
            </a:r>
            <a:br>
              <a:rPr lang="ru-RU" sz="2000" b="1" dirty="0"/>
            </a:br>
            <a:r>
              <a:rPr lang="ru-RU" sz="2000" b="1" dirty="0" smtClean="0"/>
              <a:t/>
            </a:r>
            <a:br>
              <a:rPr lang="ru-RU" sz="2000" b="1" dirty="0" smtClean="0"/>
            </a:br>
            <a:r>
              <a:rPr lang="ru-RU" sz="2000" b="1" dirty="0"/>
              <a:t/>
            </a:r>
            <a:br>
              <a:rPr lang="ru-RU" sz="2000" b="1" dirty="0"/>
            </a:br>
            <a:r>
              <a:rPr lang="ru-RU" sz="2000" b="1" dirty="0" smtClean="0"/>
              <a:t/>
            </a:r>
            <a:br>
              <a:rPr lang="ru-RU" sz="2000" b="1" dirty="0" smtClean="0"/>
            </a:br>
            <a:r>
              <a:rPr lang="ru-RU" sz="2000" b="1" dirty="0"/>
              <a:t/>
            </a:r>
            <a:br>
              <a:rPr lang="ru-RU" sz="2000" b="1" dirty="0"/>
            </a:br>
            <a:r>
              <a:rPr lang="ru-RU" sz="2000" b="1" dirty="0" smtClean="0"/>
              <a:t/>
            </a:r>
            <a:br>
              <a:rPr lang="ru-RU" sz="2000" b="1" dirty="0" smtClean="0"/>
            </a:br>
            <a:r>
              <a:rPr lang="ru-RU" sz="2000" b="1" dirty="0"/>
              <a:t/>
            </a:r>
            <a:br>
              <a:rPr lang="ru-RU" sz="2000" b="1" dirty="0"/>
            </a:br>
            <a:r>
              <a:rPr lang="ru-RU" sz="2000" b="1" dirty="0" smtClean="0"/>
              <a:t/>
            </a:r>
            <a:br>
              <a:rPr lang="ru-RU" sz="2000" b="1" dirty="0" smtClean="0"/>
            </a:br>
            <a:r>
              <a:rPr lang="ru-RU" sz="2000" b="1" dirty="0"/>
              <a:t/>
            </a:r>
            <a:br>
              <a:rPr lang="ru-RU" sz="2000" b="1" dirty="0"/>
            </a:br>
            <a:r>
              <a:rPr lang="ru-RU" sz="2000" b="1" dirty="0" smtClean="0"/>
              <a:t/>
            </a:r>
            <a:br>
              <a:rPr lang="ru-RU" sz="2000" b="1" dirty="0" smtClean="0"/>
            </a:br>
            <a:r>
              <a:rPr lang="ru-RU" sz="2000" b="1" dirty="0"/>
              <a:t/>
            </a:r>
            <a:br>
              <a:rPr lang="ru-RU" sz="2000" b="1" dirty="0"/>
            </a:br>
            <a:r>
              <a:rPr lang="ru-RU" sz="2000" b="1" dirty="0" smtClean="0"/>
              <a:t/>
            </a:r>
            <a:br>
              <a:rPr lang="ru-RU" sz="2000" b="1" dirty="0" smtClean="0"/>
            </a:br>
            <a:r>
              <a:rPr lang="ru-RU" sz="2000" b="1" dirty="0"/>
              <a:t/>
            </a:r>
            <a:br>
              <a:rPr lang="ru-RU" sz="2000" b="1" dirty="0"/>
            </a:br>
            <a:r>
              <a:rPr lang="ru-RU" sz="2000" b="1" dirty="0" smtClean="0"/>
              <a:t/>
            </a:r>
            <a:br>
              <a:rPr lang="ru-RU" sz="2000" b="1" dirty="0" smtClean="0"/>
            </a:br>
            <a:r>
              <a:rPr lang="ru-RU" sz="2000" b="1" dirty="0"/>
              <a:t/>
            </a:r>
            <a:br>
              <a:rPr lang="ru-RU" sz="2000" b="1" dirty="0"/>
            </a:br>
            <a:r>
              <a:rPr lang="ru-RU" sz="2000" b="1" dirty="0" smtClean="0"/>
              <a:t/>
            </a:r>
            <a:br>
              <a:rPr lang="ru-RU" sz="2000" b="1" dirty="0" smtClean="0"/>
            </a:br>
            <a:r>
              <a:rPr lang="ru-RU" sz="2000" b="1" dirty="0"/>
              <a:t/>
            </a:r>
            <a:br>
              <a:rPr lang="ru-RU" sz="2000" b="1" dirty="0"/>
            </a:br>
            <a:r>
              <a:rPr lang="ru-RU" sz="2000" b="1" dirty="0" smtClean="0"/>
              <a:t/>
            </a:r>
            <a:br>
              <a:rPr lang="ru-RU" sz="2000" b="1" dirty="0" smtClean="0"/>
            </a:br>
            <a:r>
              <a:rPr lang="ru-RU" sz="2000" b="1" dirty="0"/>
              <a:t/>
            </a:r>
            <a:br>
              <a:rPr lang="ru-RU" sz="2000" b="1" dirty="0"/>
            </a:br>
            <a:r>
              <a:rPr lang="ru-RU" sz="2000" b="1" dirty="0" smtClean="0"/>
              <a:t/>
            </a:r>
            <a:br>
              <a:rPr lang="ru-RU" sz="2000" b="1" dirty="0" smtClean="0"/>
            </a:br>
            <a:r>
              <a:rPr lang="ru-RU" sz="2000" b="1" dirty="0"/>
              <a:t/>
            </a:r>
            <a:br>
              <a:rPr lang="ru-RU" sz="2000" b="1" dirty="0"/>
            </a:br>
            <a:r>
              <a:rPr lang="ru-RU" sz="2000" b="1" dirty="0" smtClean="0"/>
              <a:t> </a:t>
            </a:r>
            <a:r>
              <a:rPr lang="ru-RU" sz="2000" b="1" dirty="0"/>
              <a:t>Цель </a:t>
            </a:r>
            <a:r>
              <a:rPr lang="ru-RU" sz="2000" b="1" dirty="0" smtClean="0"/>
              <a:t>проекта</a:t>
            </a:r>
            <a:br>
              <a:rPr lang="ru-RU" sz="2000" b="1" dirty="0" smtClean="0"/>
            </a:br>
            <a:r>
              <a:rPr lang="ru-RU" sz="2000" dirty="0" smtClean="0"/>
              <a:t>-развитие </a:t>
            </a:r>
            <a:r>
              <a:rPr lang="ru-RU" sz="2000" dirty="0"/>
              <a:t>жизненного опыта в организации общения детей с родителями с учетом индивидуальных потребностей и </a:t>
            </a:r>
            <a:r>
              <a:rPr lang="ru-RU" sz="2000" dirty="0" smtClean="0"/>
              <a:t>запросов учащихся.</a:t>
            </a:r>
            <a:br>
              <a:rPr lang="ru-RU" sz="2000" dirty="0" smtClean="0"/>
            </a:br>
            <a:r>
              <a:rPr lang="ru-RU" sz="2000" dirty="0"/>
              <a:t/>
            </a:r>
            <a:br>
              <a:rPr lang="ru-RU" sz="2000" dirty="0"/>
            </a:br>
            <a:r>
              <a:rPr lang="ru-RU" sz="2000" dirty="0" smtClean="0"/>
              <a:t/>
            </a:r>
            <a:br>
              <a:rPr lang="ru-RU" sz="2000" dirty="0" smtClean="0"/>
            </a:br>
            <a:r>
              <a:rPr lang="ru-RU" sz="2000" b="1" dirty="0" smtClean="0"/>
              <a:t>Задачи </a:t>
            </a:r>
            <a:r>
              <a:rPr lang="ru-RU" sz="2000" b="1" dirty="0"/>
              <a:t>проекта</a:t>
            </a:r>
            <a:r>
              <a:rPr lang="ru-RU" sz="2000" dirty="0"/>
              <a:t>:</a:t>
            </a:r>
            <a:br>
              <a:rPr lang="ru-RU" sz="2000" dirty="0"/>
            </a:br>
            <a:r>
              <a:rPr lang="ru-RU" sz="2000" dirty="0"/>
              <a:t> </a:t>
            </a:r>
            <a:br>
              <a:rPr lang="ru-RU" sz="2000" dirty="0"/>
            </a:br>
            <a:r>
              <a:rPr lang="ru-RU" sz="2000" dirty="0"/>
              <a:t>1.Развивать творческие способности личности через общение со </a:t>
            </a:r>
            <a:br>
              <a:rPr lang="ru-RU" sz="2000" dirty="0"/>
            </a:br>
            <a:r>
              <a:rPr lang="ru-RU" sz="2000" dirty="0"/>
              <a:t>сверстниками под руководством родителей и священнослужителей. </a:t>
            </a:r>
            <a:br>
              <a:rPr lang="ru-RU" sz="2000" dirty="0"/>
            </a:br>
            <a:r>
              <a:rPr lang="ru-RU" sz="2000" dirty="0"/>
              <a:t>2.Развивать потребности общения с родителями вне школы.</a:t>
            </a:r>
            <a:br>
              <a:rPr lang="ru-RU" sz="2000" dirty="0"/>
            </a:br>
            <a:r>
              <a:rPr lang="ru-RU" sz="2000" dirty="0"/>
              <a:t>3.Воспитывать умение сотрудничать и договариваться, слышать и слушать, уважать и ценить друг - друга.</a:t>
            </a:r>
            <a:br>
              <a:rPr lang="ru-RU" sz="2000" dirty="0"/>
            </a:br>
            <a:r>
              <a:rPr lang="ru-RU" sz="2000" dirty="0"/>
              <a:t>4.Дать возможность детям гордиться и восхищаться своими родителями.</a:t>
            </a:r>
            <a:br>
              <a:rPr lang="ru-RU" sz="2000" dirty="0"/>
            </a:br>
            <a:r>
              <a:rPr lang="ru-RU" sz="2000" b="1" dirty="0"/>
              <a:t>Участники проекта:</a:t>
            </a:r>
            <a:r>
              <a:rPr lang="ru-RU" sz="2000" dirty="0"/>
              <a:t/>
            </a:r>
            <a:br>
              <a:rPr lang="ru-RU" sz="2000" dirty="0"/>
            </a:br>
            <a:r>
              <a:rPr lang="ru-RU" sz="2000" dirty="0"/>
              <a:t>Ученики </a:t>
            </a:r>
            <a:r>
              <a:rPr lang="ru-RU" sz="2000" dirty="0" err="1" smtClean="0"/>
              <a:t>православно</a:t>
            </a:r>
            <a:r>
              <a:rPr lang="ru-RU" sz="2000" dirty="0" smtClean="0"/>
              <a:t>-ориентированного </a:t>
            </a:r>
            <a:r>
              <a:rPr lang="ru-RU" sz="2000" dirty="0"/>
              <a:t>класса;</a:t>
            </a:r>
            <a:br>
              <a:rPr lang="ru-RU" sz="2000" dirty="0"/>
            </a:br>
            <a:r>
              <a:rPr lang="ru-RU" sz="2000" dirty="0"/>
              <a:t>Родители  </a:t>
            </a:r>
            <a:r>
              <a:rPr lang="ru-RU" sz="2000" dirty="0" err="1" smtClean="0"/>
              <a:t>православно</a:t>
            </a:r>
            <a:r>
              <a:rPr lang="ru-RU" sz="2000" dirty="0" smtClean="0"/>
              <a:t>-ориентированного </a:t>
            </a:r>
            <a:r>
              <a:rPr lang="ru-RU" sz="2000" dirty="0"/>
              <a:t>класса(мамы, папы, бабушки и дедушки);</a:t>
            </a:r>
            <a:br>
              <a:rPr lang="ru-RU" sz="2000" dirty="0"/>
            </a:br>
            <a:r>
              <a:rPr lang="ru-RU" sz="2000" dirty="0"/>
              <a:t>Священнослужители </a:t>
            </a:r>
            <a:r>
              <a:rPr lang="ru-RU" sz="2000" dirty="0" err="1"/>
              <a:t>Балахнинского</a:t>
            </a:r>
            <a:r>
              <a:rPr lang="ru-RU" sz="2000" dirty="0"/>
              <a:t> благочиния.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err="1" smtClean="0"/>
              <a:t>hjc</a:t>
            </a: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endParaRPr lang="ru-RU"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11882"/>
          </a:xfrm>
        </p:spPr>
        <p:txBody>
          <a:bodyPr>
            <a:normAutofit fontScale="90000"/>
          </a:bodyPr>
          <a:lstStyle/>
          <a:p>
            <a:r>
              <a:rPr lang="ru-RU" sz="3100" b="1" dirty="0" smtClean="0"/>
              <a:t> Сроки реализации проекта:</a:t>
            </a:r>
            <a:r>
              <a:rPr lang="ru-RU" sz="3100" dirty="0" smtClean="0"/>
              <a:t/>
            </a:r>
            <a:br>
              <a:rPr lang="ru-RU" sz="3100" dirty="0" smtClean="0"/>
            </a:br>
            <a:r>
              <a:rPr lang="ru-RU" sz="3100" dirty="0" smtClean="0"/>
              <a:t>2011- 2012 учебный год – 3 класс;</a:t>
            </a:r>
            <a:br>
              <a:rPr lang="ru-RU" sz="3100" dirty="0" smtClean="0"/>
            </a:br>
            <a:r>
              <a:rPr lang="ru-RU" sz="3100" dirty="0" smtClean="0"/>
              <a:t>2012-2013 учебный год – 4 класс</a:t>
            </a:r>
            <a:br>
              <a:rPr lang="ru-RU" sz="3100" dirty="0" smtClean="0"/>
            </a:br>
            <a:r>
              <a:rPr lang="ru-RU" sz="3100" dirty="0" smtClean="0"/>
              <a:t> </a:t>
            </a:r>
            <a:br>
              <a:rPr lang="ru-RU" sz="3100" dirty="0" smtClean="0"/>
            </a:br>
            <a:r>
              <a:rPr lang="ru-RU" sz="3100" b="1" dirty="0" smtClean="0"/>
              <a:t>Методы реализации проекта:</a:t>
            </a:r>
            <a:r>
              <a:rPr lang="ru-RU" sz="3100" dirty="0" smtClean="0"/>
              <a:t/>
            </a:r>
            <a:br>
              <a:rPr lang="ru-RU" sz="3100" dirty="0" smtClean="0"/>
            </a:br>
            <a:r>
              <a:rPr lang="ru-RU" sz="3100" dirty="0" smtClean="0"/>
              <a:t>1.Метод опроса и анкетирования</a:t>
            </a:r>
            <a:br>
              <a:rPr lang="ru-RU" sz="3100" dirty="0" smtClean="0"/>
            </a:br>
            <a:r>
              <a:rPr lang="ru-RU" sz="3100" dirty="0" smtClean="0"/>
              <a:t>2.Анализ и обработка полученной информации.</a:t>
            </a:r>
            <a:br>
              <a:rPr lang="ru-RU" sz="3100" dirty="0" smtClean="0"/>
            </a:br>
            <a:r>
              <a:rPr lang="ru-RU" sz="3100" dirty="0" smtClean="0"/>
              <a:t>3.Комплексный метод (один объект изучается различными </a:t>
            </a:r>
            <a:r>
              <a:rPr lang="ru-RU" sz="3100" dirty="0" err="1" smtClean="0"/>
              <a:t>средстами</a:t>
            </a:r>
            <a:r>
              <a:rPr lang="ru-RU" sz="3100" dirty="0" smtClean="0"/>
              <a:t>)</a:t>
            </a:r>
            <a:r>
              <a:rPr lang="ru-RU" dirty="0"/>
              <a:t/>
            </a:r>
            <a:br>
              <a:rPr lang="ru-RU" dirty="0"/>
            </a:br>
            <a:r>
              <a:rPr lang="ru-RU" dirty="0"/>
              <a:t> </a:t>
            </a:r>
            <a:br>
              <a:rPr lang="ru-RU" dirty="0"/>
            </a:b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54758"/>
          </a:xfrm>
        </p:spPr>
        <p:txBody>
          <a:bodyPr>
            <a:normAutofit fontScale="90000"/>
          </a:bodyPr>
          <a:lstStyle/>
          <a:p>
            <a:r>
              <a:rPr lang="ru-RU" b="1" dirty="0"/>
              <a:t> </a:t>
            </a:r>
            <a:r>
              <a:rPr lang="ru-RU" sz="2700" b="1" dirty="0"/>
              <a:t>Этапы реализация проекта:</a:t>
            </a:r>
            <a:r>
              <a:rPr lang="ru-RU" sz="2700" dirty="0"/>
              <a:t/>
            </a:r>
            <a:br>
              <a:rPr lang="ru-RU" sz="2700" dirty="0"/>
            </a:br>
            <a:r>
              <a:rPr lang="en-US" sz="2700" b="1" dirty="0"/>
              <a:t>I</a:t>
            </a:r>
            <a:r>
              <a:rPr lang="ru-RU" sz="2700" b="1" dirty="0"/>
              <a:t>этап</a:t>
            </a:r>
            <a:r>
              <a:rPr lang="ru-RU" sz="2700" dirty="0"/>
              <a:t/>
            </a:r>
            <a:br>
              <a:rPr lang="ru-RU" sz="2700" dirty="0"/>
            </a:br>
            <a:r>
              <a:rPr lang="ru-RU" sz="2700" dirty="0"/>
              <a:t> Был проведен  классный час «Кто такие родители? И зачем они нужны?», посвящен обсуждению вопроса - кто такие родители, зачем они нужны и хотят ли дети, чтобы родители постоянно приходили в школу не только для того ,чтобы узнавать о том, как ведут себя дети и как учатся, но и для того, чтобы пообщаться с ними, как со взрослыми, или даже научить их чему-нибудь полезному. Дети разделились на две группы. Одни ребята очень бурно обсуждали эти вопросы, некоторые много рассказывали о своих мамах и папах, рассказывали о родительских талантах и умениях и, конечно, хотели, чтобы они приходили в класс и делились с ребятами своими знаниями и умениями. Другая часть детей говорила ,что их родители ничего не могут и в школе им делать нечего!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6215106"/>
          </a:xfrm>
        </p:spPr>
        <p:txBody>
          <a:bodyPr>
            <a:normAutofit fontScale="90000"/>
          </a:bodyPr>
          <a:lstStyle/>
          <a:p>
            <a:r>
              <a:rPr lang="ru-RU" sz="2200" dirty="0"/>
              <a:t>Однако ребята дружно выдвинули свои предложения для родителей:</a:t>
            </a:r>
            <a:br>
              <a:rPr lang="ru-RU" sz="2200" dirty="0"/>
            </a:br>
            <a:r>
              <a:rPr lang="ru-RU" sz="2200" dirty="0"/>
              <a:t>-чаще вместе ходить в поход;</a:t>
            </a:r>
            <a:br>
              <a:rPr lang="ru-RU" sz="2200" dirty="0"/>
            </a:br>
            <a:r>
              <a:rPr lang="ru-RU" sz="2200" dirty="0"/>
              <a:t>-сыграть на счет в футбол;</a:t>
            </a:r>
            <a:br>
              <a:rPr lang="ru-RU" sz="2200" dirty="0"/>
            </a:br>
            <a:r>
              <a:rPr lang="ru-RU" sz="2200" dirty="0"/>
              <a:t>-строить вместе снеговиков в садике для малышей;</a:t>
            </a:r>
            <a:br>
              <a:rPr lang="ru-RU" sz="2200" dirty="0"/>
            </a:br>
            <a:r>
              <a:rPr lang="ru-RU" sz="2200" dirty="0"/>
              <a:t>- «Хочу приглашать в гости друзей, но бабушка меня не пускает и сама не разрешает ходить мне в гости к друзьям, говорит, что мы еще не умеем ходить друг к другу в гости! Пусть придет и научит нас!»       Даня Семенычев.</a:t>
            </a:r>
            <a:br>
              <a:rPr lang="ru-RU" sz="2200" dirty="0"/>
            </a:br>
            <a:r>
              <a:rPr lang="ru-RU" sz="2200" dirty="0"/>
              <a:t>- «Ездить на ФОК»;  Катя Хренова.</a:t>
            </a:r>
            <a:br>
              <a:rPr lang="ru-RU" sz="2200" dirty="0"/>
            </a:br>
            <a:r>
              <a:rPr lang="ru-RU" sz="2200" dirty="0"/>
              <a:t>-  «Моя мама парикмахер. Умеет делать красивые прически для девочек.  Пусть научит всех мам и девочек делать прически и плести красивые косички!»   Маша </a:t>
            </a:r>
            <a:r>
              <a:rPr lang="ru-RU" sz="2200" dirty="0" err="1"/>
              <a:t>Мошенчич</a:t>
            </a:r>
            <a:r>
              <a:rPr lang="ru-RU" sz="2200" dirty="0"/>
              <a:t>.</a:t>
            </a:r>
            <a:br>
              <a:rPr lang="ru-RU" sz="2200" dirty="0"/>
            </a:br>
            <a:r>
              <a:rPr lang="ru-RU" sz="2200" dirty="0"/>
              <a:t>-«Моя мама рукодельница! Занимается </a:t>
            </a:r>
            <a:r>
              <a:rPr lang="ru-RU" sz="2200" dirty="0" err="1"/>
              <a:t>квиллингом</a:t>
            </a:r>
            <a:r>
              <a:rPr lang="ru-RU" sz="2200" dirty="0"/>
              <a:t>!  Если кто-то захочет она всех научит!»   Алена </a:t>
            </a:r>
            <a:r>
              <a:rPr lang="ru-RU" sz="2200" dirty="0" err="1"/>
              <a:t>Сарбаева</a:t>
            </a:r>
            <a:r>
              <a:rPr lang="ru-RU" sz="2200" dirty="0"/>
              <a:t>.</a:t>
            </a:r>
            <a:br>
              <a:rPr lang="ru-RU" sz="2200" dirty="0"/>
            </a:br>
            <a:r>
              <a:rPr lang="ru-RU" sz="2200" dirty="0"/>
              <a:t>- «Наша семья очень дружная! Мы вместе дружно живем ,работаем, ходим в  церковь, а еще мы паломники и много святых мест посетили! Мы можем рассказать об этих местах и показать наш фото-архив! А еще мама работает медсестрой в поликлинике «Практика», она всех научит правильно чистить и ухаживать за  зубами, расскажет про сладкую косметику для зубов! Пригласите ее, пожалуйста!»</a:t>
            </a:r>
            <a:br>
              <a:rPr lang="ru-RU" sz="2200" dirty="0"/>
            </a:br>
            <a:r>
              <a:rPr lang="ru-RU" sz="2200" dirty="0"/>
              <a:t>                                                         Алина Демина.</a:t>
            </a:r>
            <a:r>
              <a:rPr lang="ru-RU" dirty="0"/>
              <a:t/>
            </a:r>
            <a:br>
              <a:rPr lang="ru-RU" dirty="0"/>
            </a:b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715148"/>
          </a:xfrm>
        </p:spPr>
        <p:txBody>
          <a:bodyPr>
            <a:normAutofit fontScale="90000"/>
          </a:bodyPr>
          <a:lstStyle/>
          <a:p>
            <a:r>
              <a:rPr lang="ru-RU" sz="2200" dirty="0"/>
              <a:t>Однако ребята дружно выдвинули свои предложения для родителей:</a:t>
            </a:r>
            <a:br>
              <a:rPr lang="ru-RU" sz="2200" dirty="0"/>
            </a:br>
            <a:r>
              <a:rPr lang="ru-RU" sz="2200" dirty="0"/>
              <a:t>-чаще вместе ходить в поход;</a:t>
            </a:r>
            <a:br>
              <a:rPr lang="ru-RU" sz="2200" dirty="0"/>
            </a:br>
            <a:r>
              <a:rPr lang="ru-RU" sz="2200" dirty="0"/>
              <a:t>-сыграть на счет в футбол;</a:t>
            </a:r>
            <a:br>
              <a:rPr lang="ru-RU" sz="2200" dirty="0"/>
            </a:br>
            <a:r>
              <a:rPr lang="ru-RU" sz="2200" dirty="0"/>
              <a:t>-строить вместе снеговиков в садике для малышей;</a:t>
            </a:r>
            <a:br>
              <a:rPr lang="ru-RU" sz="2200" dirty="0"/>
            </a:br>
            <a:r>
              <a:rPr lang="ru-RU" sz="2200" dirty="0"/>
              <a:t>- «Хочу приглашать в гости друзей, но бабушка меня не пускает и сама не разрешает ходить мне в гости к друзьям, говорит, что мы еще не умеем ходить друг к другу в гости! Пусть придет и научит нас!»       Даня Семенычев.</a:t>
            </a:r>
            <a:br>
              <a:rPr lang="ru-RU" sz="2200" dirty="0"/>
            </a:br>
            <a:r>
              <a:rPr lang="ru-RU" sz="2200" dirty="0"/>
              <a:t>- «Ездить на ФОК»;  Катя Хренова.</a:t>
            </a:r>
            <a:br>
              <a:rPr lang="ru-RU" sz="2200" dirty="0"/>
            </a:br>
            <a:r>
              <a:rPr lang="ru-RU" sz="2200" dirty="0"/>
              <a:t>-  «Моя мама парикмахер. Умеет делать красивые прически для девочек.  Пусть научит всех мам и девочек делать прически и плести красивые косички!»   Маша </a:t>
            </a:r>
            <a:r>
              <a:rPr lang="ru-RU" sz="2200" dirty="0" err="1"/>
              <a:t>Мошенчич</a:t>
            </a:r>
            <a:r>
              <a:rPr lang="ru-RU" sz="2200" dirty="0"/>
              <a:t>.</a:t>
            </a:r>
            <a:br>
              <a:rPr lang="ru-RU" sz="2200" dirty="0"/>
            </a:br>
            <a:r>
              <a:rPr lang="ru-RU" sz="2200" dirty="0"/>
              <a:t>-«Моя мама рукодельница! Занимается </a:t>
            </a:r>
            <a:r>
              <a:rPr lang="ru-RU" sz="2200" dirty="0" err="1"/>
              <a:t>квиллингом</a:t>
            </a:r>
            <a:r>
              <a:rPr lang="ru-RU" sz="2200" dirty="0"/>
              <a:t>!  Если кто-то захочет она всех научит!»   Алена </a:t>
            </a:r>
            <a:r>
              <a:rPr lang="ru-RU" sz="2200" dirty="0" err="1"/>
              <a:t>Сарбаева</a:t>
            </a:r>
            <a:r>
              <a:rPr lang="ru-RU" sz="2200" dirty="0"/>
              <a:t>.</a:t>
            </a:r>
            <a:br>
              <a:rPr lang="ru-RU" sz="2200" dirty="0"/>
            </a:br>
            <a:r>
              <a:rPr lang="ru-RU" sz="2200" dirty="0"/>
              <a:t>- «Наша семья очень дружная! Мы вместе дружно живем ,работаем, ходим в  церковь, а еще мы паломники и много святых мест посетили! Мы можем рассказать об этих местах и показать наш фото-архив! А еще мама работает медсестрой в поликлинике «Практика», она всех научит правильно чистить и ухаживать за  зубами, расскажет про сладкую косметику для зубов! Пригласите ее, пожалуйста!»</a:t>
            </a:r>
            <a:br>
              <a:rPr lang="ru-RU" sz="2200" dirty="0"/>
            </a:br>
            <a:r>
              <a:rPr lang="ru-RU" sz="2200" dirty="0"/>
              <a:t>                                                         Алина Демина.</a:t>
            </a:r>
            <a:r>
              <a:rPr lang="ru-RU" sz="1800" dirty="0"/>
              <a:t/>
            </a:r>
            <a:br>
              <a:rPr lang="ru-RU" sz="1800" dirty="0"/>
            </a:br>
            <a:endParaRPr lang="ru-RU"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583254"/>
          </a:xfrm>
        </p:spPr>
        <p:txBody>
          <a:bodyPr>
            <a:normAutofit fontScale="90000"/>
          </a:bodyPr>
          <a:lstStyle/>
          <a:p>
            <a:r>
              <a:rPr lang="en-US" sz="2700" b="1" dirty="0"/>
              <a:t>II </a:t>
            </a:r>
            <a:r>
              <a:rPr lang="ru-RU" sz="2700" b="1" dirty="0"/>
              <a:t>этап</a:t>
            </a:r>
            <a:r>
              <a:rPr lang="ru-RU" sz="2700" dirty="0"/>
              <a:t/>
            </a:r>
            <a:br>
              <a:rPr lang="ru-RU" sz="2700" dirty="0"/>
            </a:br>
            <a:r>
              <a:rPr lang="ru-RU" sz="2700" dirty="0"/>
              <a:t>Мы пригласили школьного психолога провести диагностику по методике определения типа поведения ребенка. Определены дети по типу восприятия информации на различных занятиях. Определены три группы:</a:t>
            </a:r>
            <a:br>
              <a:rPr lang="ru-RU" sz="2700" dirty="0"/>
            </a:br>
            <a:r>
              <a:rPr lang="ru-RU" sz="2700" dirty="0"/>
              <a:t>  1.Аудиты,(воспринимают информацию на слух);</a:t>
            </a:r>
            <a:br>
              <a:rPr lang="ru-RU" sz="2700" dirty="0"/>
            </a:br>
            <a:r>
              <a:rPr lang="ru-RU" sz="2700" dirty="0"/>
              <a:t>2.Визуалы (воспринимают и запоминают информацию через зрение); </a:t>
            </a:r>
            <a:br>
              <a:rPr lang="ru-RU" sz="2700" dirty="0"/>
            </a:br>
            <a:r>
              <a:rPr lang="ru-RU" sz="2700" dirty="0"/>
              <a:t>3, </a:t>
            </a:r>
            <a:r>
              <a:rPr lang="ru-RU" sz="2700" dirty="0" err="1"/>
              <a:t>Кинестеты</a:t>
            </a:r>
            <a:r>
              <a:rPr lang="ru-RU" sz="2700" dirty="0"/>
              <a:t> (воспринимают информацию через движение и ощущения: прикосновения, осязание).</a:t>
            </a:r>
            <a:br>
              <a:rPr lang="ru-RU" sz="2700" dirty="0"/>
            </a:br>
            <a:r>
              <a:rPr lang="ru-RU" sz="2700" dirty="0"/>
              <a:t> Выяснилось: аудитов - 6 человек;</a:t>
            </a:r>
            <a:br>
              <a:rPr lang="ru-RU" sz="2700" dirty="0"/>
            </a:br>
            <a:r>
              <a:rPr lang="ru-RU" sz="2700" dirty="0" err="1"/>
              <a:t>визуалов</a:t>
            </a:r>
            <a:r>
              <a:rPr lang="ru-RU" sz="2700" dirty="0"/>
              <a:t> - 9 человек;</a:t>
            </a:r>
            <a:br>
              <a:rPr lang="ru-RU" sz="2700" dirty="0"/>
            </a:br>
            <a:r>
              <a:rPr lang="ru-RU" sz="2700" dirty="0"/>
              <a:t>кинестетов-3человека.</a:t>
            </a:r>
            <a:r>
              <a:rPr lang="ru-RU" dirty="0"/>
              <a:t/>
            </a:r>
            <a:br>
              <a:rPr lang="ru-RU" dirty="0"/>
            </a:b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5786478"/>
          </a:xfrm>
        </p:spPr>
        <p:txBody>
          <a:bodyPr>
            <a:noAutofit/>
          </a:bodyPr>
          <a:lstStyle/>
          <a:p>
            <a:r>
              <a:rPr lang="ru-RU" sz="2400" dirty="0"/>
              <a:t>Знакомство родителей с проектом и результатами диагностик. Встреча с психологом. Психолог выступила перед родителями и дала характеристику каждой группы ребят и объяснила ,что работая с каждой группой ребят надо пользоваться определенными приемами, познакомила родителей с этими приемами и предложила помощь в организации занятий.</a:t>
            </a:r>
            <a:br>
              <a:rPr lang="ru-RU" sz="2400" dirty="0"/>
            </a:br>
            <a:r>
              <a:rPr lang="ru-RU" sz="2400" dirty="0"/>
              <a:t>Много почерпнули для себя родители из этой беседы. Например, что дети хотят гордиться своими родителями, что дети доверяют своим родителям. Были интересны и небесполезны для них и результаты диагностики, т.к.если родители и учителя знают к какой категории восприятия относятся их дети, то им гораздо легче строить с ребятами общение. Родителям многое стало понятно: почему возникают проблемы с дисциплиной и пониманием ,почему мы «говорим на разных языках», как правильно поощрять ребенка или как правильно делать ему замечания.</a:t>
            </a:r>
            <a:br>
              <a:rPr lang="ru-RU" sz="2400" dirty="0"/>
            </a:br>
            <a:endParaRPr lang="ru-RU" sz="2400" dirty="0"/>
          </a:p>
        </p:txBody>
      </p:sp>
      <p:sp>
        <p:nvSpPr>
          <p:cNvPr id="17409" name="Rectangle 1"/>
          <p:cNvSpPr>
            <a:spLocks noChangeArrowheads="1"/>
          </p:cNvSpPr>
          <p:nvPr/>
        </p:nvSpPr>
        <p:spPr bwMode="auto">
          <a:xfrm>
            <a:off x="0" y="0"/>
            <a:ext cx="452861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III </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этап</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97634"/>
          </a:xfrm>
        </p:spPr>
        <p:txBody>
          <a:bodyPr>
            <a:normAutofit/>
          </a:bodyPr>
          <a:lstStyle/>
          <a:p>
            <a:r>
              <a:rPr lang="ru-RU" sz="2700" b="1" dirty="0"/>
              <a:t>Социальные партнеры:</a:t>
            </a:r>
            <a:r>
              <a:rPr lang="ru-RU" sz="2700" dirty="0"/>
              <a:t/>
            </a:r>
            <a:br>
              <a:rPr lang="ru-RU" sz="2700" dirty="0"/>
            </a:br>
            <a:r>
              <a:rPr lang="ru-RU" sz="2700" b="1" dirty="0"/>
              <a:t>- </a:t>
            </a:r>
            <a:r>
              <a:rPr lang="ru-RU" sz="2700" dirty="0"/>
              <a:t>взаимодействие с </a:t>
            </a:r>
            <a:r>
              <a:rPr lang="ru-RU" sz="2700" dirty="0" err="1"/>
              <a:t>Балахнинским</a:t>
            </a:r>
            <a:r>
              <a:rPr lang="ru-RU" sz="2700" dirty="0"/>
              <a:t> благочинием;</a:t>
            </a:r>
            <a:br>
              <a:rPr lang="ru-RU" sz="2700" dirty="0"/>
            </a:br>
            <a:r>
              <a:rPr lang="ru-RU" sz="2700" dirty="0"/>
              <a:t>-взаимодействие с учреждениями дополнительного образования: ЦВР, ЦДТ,</a:t>
            </a:r>
            <a:br>
              <a:rPr lang="ru-RU" sz="2700" dirty="0"/>
            </a:br>
            <a:r>
              <a:rPr lang="ru-RU" sz="2700" dirty="0"/>
              <a:t>-взаимодействие  с учреждениями культуры: ДК «Волга» ( филиал КДО), </a:t>
            </a:r>
            <a:r>
              <a:rPr lang="ru-RU" sz="2700" dirty="0" err="1"/>
              <a:t>Балахнинским</a:t>
            </a:r>
            <a:r>
              <a:rPr lang="ru-RU" sz="2700" dirty="0"/>
              <a:t>  музейным историко-художественным комплексом, филиал №18  «</a:t>
            </a:r>
            <a:r>
              <a:rPr lang="ru-RU" sz="2700" dirty="0" err="1"/>
              <a:t>Балахнинской</a:t>
            </a:r>
            <a:r>
              <a:rPr lang="ru-RU" sz="2700" dirty="0"/>
              <a:t> библиотечной системой»</a:t>
            </a:r>
            <a:br>
              <a:rPr lang="ru-RU" sz="2700" dirty="0"/>
            </a:br>
            <a:r>
              <a:rPr lang="ru-RU" sz="2700" dirty="0"/>
              <a:t>-взаимодействие с учреждениями спорта: ФОК «Олимпийский».</a:t>
            </a:r>
            <a:r>
              <a:rPr lang="ru-RU" dirty="0"/>
              <a:t/>
            </a:r>
            <a:br>
              <a:rPr lang="ru-RU" dirty="0"/>
            </a:br>
            <a:r>
              <a:rPr lang="ru-RU" dirty="0"/>
              <a:t> </a:t>
            </a:r>
            <a:br>
              <a:rPr lang="ru-RU" dirty="0"/>
            </a:b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186</Words>
  <Application>Microsoft Office PowerPoint</Application>
  <PresentationFormat>Экран (4:3)</PresentationFormat>
  <Paragraphs>20</Paragraphs>
  <Slides>18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18</vt:i4>
      </vt:variant>
    </vt:vector>
  </HeadingPairs>
  <TitlesOfParts>
    <vt:vector size="22" baseType="lpstr">
      <vt:lpstr>Arial</vt:lpstr>
      <vt:lpstr>Calibri</vt:lpstr>
      <vt:lpstr>Times New Roman</vt:lpstr>
      <vt:lpstr>Тема Office</vt:lpstr>
      <vt:lpstr>Актуальность Человек с самых ранних лет живет в обществе-социуме. В раннем возрасте дети посещают детский сад и с самого утра до вечера проводят в среде сверстников и воспитателей. В младшем и подростковом возрасте дети много времени отдают школе, группе продленного дня, в кружках и секциях.  На общение с родителями у них остается не так уж и много времени!  Мы провели опрос родителей: Сколько времени родители уделяют общению с детьми? Был сделан вывод, что на своих детей родители тратят всего 2часа13минут в день в среднем. На что уходит это время? Оказалось- на подготовку домашнего задания(1час50минут),а остальное время на совместные хозяйственные и домашние дела. Мы совсем не против этого, но встает вопрос:- Когда же общаются мамы и папы со своими дочками и сыночками? Когда обсудить школьные дела, когда подсказать выход из сложной ситуации, когда обсудить прочитанную книгу, просмотренный вместе фильм, когда строить планы на совместный отдых? На все  вопросы мы с родителями пытались найти ответы на родительском собрании «Ваши дети… На самом ли деле они Ваши?» На все эти вопросы нам помогал ответит священник Сретенской церкви  Балахнинского благочиния  отец Александр. Он рассказал примеры из своей семейной жизни ,ведь он- многодетный отец! У него пятеро детей! Он помог нам дойти до мысли о том, что наши дети – они только наши и кроме нас самих они ни кому не нужны! А вот мы им нужны очень ,ведь не зря Господь даровал нас друг -другу! После таких слов, нам пришла в голову интересная и легко решаемая мысль- открыть в нашем классе «Родительский день»-день, когда каждый родитель будет иметь возможность общаться с детьми на разных уровнях и разными способами! Встречаться решили один раз в месяц ,привлечь к этой работе не только мам и пап, но и бабушек и дедушек, а если понадобится, то и старших братьев и сестер! </vt:lpstr>
      <vt:lpstr>                                                                        Цель проекта -развитие жизненного опыта в организации общения детей с родителями с учетом индивидуальных потребностей и запросов учащихся.   Задачи проекта:   1.Развивать творческие способности личности через общение со  сверстниками под руководством родителей и священнослужителей.  2.Развивать потребности общения с родителями вне школы. 3.Воспитывать умение сотрудничать и договариваться, слышать и слушать, уважать и ценить друг - друга. 4.Дать возможность детям гордиться и восхищаться своими родителями. Участники проекта: Ученики православно-ориентированного класса; Родители  православно-ориентированного класса(мамы, папы, бабушки и дедушки); Священнослужители Балахнинского благочиния.                                                          hjc               </vt:lpstr>
      <vt:lpstr> Сроки реализации проекта: 2011- 2012 учебный год – 3 класс; 2012-2013 учебный год – 4 класс   Методы реализации проекта: 1.Метод опроса и анкетирования 2.Анализ и обработка полученной информации. 3.Комплексный метод (один объект изучается различными средстами)   </vt:lpstr>
      <vt:lpstr> Этапы реализация проекта: Iэтап  Был проведен  классный час «Кто такие родители? И зачем они нужны?», посвящен обсуждению вопроса - кто такие родители, зачем они нужны и хотят ли дети, чтобы родители постоянно приходили в школу не только для того ,чтобы узнавать о том, как ведут себя дети и как учатся, но и для того, чтобы пообщаться с ними, как со взрослыми, или даже научить их чему-нибудь полезному. Дети разделились на две группы. Одни ребята очень бурно обсуждали эти вопросы, некоторые много рассказывали о своих мамах и папах, рассказывали о родительских талантах и умениях и, конечно, хотели, чтобы они приходили в класс и делились с ребятами своими знаниями и умениями. Другая часть детей говорила ,что их родители ничего не могут и в школе им делать нечего! </vt:lpstr>
      <vt:lpstr>Однако ребята дружно выдвинули свои предложения для родителей: -чаще вместе ходить в поход; -сыграть на счет в футбол; -строить вместе снеговиков в садике для малышей; - «Хочу приглашать в гости друзей, но бабушка меня не пускает и сама не разрешает ходить мне в гости к друзьям, говорит, что мы еще не умеем ходить друг к другу в гости! Пусть придет и научит нас!»       Даня Семенычев. - «Ездить на ФОК»;  Катя Хренова. -  «Моя мама парикмахер. Умеет делать красивые прически для девочек.  Пусть научит всех мам и девочек делать прически и плести красивые косички!»   Маша Мошенчич. -«Моя мама рукодельница! Занимается квиллингом!  Если кто-то захочет она всех научит!»   Алена Сарбаева. - «Наша семья очень дружная! Мы вместе дружно живем ,работаем, ходим в  церковь, а еще мы паломники и много святых мест посетили! Мы можем рассказать об этих местах и показать наш фото-архив! А еще мама работает медсестрой в поликлинике «Практика», она всех научит правильно чистить и ухаживать за  зубами, расскажет про сладкую косметику для зубов! Пригласите ее, пожалуйста!»                                                          Алина Демина. </vt:lpstr>
      <vt:lpstr>Однако ребята дружно выдвинули свои предложения для родителей: -чаще вместе ходить в поход; -сыграть на счет в футбол; -строить вместе снеговиков в садике для малышей; - «Хочу приглашать в гости друзей, но бабушка меня не пускает и сама не разрешает ходить мне в гости к друзьям, говорит, что мы еще не умеем ходить друг к другу в гости! Пусть придет и научит нас!»       Даня Семенычев. - «Ездить на ФОК»;  Катя Хренова. -  «Моя мама парикмахер. Умеет делать красивые прически для девочек.  Пусть научит всех мам и девочек делать прически и плести красивые косички!»   Маша Мошенчич. -«Моя мама рукодельница! Занимается квиллингом!  Если кто-то захочет она всех научит!»   Алена Сарбаева. - «Наша семья очень дружная! Мы вместе дружно живем ,работаем, ходим в  церковь, а еще мы паломники и много святых мест посетили! Мы можем рассказать об этих местах и показать наш фото-архив! А еще мама работает медсестрой в поликлинике «Практика», она всех научит правильно чистить и ухаживать за  зубами, расскажет про сладкую косметику для зубов! Пригласите ее, пожалуйста!»                                                          Алина Демина. </vt:lpstr>
      <vt:lpstr>II этап Мы пригласили школьного психолога провести диагностику по методике определения типа поведения ребенка. Определены дети по типу восприятия информации на различных занятиях. Определены три группы:   1.Аудиты,(воспринимают информацию на слух); 2.Визуалы (воспринимают и запоминают информацию через зрение);  3, Кинестеты (воспринимают информацию через движение и ощущения: прикосновения, осязание).  Выяснилось: аудитов - 6 человек; визуалов - 9 человек; кинестетов-3человека. </vt:lpstr>
      <vt:lpstr>Знакомство родителей с проектом и результатами диагностик. Встреча с психологом. Психолог выступила перед родителями и дала характеристику каждой группы ребят и объяснила ,что работая с каждой группой ребят надо пользоваться определенными приемами, познакомила родителей с этими приемами и предложила помощь в организации занятий. Много почерпнули для себя родители из этой беседы. Например, что дети хотят гордиться своими родителями, что дети доверяют своим родителям. Были интересны и небесполезны для них и результаты диагностики, т.к.если родители и учителя знают к какой категории восприятия относятся их дети, то им гораздо легче строить с ребятами общение. Родителям многое стало понятно: почему возникают проблемы с дисциплиной и пониманием ,почему мы «говорим на разных языках», как правильно поощрять ребенка или как правильно делать ему замечания. </vt:lpstr>
      <vt:lpstr>Социальные партнеры: - взаимодействие с Балахнинским благочинием; -взаимодействие с учреждениями дополнительного образования: ЦВР, ЦДТ, -взаимодействие  с учреждениями культуры: ДК «Волга» ( филиал КДО), Балахнинским  музейным историко-художественным комплексом, филиал №18  «Балахнинской библиотечной системой» -взаимодействие с учреждениями спорта: ФОК «Олимпийский».   </vt:lpstr>
      <vt:lpstr>«Дарить радость ближнему»-наша традиционная  осенняя акция для детского сада. Вместе с родителями наводим чистоту и порядок в парке детского сада.</vt:lpstr>
      <vt:lpstr>Презентация PowerPoint</vt:lpstr>
      <vt:lpstr>Озеленяем наш любимый класс</vt:lpstr>
      <vt:lpstr>Народныйй месяцеслов-одно из наших любимых занятий .Здесь мы не только много узнаем,но и рукодельничаем все вместе!</vt:lpstr>
      <vt:lpstr>МАСЛЕНИЦА-ИГРУХА</vt:lpstr>
      <vt:lpstr>Мастер-класс «Когда зовут на помощь»</vt:lpstr>
      <vt:lpstr>Мастер-класс «Что б наши зубки были здоровы»</vt:lpstr>
      <vt:lpstr>Участие в празднике для малышей «Благовещение»</vt:lpstr>
      <vt:lpstr>Делать такую красоту нас научили тоже наши родители на занятиях в родительский день</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Актуальность Человек с самых ранних лет живет в обществе-социуме. В раннем возрасте дети посещают детский сад и с самого утра до вечера проводят в среде сверстников и воспитателей. В младшем и подростковом возрасте дети много времени отдают школе, группе продленного дня, в кружках и секциях.  На общение с родителями у них остается не так уж и много времени!  Мы провели опрос родителей: Сколько времени родители уделяют общению с детьми? Был сделан вывод, что на своих детей родители тратят всего 2часа13минут в день в среднем. На что уходит это время? Оказалось- на подготовку домашнего задания(1час50минут),а остальное время на совместные хозяйственные и домашние дела. Мы совсем не против этого, но встает вопрос:- Когда же общаются мамы и папы со своими дочками и сыночками? Когда обсудить школьные дела, когда подсказать выход из сложной ситуации, когда обсудить прочитанную книгу, просмотренный вместе фильм, когда строить планы на совместный отдых? На все  вопросы мы с родителями пытались найти ответы на родительском собрании «Ваши дети… На самом ли деле они Ваши?» На все эти вопросы нам помогал ответит священник Сретенской церкви  Балахнинского благочиния  отец Александр. Он рассказал примеры из своей семейной жизни ,ведь он- многодетный отец! У него пятеро детей! Он помог нам дойти до мысли о том, что наши дети – они только наши и кроме нас самих они ни кому не нужны! А вот мы им нужны очень ,ведь не зря Господь даровал нас друг -другу! После таких слов, нам пришла в голову интересная и легко решаемая мысль- открыть в нашем классе «Родительский день»-день, когда каждый родитель будет иметь возможность общаться с детьми на разных уровнях и разными способами! Встречаться решили один раз в месяц ,привлечь к этой работе не только мам и пап, но и бабушек и дедушек, а если понадобится, то и старших братьев и сестер! </dc:title>
  <dc:creator>Admin</dc:creator>
  <cp:lastModifiedBy>user</cp:lastModifiedBy>
  <cp:revision>10</cp:revision>
  <dcterms:created xsi:type="dcterms:W3CDTF">2013-01-17T17:01:28Z</dcterms:created>
  <dcterms:modified xsi:type="dcterms:W3CDTF">2016-10-07T07:58:06Z</dcterms:modified>
</cp:coreProperties>
</file>