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26" y="-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t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877" y="0"/>
            <a:ext cx="95268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s225\Desktop\65 лет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12716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88640"/>
            <a:ext cx="4248472" cy="614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Видать тебя издалека,</a:t>
            </a:r>
            <a:br>
              <a:rPr lang="ru-RU" sz="2400" b="1" i="1" dirty="0" smtClean="0"/>
            </a:br>
            <a:r>
              <a:rPr lang="ru-RU" sz="2400" b="1" i="1" dirty="0" smtClean="0"/>
              <a:t>Земля, покрытая цветами,</a:t>
            </a:r>
            <a:br>
              <a:rPr lang="ru-RU" sz="2400" b="1" i="1" dirty="0" smtClean="0"/>
            </a:br>
            <a:r>
              <a:rPr lang="ru-RU" sz="2400" b="1" i="1" dirty="0" smtClean="0"/>
              <a:t>Где обелиск, из прочной стали,</a:t>
            </a:r>
            <a:br>
              <a:rPr lang="ru-RU" sz="2400" b="1" i="1" dirty="0" smtClean="0"/>
            </a:br>
            <a:r>
              <a:rPr lang="ru-RU" sz="2400" b="1" i="1" dirty="0" smtClean="0"/>
              <a:t>Бойцам воздвигнут на века.</a:t>
            </a:r>
            <a:br>
              <a:rPr lang="ru-RU" sz="2400" b="1" i="1" dirty="0" smtClean="0"/>
            </a:br>
            <a:r>
              <a:rPr lang="ru-RU" sz="2400" b="1" i="1" dirty="0" smtClean="0"/>
              <a:t>В суровом огненном году</a:t>
            </a:r>
            <a:br>
              <a:rPr lang="ru-RU" sz="2400" b="1" i="1" dirty="0" smtClean="0"/>
            </a:br>
            <a:r>
              <a:rPr lang="ru-RU" sz="2400" b="1" i="1" dirty="0" smtClean="0"/>
              <a:t>Они, громя фашистов свору,</a:t>
            </a:r>
            <a:br>
              <a:rPr lang="ru-RU" sz="2400" b="1" i="1" dirty="0" smtClean="0"/>
            </a:br>
            <a:r>
              <a:rPr lang="ru-RU" sz="2400" b="1" i="1" dirty="0" smtClean="0"/>
              <a:t>У всей России на виду,</a:t>
            </a:r>
            <a:br>
              <a:rPr lang="ru-RU" sz="2400" b="1" i="1" dirty="0" smtClean="0"/>
            </a:br>
            <a:r>
              <a:rPr lang="ru-RU" sz="2400" b="1" i="1" dirty="0" smtClean="0"/>
              <a:t>Легли у взгорка </a:t>
            </a:r>
            <a:r>
              <a:rPr lang="ru-RU" sz="2400" b="1" i="1" dirty="0" err="1" smtClean="0"/>
              <a:t>Ломигоры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/>
              <a:t>Приди, потомок, и склонись:</a:t>
            </a:r>
            <a:br>
              <a:rPr lang="ru-RU" sz="2400" b="1" i="1" dirty="0" smtClean="0"/>
            </a:br>
            <a:r>
              <a:rPr lang="ru-RU" sz="2400" b="1" i="1" dirty="0" smtClean="0"/>
              <a:t>Горька и свята память предков!</a:t>
            </a:r>
            <a:br>
              <a:rPr lang="ru-RU" sz="2400" b="1" i="1" dirty="0" smtClean="0"/>
            </a:br>
            <a:r>
              <a:rPr lang="ru-RU" sz="2400" b="1" i="1" dirty="0" smtClean="0"/>
              <a:t>Пусть голубеет неба высь</a:t>
            </a:r>
            <a:br>
              <a:rPr lang="ru-RU" sz="2400" b="1" i="1" dirty="0" smtClean="0"/>
            </a:br>
            <a:r>
              <a:rPr lang="ru-RU" sz="2400" b="1" i="1" dirty="0" smtClean="0"/>
              <a:t>И шелестит трава под ветром.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err="1" smtClean="0"/>
              <a:t>Стрельников</a:t>
            </a:r>
            <a:r>
              <a:rPr lang="ru-RU" sz="2400" i="1" dirty="0" smtClean="0"/>
              <a:t> И.В.</a:t>
            </a:r>
            <a:endParaRPr lang="ru-RU" sz="2400" i="1" dirty="0"/>
          </a:p>
        </p:txBody>
      </p:sp>
      <p:pic>
        <p:nvPicPr>
          <p:cNvPr id="1027" name="Picture 3" descr="C:\Users\user\Desktop\0_10b68a_35c4591c_XL.jpg"/>
          <p:cNvPicPr>
            <a:picLocks noChangeAspect="1" noChangeArrowheads="1"/>
          </p:cNvPicPr>
          <p:nvPr/>
        </p:nvPicPr>
        <p:blipFill>
          <a:blip r:embed="rId2" cstate="print"/>
          <a:srcRect l="31100" t="10995" r="13776" b="9813"/>
          <a:stretch>
            <a:fillRect/>
          </a:stretch>
        </p:blipFill>
        <p:spPr bwMode="auto">
          <a:xfrm>
            <a:off x="0" y="2310124"/>
            <a:ext cx="4751512" cy="4547876"/>
          </a:xfrm>
          <a:prstGeom prst="rect">
            <a:avLst/>
          </a:prstGeom>
          <a:noFill/>
        </p:spPr>
      </p:pic>
      <p:pic>
        <p:nvPicPr>
          <p:cNvPr id="1029" name="Picture 5" descr="C:\Users\user\Desktop\orden-otechestvennoy-voyny.jpg"/>
          <p:cNvPicPr>
            <a:picLocks noChangeAspect="1" noChangeArrowheads="1"/>
          </p:cNvPicPr>
          <p:nvPr/>
        </p:nvPicPr>
        <p:blipFill>
          <a:blip r:embed="rId3" cstate="print"/>
          <a:srcRect l="10786" t="33856" r="10674" b="34453"/>
          <a:stretch>
            <a:fillRect/>
          </a:stretch>
        </p:blipFill>
        <p:spPr bwMode="auto">
          <a:xfrm rot="21146170">
            <a:off x="2242" y="215702"/>
            <a:ext cx="4920288" cy="200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0"/>
            <a:ext cx="52200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Близ села </a:t>
            </a:r>
            <a:r>
              <a:rPr lang="ru-RU" sz="2400" b="1" dirty="0" err="1" smtClean="0"/>
              <a:t>Ломигоры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Воловского</a:t>
            </a:r>
            <a:r>
              <a:rPr lang="ru-RU" sz="2400" b="1" dirty="0" smtClean="0"/>
              <a:t> района в годы Великой отечественной войны проходила линия фронта. Здесь, на высоте 194,0 м  с декабря 1941 по январь 1943 года велись тяжёлые бои за доминирующую высоту "Огурец", находящуюся на стыке трёх областей: Курской, Липецкой и Орловской, получившей своё овощное название за схожесть по конфигурации на карте с обычным огурцом. Высоту "Огурец" недаром называют </a:t>
            </a:r>
            <a:r>
              <a:rPr lang="ru-RU" sz="2400" b="1" dirty="0" err="1" smtClean="0"/>
              <a:t>ломигорским</a:t>
            </a:r>
            <a:r>
              <a:rPr lang="ru-RU" sz="2400" b="1" dirty="0" smtClean="0"/>
              <a:t> "Мамаевым курганом": в боях за высоту (по официальным данным) погибло более 5 тысяч человек.</a:t>
            </a:r>
            <a:endParaRPr lang="ru-RU" sz="2400" b="1" dirty="0"/>
          </a:p>
        </p:txBody>
      </p:sp>
      <p:pic>
        <p:nvPicPr>
          <p:cNvPr id="2050" name="Picture 2" descr="C:\Users\user\Desktop\derevushki.jpg"/>
          <p:cNvPicPr>
            <a:picLocks noChangeAspect="1" noChangeArrowheads="1"/>
          </p:cNvPicPr>
          <p:nvPr/>
        </p:nvPicPr>
        <p:blipFill>
          <a:blip r:embed="rId2" cstate="print"/>
          <a:srcRect r="9108"/>
          <a:stretch>
            <a:fillRect/>
          </a:stretch>
        </p:blipFill>
        <p:spPr bwMode="auto">
          <a:xfrm>
            <a:off x="0" y="121469"/>
            <a:ext cx="3959424" cy="657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489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</a:rPr>
              <a:t>Операция началась в ночь на 14 октября. Начался ближний бой, перешедший в кровавые рукопашные схватки.  Не выдержав ночного натиска, немцы отступили по ходам сообщения, но закрепились в соседних опорных пунктах и обозначили место прорыва ракетами. К тому же, в ночном бою противник применил коварную новинку –  снаряд, разбрызгивавший при разрыве светящуюся жидкость.  На следующую ночь наши части попытались вновь продвинуться по немецким траншеям и в отчаянном усилии смогли выбить врага ещё из одного опорного пункта. Но на этом силы наступающих иссякли. 15 октября в бою наступил кризис, и чаша весов стала склоняться в сторону противника.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680520" cy="26238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3212976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</a:rPr>
              <a:t>На высоте бушевал ураган разрывов, свистели осколки и пули, захваченные отрядом опорные пункты были избиты минами и снарядами. Подтянув резервы, немцы начали контратаки и перехватили инициативу боя.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73325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</a:rPr>
              <a:t>В этих условиях, отрезанные от помощи и снабжения, остатки батальона не смогли удержать высоту. Расходуя последние боеприпасы, они как могли отбивались от врага в захваченных окопах.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В одном из блиндажей на высоте оказались батальонные радисты, среди которых была и девушка – Нина Андреева Оказавшись в отчаянном положении, Нина передала на КП полка радиограмму: </a:t>
            </a:r>
          </a:p>
          <a:p>
            <a:r>
              <a:rPr lang="ru-RU" sz="3200" i="1" dirty="0" smtClean="0">
                <a:latin typeface="Comic Sans MS" pitchFamily="66" charset="0"/>
              </a:rPr>
              <a:t>«В наших руках остался один блиндаж. Кругом немцы. Вызываю огонь на себя.»</a:t>
            </a:r>
            <a:r>
              <a:rPr lang="ru-RU" sz="3200" dirty="0" smtClean="0">
                <a:latin typeface="Comic Sans MS" pitchFamily="66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По воспоминаниям ветеранов, Андреева затем открытым текстом передала:</a:t>
            </a:r>
            <a:r>
              <a:rPr lang="ru-RU" sz="3200" dirty="0" smtClean="0">
                <a:latin typeface="Comic Sans MS" pitchFamily="66" charset="0"/>
              </a:rPr>
              <a:t> </a:t>
            </a:r>
            <a:r>
              <a:rPr lang="ru-RU" sz="3200" i="1" dirty="0" smtClean="0">
                <a:latin typeface="Comic Sans MS" pitchFamily="66" charset="0"/>
              </a:rPr>
              <a:t>«В блиндаж рвутся немцы. Нас трое, все радисты. Взрываем себя противотанковыми гранатами. Прощайте!»</a:t>
            </a:r>
            <a:r>
              <a:rPr lang="ru-RU" sz="3200" dirty="0" smtClean="0">
                <a:latin typeface="Comic Sans MS" pitchFamily="66" charset="0"/>
              </a:rPr>
              <a:t> 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Затем на КП услышали взрыв…</a:t>
            </a:r>
            <a:r>
              <a:rPr lang="ru-RU" sz="3200" dirty="0" smtClean="0">
                <a:solidFill>
                  <a:srgbClr val="FF0000"/>
                </a:solidFill>
              </a:rPr>
              <a:t>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5" descr="C:\Users\user\Desktop\orden-otechestvennoy-voyny.jpg"/>
          <p:cNvPicPr>
            <a:picLocks noChangeAspect="1" noChangeArrowheads="1"/>
          </p:cNvPicPr>
          <p:nvPr/>
        </p:nvPicPr>
        <p:blipFill>
          <a:blip r:embed="rId2" cstate="print"/>
          <a:srcRect l="10786" t="33856" r="10674" b="34453"/>
          <a:stretch>
            <a:fillRect/>
          </a:stretch>
        </p:blipFill>
        <p:spPr bwMode="auto">
          <a:xfrm rot="20777501">
            <a:off x="4926013" y="4741858"/>
            <a:ext cx="4531387" cy="184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84118"/>
            <a:ext cx="5220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Когда враг окружил занятые отрядом позиции, оставшиеся в живых бойцы пошли на прорыв. Им пришлось прокладывать себе дорогу штыками, лопатами и (как отмечено в документе) даже камнями. Это были отчаянные и трагические минуты того страшного боя. Вырваться к своим удалось только 8 десяткам человек, многие из которых были ранены. В бою погиб и командир батальона капитан Соболев. Общие потери дивизии составили 1122 человека (по штабному отчёту — 616 убитых, 470 раненых и 86 пропавших без вести).</a:t>
            </a:r>
            <a:endParaRPr lang="ru-RU" b="1" dirty="0"/>
          </a:p>
        </p:txBody>
      </p:sp>
      <p:pic>
        <p:nvPicPr>
          <p:cNvPr id="5122" name="Picture 2" descr="C:\Users\user\Desktop\44971634ddc9df36bb254d25abfb7c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7475"/>
            <a:ext cx="3995936" cy="353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Belyi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94248" cy="5240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>
                <a:solidFill>
                  <a:schemeClr val="bg1"/>
                </a:solidFill>
              </a:rPr>
              <a:t>Белых Мария Самуиловна (слева сверху)</a:t>
            </a: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i="1" dirty="0" err="1" smtClean="0">
                <a:solidFill>
                  <a:schemeClr val="bg1"/>
                </a:solidFill>
              </a:rPr>
              <a:t>Сан.инструктор</a:t>
            </a:r>
            <a:r>
              <a:rPr lang="ru-RU" i="1" dirty="0" smtClean="0">
                <a:solidFill>
                  <a:schemeClr val="bg1"/>
                </a:solidFill>
              </a:rPr>
              <a:t> отдельной </a:t>
            </a:r>
            <a:r>
              <a:rPr lang="ru-RU" i="1" dirty="0" err="1" smtClean="0">
                <a:solidFill>
                  <a:schemeClr val="bg1"/>
                </a:solidFill>
              </a:rPr>
              <a:t>развед.роты</a:t>
            </a:r>
            <a:r>
              <a:rPr lang="ru-RU" i="1" dirty="0" smtClean="0">
                <a:solidFill>
                  <a:schemeClr val="bg1"/>
                </a:solidFill>
              </a:rPr>
              <a:t> 132-й стрелковой дивизии.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93467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dirty="0" err="1" smtClean="0"/>
              <a:t>Оконешников</a:t>
            </a:r>
            <a:r>
              <a:rPr lang="ru-RU" b="1" dirty="0" smtClean="0"/>
              <a:t> Степан Иннокентьевич</a:t>
            </a:r>
          </a:p>
          <a:p>
            <a:pPr algn="r" fontAlgn="base"/>
            <a:r>
              <a:rPr lang="ru-RU" b="1" dirty="0" smtClean="0"/>
              <a:t>Стрелок 498-го стрелкового полка 132-й стрелковой дивизии.</a:t>
            </a:r>
          </a:p>
          <a:p>
            <a:pPr algn="r" fontAlgn="base"/>
            <a:r>
              <a:rPr lang="ru-RU" b="1" dirty="0" smtClean="0"/>
              <a:t>Погиб при штурме высоты «Огурец» 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1124744"/>
            <a:ext cx="32403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Силами его участников обнаружено и захоронено на мемориальном комплексе «Высота» порядка 1500 человек. На могилах установлены кованые кресты и серые мраморные плиты, на которых выгравированы имена захороненных воинов.</a:t>
            </a:r>
          </a:p>
          <a:p>
            <a:r>
              <a:rPr lang="ru-RU" sz="2000" b="1" dirty="0" smtClean="0"/>
              <a:t>Всем воевавшим и погибши им на полях сражений - вечная память и низкий поклон от благодарных потомков!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733256" cy="5733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1965 году эту территорию начали исследовать члены липецкого экспедиционного клуба «Неунываки». Были установлены многие имена тех, кто погиб при защите высоты.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9127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Помните!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Через века, через года,—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помните!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 тех,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кто уже не придет никогда,—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помните!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Не плачьте!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 горле сдержите стоны,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горькие стоны.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Памяти павших будьте достойны!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Вечно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достойны!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Р. Рождественский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1" name="Picture 3" descr="C:\Users\user\Desktop\png-kerze-weihnachten-kerze-freigestellt-feiertage-schlicht-5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1438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s225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2909" cy="72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Users225</cp:lastModifiedBy>
  <cp:revision>18</cp:revision>
  <dcterms:created xsi:type="dcterms:W3CDTF">2018-04-25T16:54:45Z</dcterms:created>
  <dcterms:modified xsi:type="dcterms:W3CDTF">2019-01-15T09:47:13Z</dcterms:modified>
</cp:coreProperties>
</file>