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301" r:id="rId2"/>
    <p:sldId id="281" r:id="rId3"/>
    <p:sldId id="295" r:id="rId4"/>
    <p:sldId id="297" r:id="rId5"/>
    <p:sldId id="298" r:id="rId6"/>
    <p:sldId id="299" r:id="rId7"/>
    <p:sldId id="257" r:id="rId8"/>
    <p:sldId id="294" r:id="rId9"/>
    <p:sldId id="258" r:id="rId10"/>
    <p:sldId id="296" r:id="rId11"/>
    <p:sldId id="280" r:id="rId12"/>
    <p:sldId id="283" r:id="rId13"/>
    <p:sldId id="285" r:id="rId14"/>
    <p:sldId id="287" r:id="rId15"/>
    <p:sldId id="262" r:id="rId16"/>
    <p:sldId id="289" r:id="rId17"/>
    <p:sldId id="263" r:id="rId18"/>
    <p:sldId id="291" r:id="rId19"/>
    <p:sldId id="292" r:id="rId20"/>
    <p:sldId id="300" r:id="rId21"/>
    <p:sldId id="273" r:id="rId22"/>
    <p:sldId id="29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8B5D1-1A93-4062-AF8D-0198B5EDBF2A}" type="doc">
      <dgm:prSet loTypeId="urn:microsoft.com/office/officeart/2008/layout/VerticalCurvedList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43EA992-70D5-468C-8E24-06A70EB22A4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Отказ от участия в международных конфликтах (особенно военных)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A5B9CEE-1456-490C-8AE9-AD09BEF668FD}" type="parTrans" cxnId="{661AA083-2DE3-40C0-9562-6DD21ED77DDB}">
      <dgm:prSet/>
      <dgm:spPr/>
      <dgm:t>
        <a:bodyPr/>
        <a:lstStyle/>
        <a:p>
          <a:endParaRPr lang="ru-RU"/>
        </a:p>
      </dgm:t>
    </dgm:pt>
    <dgm:pt modelId="{A5A41569-1AD5-4064-A1BE-24ACBD714FEC}" type="sibTrans" cxnId="{661AA083-2DE3-40C0-9562-6DD21ED77DDB}">
      <dgm:prSet/>
      <dgm:spPr/>
      <dgm:t>
        <a:bodyPr/>
        <a:lstStyle/>
        <a:p>
          <a:endParaRPr lang="ru-RU"/>
        </a:p>
      </dgm:t>
    </dgm:pt>
    <dgm:pt modelId="{4A027297-9D5E-4C78-87C8-C0BC7D40F5A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Сотрудничество с демократическими странами Запада для сдерживания агрессии со стороны Германии и Японии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FC826B9-9B06-4526-AE43-7AF5DFAC7714}" type="parTrans" cxnId="{819DA9D9-0802-405C-B7ED-6AA77960B21F}">
      <dgm:prSet/>
      <dgm:spPr/>
      <dgm:t>
        <a:bodyPr/>
        <a:lstStyle/>
        <a:p>
          <a:endParaRPr lang="ru-RU"/>
        </a:p>
      </dgm:t>
    </dgm:pt>
    <dgm:pt modelId="{AE8FB80A-79DB-47B6-B0D3-CD7FD100353A}" type="sibTrans" cxnId="{819DA9D9-0802-405C-B7ED-6AA77960B21F}">
      <dgm:prSet/>
      <dgm:spPr/>
      <dgm:t>
        <a:bodyPr/>
        <a:lstStyle/>
        <a:p>
          <a:endParaRPr lang="ru-RU"/>
        </a:p>
      </dgm:t>
    </dgm:pt>
    <dgm:pt modelId="{5721AF96-FD55-42DE-B63A-1BAA6900216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Создание системы коллективной безопасности в Европе и на Дальнем Востоке</a:t>
          </a:r>
          <a:endParaRPr lang="ru-RU" sz="24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7E1124A4-602D-4536-A82F-0C98E6DCF665}" type="parTrans" cxnId="{EE8900E4-BF5C-4295-B5B4-20573BB79F90}">
      <dgm:prSet/>
      <dgm:spPr/>
      <dgm:t>
        <a:bodyPr/>
        <a:lstStyle/>
        <a:p>
          <a:endParaRPr lang="ru-RU"/>
        </a:p>
      </dgm:t>
    </dgm:pt>
    <dgm:pt modelId="{F519045B-3DAB-4230-8E33-A624B8DC6846}" type="sibTrans" cxnId="{EE8900E4-BF5C-4295-B5B4-20573BB79F90}">
      <dgm:prSet/>
      <dgm:spPr/>
      <dgm:t>
        <a:bodyPr/>
        <a:lstStyle/>
        <a:p>
          <a:endParaRPr lang="ru-RU"/>
        </a:p>
      </dgm:t>
    </dgm:pt>
    <dgm:pt modelId="{7281BF45-8217-4790-9737-259C51B003DC}" type="pres">
      <dgm:prSet presAssocID="{9B38B5D1-1A93-4062-AF8D-0198B5EDBF2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C213D7-454C-4E83-A4A5-87B8B95BD320}" type="pres">
      <dgm:prSet presAssocID="{9B38B5D1-1A93-4062-AF8D-0198B5EDBF2A}" presName="Name1" presStyleCnt="0"/>
      <dgm:spPr/>
    </dgm:pt>
    <dgm:pt modelId="{3A7A8F36-F352-40CF-994C-C3173C0F1D3A}" type="pres">
      <dgm:prSet presAssocID="{9B38B5D1-1A93-4062-AF8D-0198B5EDBF2A}" presName="cycle" presStyleCnt="0"/>
      <dgm:spPr/>
    </dgm:pt>
    <dgm:pt modelId="{FA0D0879-4E63-4DC2-A14C-DD06145169CB}" type="pres">
      <dgm:prSet presAssocID="{9B38B5D1-1A93-4062-AF8D-0198B5EDBF2A}" presName="srcNode" presStyleLbl="node1" presStyleIdx="0" presStyleCnt="3"/>
      <dgm:spPr/>
    </dgm:pt>
    <dgm:pt modelId="{6EDE86D2-B070-4046-A770-7F1B4F872A73}" type="pres">
      <dgm:prSet presAssocID="{9B38B5D1-1A93-4062-AF8D-0198B5EDBF2A}" presName="conn" presStyleLbl="parChTrans1D2" presStyleIdx="0" presStyleCnt="1"/>
      <dgm:spPr/>
      <dgm:t>
        <a:bodyPr/>
        <a:lstStyle/>
        <a:p>
          <a:endParaRPr lang="ru-RU"/>
        </a:p>
      </dgm:t>
    </dgm:pt>
    <dgm:pt modelId="{61C80761-AD47-4240-8917-9EAE474B7F40}" type="pres">
      <dgm:prSet presAssocID="{9B38B5D1-1A93-4062-AF8D-0198B5EDBF2A}" presName="extraNode" presStyleLbl="node1" presStyleIdx="0" presStyleCnt="3"/>
      <dgm:spPr/>
    </dgm:pt>
    <dgm:pt modelId="{22A43594-043C-4D6B-A285-D87154B02897}" type="pres">
      <dgm:prSet presAssocID="{9B38B5D1-1A93-4062-AF8D-0198B5EDBF2A}" presName="dstNode" presStyleLbl="node1" presStyleIdx="0" presStyleCnt="3"/>
      <dgm:spPr/>
    </dgm:pt>
    <dgm:pt modelId="{7B98D275-5B1F-4ED6-84F2-5454FD916620}" type="pres">
      <dgm:prSet presAssocID="{343EA992-70D5-468C-8E24-06A70EB22A4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61D0C-C9D3-4914-AF2D-A27AC0784A83}" type="pres">
      <dgm:prSet presAssocID="{343EA992-70D5-468C-8E24-06A70EB22A45}" presName="accent_1" presStyleCnt="0"/>
      <dgm:spPr/>
    </dgm:pt>
    <dgm:pt modelId="{E19683C6-A780-4FB7-83D5-5F9FDBF58D69}" type="pres">
      <dgm:prSet presAssocID="{343EA992-70D5-468C-8E24-06A70EB22A45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070088-8D29-470E-9366-C15BE6BD3F74}" type="pres">
      <dgm:prSet presAssocID="{4A027297-9D5E-4C78-87C8-C0BC7D40F5AA}" presName="text_2" presStyleLbl="node1" presStyleIdx="1" presStyleCnt="3" custScaleY="14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F8641-19AA-485C-865E-DB0CF51655E1}" type="pres">
      <dgm:prSet presAssocID="{4A027297-9D5E-4C78-87C8-C0BC7D40F5AA}" presName="accent_2" presStyleCnt="0"/>
      <dgm:spPr/>
    </dgm:pt>
    <dgm:pt modelId="{93B5AC99-43FD-46A9-8E9F-F938EF36B726}" type="pres">
      <dgm:prSet presAssocID="{4A027297-9D5E-4C78-87C8-C0BC7D40F5AA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D3E26B-CE88-430D-8CBB-B6F3A3C9F8E4}" type="pres">
      <dgm:prSet presAssocID="{5721AF96-FD55-42DE-B63A-1BAA6900216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98A0F-10BA-44DE-9374-27905E8074F3}" type="pres">
      <dgm:prSet presAssocID="{5721AF96-FD55-42DE-B63A-1BAA6900216B}" presName="accent_3" presStyleCnt="0"/>
      <dgm:spPr/>
    </dgm:pt>
    <dgm:pt modelId="{625758B4-7DC5-48D7-829E-157283FE7F64}" type="pres">
      <dgm:prSet presAssocID="{5721AF96-FD55-42DE-B63A-1BAA6900216B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FD0AE47-4910-489C-94D4-F00ED9C14C4B}" type="presOf" srcId="{9B38B5D1-1A93-4062-AF8D-0198B5EDBF2A}" destId="{7281BF45-8217-4790-9737-259C51B003DC}" srcOrd="0" destOrd="0" presId="urn:microsoft.com/office/officeart/2008/layout/VerticalCurvedList"/>
    <dgm:cxn modelId="{816D8F93-A1E4-4EBE-8A4D-4EB9BD5F25B2}" type="presOf" srcId="{5721AF96-FD55-42DE-B63A-1BAA6900216B}" destId="{29D3E26B-CE88-430D-8CBB-B6F3A3C9F8E4}" srcOrd="0" destOrd="0" presId="urn:microsoft.com/office/officeart/2008/layout/VerticalCurvedList"/>
    <dgm:cxn modelId="{99052260-B0A4-489C-A53B-51C1A31E75A9}" type="presOf" srcId="{343EA992-70D5-468C-8E24-06A70EB22A45}" destId="{7B98D275-5B1F-4ED6-84F2-5454FD916620}" srcOrd="0" destOrd="0" presId="urn:microsoft.com/office/officeart/2008/layout/VerticalCurvedList"/>
    <dgm:cxn modelId="{819DA9D9-0802-405C-B7ED-6AA77960B21F}" srcId="{9B38B5D1-1A93-4062-AF8D-0198B5EDBF2A}" destId="{4A027297-9D5E-4C78-87C8-C0BC7D40F5AA}" srcOrd="1" destOrd="0" parTransId="{5FC826B9-9B06-4526-AE43-7AF5DFAC7714}" sibTransId="{AE8FB80A-79DB-47B6-B0D3-CD7FD100353A}"/>
    <dgm:cxn modelId="{661AA083-2DE3-40C0-9562-6DD21ED77DDB}" srcId="{9B38B5D1-1A93-4062-AF8D-0198B5EDBF2A}" destId="{343EA992-70D5-468C-8E24-06A70EB22A45}" srcOrd="0" destOrd="0" parTransId="{CA5B9CEE-1456-490C-8AE9-AD09BEF668FD}" sibTransId="{A5A41569-1AD5-4064-A1BE-24ACBD714FEC}"/>
    <dgm:cxn modelId="{0AF1C0D9-B9C6-45A8-BA28-BBB157A1CD5B}" type="presOf" srcId="{A5A41569-1AD5-4064-A1BE-24ACBD714FEC}" destId="{6EDE86D2-B070-4046-A770-7F1B4F872A73}" srcOrd="0" destOrd="0" presId="urn:microsoft.com/office/officeart/2008/layout/VerticalCurvedList"/>
    <dgm:cxn modelId="{FEF0EE9C-B1D3-4A97-B05C-E4286A7EA2BB}" type="presOf" srcId="{4A027297-9D5E-4C78-87C8-C0BC7D40F5AA}" destId="{0E070088-8D29-470E-9366-C15BE6BD3F74}" srcOrd="0" destOrd="0" presId="urn:microsoft.com/office/officeart/2008/layout/VerticalCurvedList"/>
    <dgm:cxn modelId="{EE8900E4-BF5C-4295-B5B4-20573BB79F90}" srcId="{9B38B5D1-1A93-4062-AF8D-0198B5EDBF2A}" destId="{5721AF96-FD55-42DE-B63A-1BAA6900216B}" srcOrd="2" destOrd="0" parTransId="{7E1124A4-602D-4536-A82F-0C98E6DCF665}" sibTransId="{F519045B-3DAB-4230-8E33-A624B8DC6846}"/>
    <dgm:cxn modelId="{8D01A83F-0D9A-4031-97D5-DC248E145F3F}" type="presParOf" srcId="{7281BF45-8217-4790-9737-259C51B003DC}" destId="{17C213D7-454C-4E83-A4A5-87B8B95BD320}" srcOrd="0" destOrd="0" presId="urn:microsoft.com/office/officeart/2008/layout/VerticalCurvedList"/>
    <dgm:cxn modelId="{4ECA892A-D202-4A89-8E1C-81B0310AA2BA}" type="presParOf" srcId="{17C213D7-454C-4E83-A4A5-87B8B95BD320}" destId="{3A7A8F36-F352-40CF-994C-C3173C0F1D3A}" srcOrd="0" destOrd="0" presId="urn:microsoft.com/office/officeart/2008/layout/VerticalCurvedList"/>
    <dgm:cxn modelId="{E3B9C00A-AB1C-4B80-91AB-5450B256CECE}" type="presParOf" srcId="{3A7A8F36-F352-40CF-994C-C3173C0F1D3A}" destId="{FA0D0879-4E63-4DC2-A14C-DD06145169CB}" srcOrd="0" destOrd="0" presId="urn:microsoft.com/office/officeart/2008/layout/VerticalCurvedList"/>
    <dgm:cxn modelId="{48F0800F-F496-4A88-A10E-077C117D49C1}" type="presParOf" srcId="{3A7A8F36-F352-40CF-994C-C3173C0F1D3A}" destId="{6EDE86D2-B070-4046-A770-7F1B4F872A73}" srcOrd="1" destOrd="0" presId="urn:microsoft.com/office/officeart/2008/layout/VerticalCurvedList"/>
    <dgm:cxn modelId="{AD03B145-AD22-44E0-B833-C350EABCAD3B}" type="presParOf" srcId="{3A7A8F36-F352-40CF-994C-C3173C0F1D3A}" destId="{61C80761-AD47-4240-8917-9EAE474B7F40}" srcOrd="2" destOrd="0" presId="urn:microsoft.com/office/officeart/2008/layout/VerticalCurvedList"/>
    <dgm:cxn modelId="{6241EDF7-17A3-4A53-B271-53CCB6729AB6}" type="presParOf" srcId="{3A7A8F36-F352-40CF-994C-C3173C0F1D3A}" destId="{22A43594-043C-4D6B-A285-D87154B02897}" srcOrd="3" destOrd="0" presId="urn:microsoft.com/office/officeart/2008/layout/VerticalCurvedList"/>
    <dgm:cxn modelId="{7B37C58D-B32C-428D-801A-DAB40A5B58BA}" type="presParOf" srcId="{17C213D7-454C-4E83-A4A5-87B8B95BD320}" destId="{7B98D275-5B1F-4ED6-84F2-5454FD916620}" srcOrd="1" destOrd="0" presId="urn:microsoft.com/office/officeart/2008/layout/VerticalCurvedList"/>
    <dgm:cxn modelId="{50BAF422-7EE8-4025-AE45-D4335F086F72}" type="presParOf" srcId="{17C213D7-454C-4E83-A4A5-87B8B95BD320}" destId="{71261D0C-C9D3-4914-AF2D-A27AC0784A83}" srcOrd="2" destOrd="0" presId="urn:microsoft.com/office/officeart/2008/layout/VerticalCurvedList"/>
    <dgm:cxn modelId="{67D68FD4-8A6C-42FA-8AE3-2CE6F9085280}" type="presParOf" srcId="{71261D0C-C9D3-4914-AF2D-A27AC0784A83}" destId="{E19683C6-A780-4FB7-83D5-5F9FDBF58D69}" srcOrd="0" destOrd="0" presId="urn:microsoft.com/office/officeart/2008/layout/VerticalCurvedList"/>
    <dgm:cxn modelId="{DCB00FB2-F6A8-44BB-942E-2C347C1F50A6}" type="presParOf" srcId="{17C213D7-454C-4E83-A4A5-87B8B95BD320}" destId="{0E070088-8D29-470E-9366-C15BE6BD3F74}" srcOrd="3" destOrd="0" presId="urn:microsoft.com/office/officeart/2008/layout/VerticalCurvedList"/>
    <dgm:cxn modelId="{9A52922B-A605-4B1B-9130-BBC12608C2E4}" type="presParOf" srcId="{17C213D7-454C-4E83-A4A5-87B8B95BD320}" destId="{9ECF8641-19AA-485C-865E-DB0CF51655E1}" srcOrd="4" destOrd="0" presId="urn:microsoft.com/office/officeart/2008/layout/VerticalCurvedList"/>
    <dgm:cxn modelId="{B7EDB9FD-503C-4E30-B671-E5C22178A278}" type="presParOf" srcId="{9ECF8641-19AA-485C-865E-DB0CF51655E1}" destId="{93B5AC99-43FD-46A9-8E9F-F938EF36B726}" srcOrd="0" destOrd="0" presId="urn:microsoft.com/office/officeart/2008/layout/VerticalCurvedList"/>
    <dgm:cxn modelId="{77D3F70F-6BD1-4B6F-B151-008ABD2A22B2}" type="presParOf" srcId="{17C213D7-454C-4E83-A4A5-87B8B95BD320}" destId="{29D3E26B-CE88-430D-8CBB-B6F3A3C9F8E4}" srcOrd="5" destOrd="0" presId="urn:microsoft.com/office/officeart/2008/layout/VerticalCurvedList"/>
    <dgm:cxn modelId="{CD5C49E1-3CFD-4F38-B50A-53FE4F4B49FF}" type="presParOf" srcId="{17C213D7-454C-4E83-A4A5-87B8B95BD320}" destId="{78C98A0F-10BA-44DE-9374-27905E8074F3}" srcOrd="6" destOrd="0" presId="urn:microsoft.com/office/officeart/2008/layout/VerticalCurvedList"/>
    <dgm:cxn modelId="{7B3076D5-C9E6-47B4-9B1B-E171F996CE54}" type="presParOf" srcId="{78C98A0F-10BA-44DE-9374-27905E8074F3}" destId="{625758B4-7DC5-48D7-829E-157283FE7F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E86D2-B070-4046-A770-7F1B4F872A73}">
      <dsp:nvSpPr>
        <dsp:cNvPr id="0" name=""/>
        <dsp:cNvSpPr/>
      </dsp:nvSpPr>
      <dsp:spPr>
        <a:xfrm>
          <a:off x="-6104772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8D275-5B1F-4ED6-84F2-5454FD916620}">
      <dsp:nvSpPr>
        <dsp:cNvPr id="0" name=""/>
        <dsp:cNvSpPr/>
      </dsp:nvSpPr>
      <dsp:spPr>
        <a:xfrm>
          <a:off x="749603" y="540060"/>
          <a:ext cx="7096748" cy="10801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3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Отказ от участия в международных конфликтах (особенно военных)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749603" y="540060"/>
        <a:ext cx="7096748" cy="1080120"/>
      </dsp:txXfrm>
    </dsp:sp>
    <dsp:sp modelId="{E19683C6-A780-4FB7-83D5-5F9FDBF58D69}">
      <dsp:nvSpPr>
        <dsp:cNvPr id="0" name=""/>
        <dsp:cNvSpPr/>
      </dsp:nvSpPr>
      <dsp:spPr>
        <a:xfrm>
          <a:off x="74528" y="405045"/>
          <a:ext cx="1350150" cy="135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070088-8D29-470E-9366-C15BE6BD3F74}">
      <dsp:nvSpPr>
        <dsp:cNvPr id="0" name=""/>
        <dsp:cNvSpPr/>
      </dsp:nvSpPr>
      <dsp:spPr>
        <a:xfrm>
          <a:off x="1142226" y="1922764"/>
          <a:ext cx="6704124" cy="15550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3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Сотрудничество с демократическими странами Запада для сдерживания агрессии со стороны Германии и Японии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142226" y="1922764"/>
        <a:ext cx="6704124" cy="1555070"/>
      </dsp:txXfrm>
    </dsp:sp>
    <dsp:sp modelId="{93B5AC99-43FD-46A9-8E9F-F938EF36B726}">
      <dsp:nvSpPr>
        <dsp:cNvPr id="0" name=""/>
        <dsp:cNvSpPr/>
      </dsp:nvSpPr>
      <dsp:spPr>
        <a:xfrm>
          <a:off x="467151" y="2025225"/>
          <a:ext cx="1350150" cy="135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D3E26B-CE88-430D-8CBB-B6F3A3C9F8E4}">
      <dsp:nvSpPr>
        <dsp:cNvPr id="0" name=""/>
        <dsp:cNvSpPr/>
      </dsp:nvSpPr>
      <dsp:spPr>
        <a:xfrm>
          <a:off x="749603" y="3780420"/>
          <a:ext cx="7096748" cy="10801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73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Создание системы коллективной безопасности в Европе и на Дальнем Востоке</a:t>
          </a:r>
          <a:endParaRPr lang="ru-RU" sz="24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749603" y="3780420"/>
        <a:ext cx="7096748" cy="1080120"/>
      </dsp:txXfrm>
    </dsp:sp>
    <dsp:sp modelId="{625758B4-7DC5-48D7-829E-157283FE7F64}">
      <dsp:nvSpPr>
        <dsp:cNvPr id="0" name=""/>
        <dsp:cNvSpPr/>
      </dsp:nvSpPr>
      <dsp:spPr>
        <a:xfrm>
          <a:off x="74528" y="3645405"/>
          <a:ext cx="1350150" cy="13501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9D1FB-B04A-4DE0-AE1F-6B742A56FE36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09CBC-4681-411F-9E7C-F5AE2A6B2F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74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9BBD-CF86-4D84-B194-39920ECA9BD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02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99BBD-CF86-4D84-B194-39920ECA9BD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06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88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47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9785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10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2754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003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82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28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6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983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804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1307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697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14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63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08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25B49-4ED1-4409-A4B8-C19541F281D4}" type="datetimeFigureOut">
              <a:rPr lang="ru-RU" smtClean="0"/>
              <a:pPr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2837D4-F8AC-43D4-AD5C-22E539172C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29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политика России в 30-е годы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2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06" y="274638"/>
            <a:ext cx="11341994" cy="68860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группах: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- Как менялась тактическая линия Коминтерна в 30-е годы?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параграф № 27, пункт № 2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группа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Война в Испании. Что показали эти события?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параграф № 27, пункт № 3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b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- Как Мюнхенское соглашение  отразилось на идее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 системы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коллективной безопасности?</a:t>
            </a:r>
            <a:b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параграф № 27, пункт № 5).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96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1919289" y="1844675"/>
            <a:ext cx="8353425" cy="5329238"/>
          </a:xfrm>
        </p:spPr>
        <p:txBody>
          <a:bodyPr/>
          <a:lstStyle/>
          <a:p>
            <a:pPr eaLnBrk="1" hangingPunct="1"/>
            <a:endParaRPr lang="ru-RU" altLang="ru-RU" smtClean="0">
              <a:solidFill>
                <a:schemeClr val="bg1"/>
              </a:solidFill>
            </a:endParaRPr>
          </a:p>
          <a:p>
            <a:pPr eaLnBrk="1" hangingPunct="1"/>
            <a:endParaRPr lang="ru-RU" altLang="ru-RU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69124869"/>
              </p:ext>
            </p:extLst>
          </p:nvPr>
        </p:nvGraphicFramePr>
        <p:xfrm>
          <a:off x="2135189" y="2060575"/>
          <a:ext cx="7993063" cy="446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98"/>
                <a:gridCol w="2880383"/>
                <a:gridCol w="2880382"/>
              </a:tblGrid>
              <a:tr h="866018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1928</a:t>
                      </a:r>
                      <a:r>
                        <a:rPr lang="ru-RU" sz="2800" baseline="0" dirty="0" smtClean="0"/>
                        <a:t> - 1933</a:t>
                      </a:r>
                      <a:endParaRPr lang="ru-RU" sz="2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1933</a:t>
                      </a:r>
                      <a:r>
                        <a:rPr lang="ru-RU" sz="2800" baseline="0" dirty="0" smtClean="0"/>
                        <a:t> - 1939</a:t>
                      </a:r>
                      <a:endParaRPr lang="ru-RU" sz="2800" dirty="0"/>
                    </a:p>
                  </a:txBody>
                  <a:tcPr marL="91442" marR="91442" marT="45715" marB="45715"/>
                </a:tc>
              </a:tr>
              <a:tr h="179901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Основная задача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2" marR="91442"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Критика социал-демократов – главных врагов коммунистов и пособников фашистов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2" marR="91442"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Создание единого антифашистского фронта  для предотвращения мировой войны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2" marR="91442"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901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Последствия</a:t>
                      </a:r>
                      <a:r>
                        <a:rPr lang="ru-RU" sz="2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2" marR="91442"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Раскол антифашистских сил,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что облегчило приход Гитлера к власти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2" marR="91442"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Организация</a:t>
                      </a:r>
                      <a:r>
                        <a:rPr lang="ru-RU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сотрудничества с социалистическими и либеральными партиями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42" marR="91442" marT="45715" marB="4571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774827" y="403785"/>
            <a:ext cx="8353425" cy="79216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9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 Коминтерна на создание единого антифашистского фронта.  </a:t>
            </a:r>
          </a:p>
          <a:p>
            <a:pPr marL="0" indent="0" algn="ctr">
              <a:buNone/>
              <a:defRPr/>
            </a:pPr>
            <a:endParaRPr lang="ru-RU" sz="112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ru-RU" sz="112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1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курса Коминтерна</a:t>
            </a:r>
          </a:p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1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360" y="431733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внешней политики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69197" y="2684929"/>
            <a:ext cx="4313864" cy="37776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в Испании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1936 г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-СССР открыто заявляет о поддержке Испании, направляет добровольцев и военную технику.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42830" y="2684929"/>
            <a:ext cx="4313864" cy="3777622"/>
          </a:xfrm>
        </p:spPr>
        <p:txBody>
          <a:bodyPr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Дальний Восток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1929 г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-Военный конфликт с Китаем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2445684">
            <a:off x="4100638" y="1660995"/>
            <a:ext cx="954742" cy="1039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188540">
            <a:off x="8722391" y="1675919"/>
            <a:ext cx="954742" cy="1009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9176" y="0"/>
            <a:ext cx="987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42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Японская агрессия – о. Хасан (июль-август 1938 г.)</a:t>
            </a:r>
            <a:endParaRPr lang="ru-RU" b="1" dirty="0"/>
          </a:p>
        </p:txBody>
      </p:sp>
      <p:pic>
        <p:nvPicPr>
          <p:cNvPr id="6" name="Рисунок 5" descr="хас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2357430"/>
            <a:ext cx="4938175" cy="2736000"/>
          </a:xfrm>
          <a:prstGeom prst="rect">
            <a:avLst/>
          </a:prstGeom>
        </p:spPr>
      </p:pic>
      <p:pic>
        <p:nvPicPr>
          <p:cNvPr id="7" name="Рисунок 6" descr="хасан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1492" y="3726000"/>
            <a:ext cx="5106509" cy="3132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23414" y="5292000"/>
            <a:ext cx="36461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августа 1938 г. Было подписано перемирие. Границы СССР были восстановлены.</a:t>
            </a:r>
          </a:p>
        </p:txBody>
      </p:sp>
    </p:spTree>
    <p:extLst>
      <p:ext uri="{BB962C8B-B14F-4D97-AF65-F5344CB8AC3E}">
        <p14:creationId xmlns:p14="http://schemas.microsoft.com/office/powerpoint/2010/main" xmlns="" val="17681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9010" y="467379"/>
            <a:ext cx="8202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События у реки  Халхин-Гол (май – сентябрь  1939 г.)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237" y="2132856"/>
            <a:ext cx="316835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529" y="2852936"/>
            <a:ext cx="187970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130" y="3550122"/>
            <a:ext cx="3052573" cy="2039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19936" y="573325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А. Медведев вручает российские награды ветеранам Халхин-Гола (Улан-Батор, 2009)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31504" y="5589240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Комдив Г. Жуков на Халхин-Голе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9423" y="2452826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Советские танки</a:t>
            </a:r>
          </a:p>
        </p:txBody>
      </p:sp>
    </p:spTree>
    <p:extLst>
      <p:ext uri="{BB962C8B-B14F-4D97-AF65-F5344CB8AC3E}">
        <p14:creationId xmlns:p14="http://schemas.microsoft.com/office/powerpoint/2010/main" xmlns="" val="4084061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034" y="188640"/>
            <a:ext cx="7620000" cy="49006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Мюнхенское   соглашение,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9881" y="5748331"/>
            <a:ext cx="6860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Чехословакия передала Германии Судетскую область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890" y="1209693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302310"/>
            <a:ext cx="5540188" cy="333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0041" y="4178550"/>
            <a:ext cx="5251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Чемберлен, Даладье, Гитлер, Муссолини.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сближения с Германией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Молот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77331" y="1528483"/>
            <a:ext cx="2921846" cy="37782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347012" y="2208944"/>
            <a:ext cx="4313864" cy="37776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1939 г. нарком иностранных дел СССР </a:t>
            </a:r>
          </a:p>
          <a:p>
            <a:pPr marL="0" indent="0"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 Молотов 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578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Пакт Молотова-Риббентропа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0207" y="443711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Договор о ненападении между СССР и Германией, заключенный 23 августа 1939 г., был заключен сроком на 10 лет и имел секретные приложения, в которых предусматривался раздел Восточной Европы на сферы влияния Германии и СССР.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08721"/>
            <a:ext cx="4901092" cy="3206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732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Пакт Молотова-Риббентропа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0207" y="443711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августа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1939 г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Договор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ненападении между СССР и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Германией,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сроком на 10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лет.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мел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секретные приложения, в которых предусматривался раздел Восточной Европы на сферы влияния Германии и СССР.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08721"/>
            <a:ext cx="4901092" cy="3206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153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373" y="272269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Значение пакта о ненападении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89212" y="2791013"/>
            <a:ext cx="4342893" cy="3354060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Оттянул вступление СССР во Вторую мировую войну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 расстановку сил в Европе и мире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Подорвал доверие Японии к Германии как союзнику</a:t>
            </a:r>
          </a:p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Позволил СССР избежать  войны на два фронта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Отрицательное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165937" y="2791013"/>
            <a:ext cx="4338674" cy="335406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Нанес удар по международному престижу СССР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позволил Сталину остаться наблюдателем битвы и вступить в неё в наиболее выгодный момент</a:t>
            </a:r>
          </a:p>
          <a:p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169044" y="1136844"/>
            <a:ext cx="402956" cy="832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645471" y="1136843"/>
            <a:ext cx="402956" cy="832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2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036" y="180304"/>
            <a:ext cx="9362234" cy="995241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 черты Военного коммунизма  и НЭПа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737986" y="5452877"/>
            <a:ext cx="3816350" cy="1227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83458366"/>
              </p:ext>
            </p:extLst>
          </p:nvPr>
        </p:nvGraphicFramePr>
        <p:xfrm>
          <a:off x="321972" y="1335267"/>
          <a:ext cx="11539471" cy="63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513"/>
                <a:gridCol w="3670479"/>
                <a:gridCol w="3670479"/>
              </a:tblGrid>
              <a:tr h="55910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Военный коммунизм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Новая экономическая политика </a:t>
                      </a:r>
                      <a:endParaRPr lang="ru-RU" dirty="0"/>
                    </a:p>
                  </a:txBody>
                  <a:tcPr/>
                </a:tc>
              </a:tr>
              <a:tr h="175717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Производство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национализация всех без исключения предприятий, включая мелкие кустарные производства;</a:t>
                      </a:r>
                    </a:p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 жесткий контроль государства на каждом предприятии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мелкие и средние предприятия могли вернуться в частную собственность;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возможность вложения иностранных инвестиций в промышленность </a:t>
                      </a:r>
                      <a:endParaRPr lang="ru-RU" sz="1800" dirty="0"/>
                    </a:p>
                  </a:txBody>
                  <a:tcPr/>
                </a:tc>
              </a:tr>
              <a:tr h="1568420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Сельское хозяйство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продовольственная разверстка;</a:t>
                      </a:r>
                    </a:p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первые попытки коллективизации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замена продразверстки налогом; </a:t>
                      </a:r>
                    </a:p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создавались кооперативы; </a:t>
                      </a:r>
                    </a:p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крестьяне могли использовать наемных рабочих на своих участках</a:t>
                      </a:r>
                      <a:endParaRPr lang="ru-RU" sz="1800" dirty="0"/>
                    </a:p>
                  </a:txBody>
                  <a:tcPr/>
                </a:tc>
              </a:tr>
              <a:tr h="1504294">
                <a:tc>
                  <a:txBody>
                    <a:bodyPr/>
                    <a:lstStyle/>
                    <a:p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Торговля и финансы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отмена денег;</a:t>
                      </a:r>
                    </a:p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полный запрет торговать;</a:t>
                      </a:r>
                    </a:p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отмена платы за</a:t>
                      </a:r>
                      <a:r>
                        <a:rPr lang="ru-RU" sz="1800" b="0" i="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коммунальные услуги и проезд в транспорте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введение новой валюты;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возобновление торговли (частная и государственная); </a:t>
                      </a:r>
                    </a:p>
                    <a:p>
                      <a:r>
                        <a:rPr lang="ru-RU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отмена бесплатных услуг </a:t>
                      </a:r>
                      <a:endParaRPr lang="ru-RU" sz="1800" dirty="0"/>
                    </a:p>
                  </a:txBody>
                  <a:tcPr/>
                </a:tc>
              </a:tr>
              <a:tr h="33585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48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112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649" y="624110"/>
            <a:ext cx="9765964" cy="128089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Проблема: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189" y="1468192"/>
            <a:ext cx="10461423" cy="4443030"/>
          </a:xfrm>
        </p:spPr>
        <p:txBody>
          <a:bodyPr/>
          <a:lstStyle/>
          <a:p>
            <a:r>
              <a:rPr lang="ru-RU" sz="4000" dirty="0"/>
              <a:t>Что послужило поводом к </a:t>
            </a:r>
            <a:r>
              <a:rPr lang="ru-RU" sz="4000" dirty="0" smtClean="0"/>
              <a:t>смене     внешнеполитического </a:t>
            </a:r>
            <a:r>
              <a:rPr lang="ru-RU" sz="4000" dirty="0"/>
              <a:t>курса СССР </a:t>
            </a:r>
            <a:r>
              <a:rPr lang="ru-RU" sz="4000" dirty="0" smtClean="0"/>
              <a:t>  в </a:t>
            </a:r>
            <a:r>
              <a:rPr lang="ru-RU" sz="4000" dirty="0"/>
              <a:t>30-е гг.?</a:t>
            </a:r>
          </a:p>
          <a:p>
            <a:endParaRPr lang="ru-RU" sz="4000" dirty="0"/>
          </a:p>
          <a:p>
            <a:r>
              <a:rPr lang="ru-RU" sz="4000" dirty="0" smtClean="0"/>
              <a:t> </a:t>
            </a:r>
            <a:r>
              <a:rPr lang="ru-RU" sz="4000" dirty="0"/>
              <a:t>В чем заключались </a:t>
            </a:r>
            <a:r>
              <a:rPr lang="ru-RU" sz="4000" dirty="0" smtClean="0"/>
              <a:t>противоречия    внешней </a:t>
            </a:r>
            <a:r>
              <a:rPr lang="ru-RU" sz="4000" dirty="0"/>
              <a:t>политики СССР в 30-е гг.?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>
                <a:latin typeface="Times New Roman"/>
                <a:ea typeface="Times New Roman"/>
              </a:rPr>
              <a:t>№ 27, даты, словарные слова.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6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cirota.ru/forum/images/104/104819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32657"/>
            <a:ext cx="8661806" cy="607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036" y="180304"/>
            <a:ext cx="9362234" cy="995241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СФОРМУЛИРУЙТЕ  ОПРЕДЕЛЕНИЯ НА СЛЕДУЮЩИЕ ПОНЯТИЯ: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737986" y="5452877"/>
            <a:ext cx="3816350" cy="1227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007" y="1970469"/>
            <a:ext cx="11341994" cy="3940754"/>
          </a:xfrm>
        </p:spPr>
        <p:txBody>
          <a:bodyPr>
            <a:noAutofit/>
          </a:bodyPr>
          <a:lstStyle/>
          <a:p>
            <a:r>
              <a:rPr lang="ru-RU" sz="4800" dirty="0" smtClean="0"/>
              <a:t>Индустриализация   </a:t>
            </a:r>
          </a:p>
          <a:p>
            <a:r>
              <a:rPr lang="ru-RU" sz="4800" dirty="0" smtClean="0"/>
              <a:t>Коллективизация</a:t>
            </a:r>
          </a:p>
          <a:p>
            <a:r>
              <a:rPr lang="ru-RU" sz="4800" dirty="0" smtClean="0"/>
              <a:t>Культ личности</a:t>
            </a:r>
          </a:p>
          <a:p>
            <a:r>
              <a:rPr lang="ru-RU" sz="4800" dirty="0" smtClean="0"/>
              <a:t>Репрессии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7775" y="1803043"/>
            <a:ext cx="4868214" cy="376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98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645" y="2133600"/>
            <a:ext cx="10190967" cy="3777622"/>
          </a:xfrm>
        </p:spPr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§"/>
              <a:defRPr/>
            </a:pPr>
            <a:r>
              <a:rPr lang="ru-RU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выяснить причины и сущность изменения внешней политики СССР в 30-е гг.</a:t>
            </a:r>
          </a:p>
          <a:p>
            <a:pPr lvl="0" defTabSz="91440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§"/>
              <a:defRPr/>
            </a:pPr>
            <a:r>
              <a:rPr lang="ru-RU" sz="36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оценить положение СССР в мире, в системе международных отношений</a:t>
            </a:r>
            <a:r>
              <a:rPr lang="ru-RU" sz="3600" kern="0" dirty="0">
                <a:solidFill>
                  <a:schemeClr val="tx1"/>
                </a:solidFill>
                <a:latin typeface="Arial"/>
              </a:rPr>
              <a:t> </a:t>
            </a:r>
            <a:endParaRPr lang="ru-RU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29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План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6828" y="1725769"/>
            <a:ext cx="9997784" cy="4185453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Изменение внешнеполитического курса СССР</a:t>
            </a:r>
          </a:p>
          <a:p>
            <a:r>
              <a:rPr lang="ru-RU" sz="3200" dirty="0"/>
              <a:t>Новый курс Коминтерна </a:t>
            </a:r>
          </a:p>
          <a:p>
            <a:r>
              <a:rPr lang="ru-RU" sz="3200" dirty="0"/>
              <a:t>Война в Испании </a:t>
            </a:r>
          </a:p>
          <a:p>
            <a:r>
              <a:rPr lang="ru-RU" sz="3200" dirty="0"/>
              <a:t>Дальневосточная политика СССР, Мюнхенское соглашение</a:t>
            </a:r>
          </a:p>
          <a:p>
            <a:r>
              <a:rPr lang="ru-RU" sz="3200" dirty="0"/>
              <a:t>Советско-англо-французские переговоры</a:t>
            </a:r>
          </a:p>
          <a:p>
            <a:r>
              <a:rPr lang="ru-RU" sz="3200" dirty="0"/>
              <a:t>Сближение СССР с Германией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76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649" y="624110"/>
            <a:ext cx="9765964" cy="128089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Проблема: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189" y="1468192"/>
            <a:ext cx="10461423" cy="4443030"/>
          </a:xfrm>
        </p:spPr>
        <p:txBody>
          <a:bodyPr/>
          <a:lstStyle/>
          <a:p>
            <a:r>
              <a:rPr lang="ru-RU" sz="4000" dirty="0"/>
              <a:t>Что послужило поводом к </a:t>
            </a:r>
            <a:r>
              <a:rPr lang="ru-RU" sz="4000" dirty="0" smtClean="0"/>
              <a:t>смене     внешнеполитического </a:t>
            </a:r>
            <a:r>
              <a:rPr lang="ru-RU" sz="4000" dirty="0"/>
              <a:t>курса СССР </a:t>
            </a:r>
            <a:r>
              <a:rPr lang="ru-RU" sz="4000" dirty="0" smtClean="0"/>
              <a:t>  в </a:t>
            </a:r>
            <a:r>
              <a:rPr lang="ru-RU" sz="4000" dirty="0"/>
              <a:t>30-е гг.?</a:t>
            </a:r>
          </a:p>
          <a:p>
            <a:endParaRPr lang="ru-RU" sz="4000" dirty="0"/>
          </a:p>
          <a:p>
            <a:r>
              <a:rPr lang="ru-RU" sz="4000" dirty="0" smtClean="0"/>
              <a:t> </a:t>
            </a:r>
            <a:r>
              <a:rPr lang="ru-RU" sz="4000" dirty="0"/>
              <a:t>В чем заключались </a:t>
            </a:r>
            <a:r>
              <a:rPr lang="ru-RU" sz="4000" dirty="0" smtClean="0"/>
              <a:t>противоречия    внешней </a:t>
            </a:r>
            <a:r>
              <a:rPr lang="ru-RU" sz="4000" dirty="0"/>
              <a:t>политики СССР в 30-е гг.?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4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  внешней   политики СССР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847528" y="1052736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3114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036" y="469108"/>
            <a:ext cx="9362234" cy="706437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внешнеполитического курса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СССР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2" descr="C:\Users\Савченковы\Desktop\Новая папка (2)\литвинов м м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70617" y="1727203"/>
            <a:ext cx="2351088" cy="3527425"/>
          </a:xfrm>
          <a:noFill/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1737986" y="5452877"/>
            <a:ext cx="3816350" cy="12271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М.М. Литвинов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иностранных дел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СССР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2847" y="1727203"/>
            <a:ext cx="3576637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15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6200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Меры, предпринятые СССР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03513" y="908720"/>
            <a:ext cx="820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1933 г.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установление дипломатических отношений  между СССР и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США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1934 г.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Советский Союз принят в Лигу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Наций.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7721" y="2847712"/>
            <a:ext cx="3706384" cy="2543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1504" y="541299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1935 г.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между СССР и Францией, СССР и Чехословакией подписаны договоры о взаимопомощи на случай любой агрессии против них в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Европе.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20303" y="3071934"/>
            <a:ext cx="4012318" cy="213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802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</TotalTime>
  <Words>646</Words>
  <Application>Microsoft Office PowerPoint</Application>
  <PresentationFormat>Произвольный</PresentationFormat>
  <Paragraphs>104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Легкий дым</vt:lpstr>
      <vt:lpstr>Внешняя политика России в 30-е годы</vt:lpstr>
      <vt:lpstr>Сравнить черты Военного коммунизма  и НЭПа </vt:lpstr>
      <vt:lpstr>СФОРМУЛИРУЙТЕ  ОПРЕДЕЛЕНИЯ НА СЛЕДУЮЩИЕ ПОНЯТИЯ:</vt:lpstr>
      <vt:lpstr>Задачи:</vt:lpstr>
      <vt:lpstr>План урока</vt:lpstr>
      <vt:lpstr>Проблема:</vt:lpstr>
      <vt:lpstr>Задачи   внешней   политики СССР</vt:lpstr>
      <vt:lpstr>Изменение внешнеполитического курса СССР </vt:lpstr>
      <vt:lpstr>Меры, предпринятые СССР</vt:lpstr>
      <vt:lpstr>                              Работа в группах: I группа - Как менялась тактическая линия Коминтерна в 30-е годы?          ( параграф № 27, пункт № 2). II группа - Война в Испании. Что показали эти события?         ( параграф № 27, пункт № 3).  III группа - Как Мюнхенское соглашение  отразилось на идее создания  системы коллективной безопасности?            ( параграф № 27, пункт № 5). </vt:lpstr>
      <vt:lpstr>Слайд 11</vt:lpstr>
      <vt:lpstr>  Направления внешней политики </vt:lpstr>
      <vt:lpstr>Японская агрессия – о. Хасан (июль-август 1938 г.)</vt:lpstr>
      <vt:lpstr>Слайд 14</vt:lpstr>
      <vt:lpstr>Мюнхенское   соглашение, 1938 г.</vt:lpstr>
      <vt:lpstr>Начало сближения с Германией</vt:lpstr>
      <vt:lpstr>Пакт Молотова-Риббентропа</vt:lpstr>
      <vt:lpstr>Пакт Молотова-Риббентропа</vt:lpstr>
      <vt:lpstr>Значение пакта о ненападении</vt:lpstr>
      <vt:lpstr>Проблема:</vt:lpstr>
      <vt:lpstr>Домашнее задание: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Madina</dc:creator>
  <cp:lastModifiedBy>Класс</cp:lastModifiedBy>
  <cp:revision>26</cp:revision>
  <dcterms:created xsi:type="dcterms:W3CDTF">2017-03-05T09:19:49Z</dcterms:created>
  <dcterms:modified xsi:type="dcterms:W3CDTF">2018-12-14T08:20:56Z</dcterms:modified>
</cp:coreProperties>
</file>