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1" r:id="rId20"/>
    <p:sldId id="280" r:id="rId21"/>
    <p:sldId id="273" r:id="rId22"/>
    <p:sldId id="282" r:id="rId23"/>
    <p:sldId id="274" r:id="rId24"/>
    <p:sldId id="283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9" name="Рисунок 58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60" name="Рисунок 59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6" name="Рисунок 95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97" name="Рисунок 96"/>
          <p:cNvPicPr/>
          <p:nvPr/>
        </p:nvPicPr>
        <p:blipFill>
          <a:blip r:embed="rId2" cstate="print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stomShape 1"/>
          <p:cNvSpPr/>
          <p:nvPr/>
        </p:nvSpPr>
        <p:spPr>
          <a:xfrm>
            <a:off x="6336720" y="144000"/>
            <a:ext cx="2698920" cy="1844280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" name="CustomShape 2"/>
          <p:cNvSpPr/>
          <p:nvPr/>
        </p:nvSpPr>
        <p:spPr>
          <a:xfrm rot="230400">
            <a:off x="1237680" y="1379160"/>
            <a:ext cx="143280" cy="129960"/>
          </a:xfrm>
          <a:prstGeom prst="triangle">
            <a:avLst>
              <a:gd name="adj" fmla="val 21600"/>
            </a:avLst>
          </a:prstGeom>
          <a:solidFill>
            <a:schemeClr val="accent1">
              <a:lumMod val="75000"/>
            </a:schemeClr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0400">
            <a:off x="771480" y="332640"/>
            <a:ext cx="1079280" cy="10724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1384800">
            <a:off x="1267920" y="2262600"/>
            <a:ext cx="143280" cy="129960"/>
          </a:xfrm>
          <a:prstGeom prst="triangle">
            <a:avLst>
              <a:gd name="adj" fmla="val 21600"/>
            </a:avLst>
          </a:prstGeom>
          <a:solidFill>
            <a:srgbClr val="FF0000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 rot="1384800">
            <a:off x="991800" y="1248120"/>
            <a:ext cx="1079280" cy="1072440"/>
          </a:xfrm>
          <a:prstGeom prst="ellipse">
            <a:avLst/>
          </a:prstGeom>
          <a:solidFill>
            <a:srgbClr val="FF0000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 rot="20402400">
            <a:off x="856440" y="1928520"/>
            <a:ext cx="143280" cy="129960"/>
          </a:xfrm>
          <a:prstGeom prst="triangle">
            <a:avLst>
              <a:gd name="adj" fmla="val 21600"/>
            </a:avLst>
          </a:prstGeom>
          <a:solidFill>
            <a:schemeClr val="bg1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 rot="20402400">
            <a:off x="192600" y="916200"/>
            <a:ext cx="1079280" cy="1072440"/>
          </a:xfrm>
          <a:prstGeom prst="ellipse">
            <a:avLst/>
          </a:prstGeom>
          <a:solidFill>
            <a:schemeClr val="bg1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 rot="230400">
            <a:off x="1165680" y="2819520"/>
            <a:ext cx="143280" cy="129960"/>
          </a:xfrm>
          <a:prstGeom prst="triangle">
            <a:avLst>
              <a:gd name="adj" fmla="val 21600"/>
            </a:avLst>
          </a:prstGeom>
          <a:solidFill>
            <a:schemeClr val="accent1">
              <a:lumMod val="75000"/>
            </a:schemeClr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 rot="230400">
            <a:off x="699480" y="1773000"/>
            <a:ext cx="1079280" cy="10724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 rot="1384800">
            <a:off x="1195920" y="3702600"/>
            <a:ext cx="143280" cy="129960"/>
          </a:xfrm>
          <a:prstGeom prst="triangle">
            <a:avLst>
              <a:gd name="adj" fmla="val 21600"/>
            </a:avLst>
          </a:prstGeom>
          <a:solidFill>
            <a:srgbClr val="FF0000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 rot="1384800">
            <a:off x="919800" y="2688480"/>
            <a:ext cx="1079280" cy="1072440"/>
          </a:xfrm>
          <a:prstGeom prst="ellipse">
            <a:avLst/>
          </a:prstGeom>
          <a:solidFill>
            <a:srgbClr val="FF0000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 rot="20402400">
            <a:off x="784080" y="3368880"/>
            <a:ext cx="143280" cy="129960"/>
          </a:xfrm>
          <a:prstGeom prst="triangle">
            <a:avLst>
              <a:gd name="adj" fmla="val 21600"/>
            </a:avLst>
          </a:prstGeom>
          <a:solidFill>
            <a:schemeClr val="bg1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 rot="20402400">
            <a:off x="120600" y="2356560"/>
            <a:ext cx="1079280" cy="1072440"/>
          </a:xfrm>
          <a:prstGeom prst="ellipse">
            <a:avLst/>
          </a:prstGeom>
          <a:solidFill>
            <a:schemeClr val="bg1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 rot="230400">
            <a:off x="1165680" y="4115520"/>
            <a:ext cx="143280" cy="129960"/>
          </a:xfrm>
          <a:prstGeom prst="triangle">
            <a:avLst>
              <a:gd name="adj" fmla="val 21600"/>
            </a:avLst>
          </a:prstGeom>
          <a:solidFill>
            <a:schemeClr val="accent1">
              <a:lumMod val="75000"/>
            </a:schemeClr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 rot="230400">
            <a:off x="699480" y="3069000"/>
            <a:ext cx="1079280" cy="10724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 rot="1384800">
            <a:off x="1195920" y="4998600"/>
            <a:ext cx="143280" cy="129960"/>
          </a:xfrm>
          <a:prstGeom prst="triangle">
            <a:avLst>
              <a:gd name="adj" fmla="val 21600"/>
            </a:avLst>
          </a:prstGeom>
          <a:solidFill>
            <a:srgbClr val="FF0000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 rot="1384800">
            <a:off x="919800" y="3984480"/>
            <a:ext cx="1079280" cy="1072440"/>
          </a:xfrm>
          <a:prstGeom prst="ellipse">
            <a:avLst/>
          </a:prstGeom>
          <a:solidFill>
            <a:srgbClr val="FF0000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 rot="20402400">
            <a:off x="784080" y="4664880"/>
            <a:ext cx="143280" cy="129960"/>
          </a:xfrm>
          <a:prstGeom prst="triangle">
            <a:avLst>
              <a:gd name="adj" fmla="val 21600"/>
            </a:avLst>
          </a:prstGeom>
          <a:solidFill>
            <a:schemeClr val="bg1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 rot="20402400">
            <a:off x="120600" y="3652560"/>
            <a:ext cx="1079280" cy="1072440"/>
          </a:xfrm>
          <a:prstGeom prst="ellipse">
            <a:avLst/>
          </a:prstGeom>
          <a:solidFill>
            <a:schemeClr val="bg1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 rot="230400">
            <a:off x="1125000" y="5555880"/>
            <a:ext cx="143280" cy="129960"/>
          </a:xfrm>
          <a:prstGeom prst="triangle">
            <a:avLst>
              <a:gd name="adj" fmla="val 21600"/>
            </a:avLst>
          </a:prstGeom>
          <a:solidFill>
            <a:schemeClr val="accent1">
              <a:lumMod val="75000"/>
            </a:schemeClr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 rot="230400">
            <a:off x="659160" y="4509000"/>
            <a:ext cx="1079280" cy="10724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 rot="1384800">
            <a:off x="1155240" y="6438960"/>
            <a:ext cx="143280" cy="129960"/>
          </a:xfrm>
          <a:prstGeom prst="triangle">
            <a:avLst>
              <a:gd name="adj" fmla="val 21600"/>
            </a:avLst>
          </a:prstGeom>
          <a:solidFill>
            <a:srgbClr val="FF0000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 rot="1384800">
            <a:off x="879120" y="5424840"/>
            <a:ext cx="1079280" cy="1072440"/>
          </a:xfrm>
          <a:prstGeom prst="ellipse">
            <a:avLst/>
          </a:prstGeom>
          <a:solidFill>
            <a:srgbClr val="FF0000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 rot="20402400">
            <a:off x="743760" y="6105240"/>
            <a:ext cx="143280" cy="129960"/>
          </a:xfrm>
          <a:prstGeom prst="triangle">
            <a:avLst>
              <a:gd name="adj" fmla="val 21600"/>
            </a:avLst>
          </a:prstGeom>
          <a:solidFill>
            <a:schemeClr val="bg1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25"/>
          <p:cNvSpPr/>
          <p:nvPr/>
        </p:nvSpPr>
        <p:spPr>
          <a:xfrm rot="20402400">
            <a:off x="79920" y="5092920"/>
            <a:ext cx="1079280" cy="1072440"/>
          </a:xfrm>
          <a:prstGeom prst="ellipse">
            <a:avLst/>
          </a:prstGeom>
          <a:solidFill>
            <a:schemeClr val="bg1"/>
          </a:solidFill>
          <a:ln w="324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336720" y="144000"/>
            <a:ext cx="2698920" cy="1844280"/>
          </a:xfrm>
          <a:prstGeom prst="ellipse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../&#1057;&#1072;&#1074;&#1077;&#1085;&#1082;&#1086;&#1074;&#1072;%20%20&#1055;&#1072;&#1090;&#1088;&#1080;&#1086;&#1090;/&#1055;&#1072;&#1090;&#1088;&#1080;&#1086;&#1090;.ppt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hyperlink" Target="../&#1053;&#1045;&#1085;&#1086;&#1088;&#1084;&#1072;&#1090;&#1080;&#1074;&#1085;&#1072;&#1103;/&#1048;%20&#1041;&#1056;&#1040;&#1053;&#1053;&#1067;&#1052;%20&#1057;&#1051;&#1054;&#1042;&#1054;&#1052;%20&#1057;&#1051;&#1059;&#1061;%20&#1053;&#1045;%20&#1054;&#1057;&#1050;&#1054;&#1056;&#1041;&#1051;&#1070;!&#187;.pptx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../&#1050;&#1086;&#1085;&#1089;&#1090;&#1080;&#1090;&#1091;&#1094;&#1080;&#1103;/&#1043;&#1077;&#1088;&#1073;,&#1060;&#1083;&#1072;&#1075;,%20&#1043;&#1080;&#1084;&#1085;.pptx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../&#1059;&#1056;&#1054;&#1050;%20&#1057;&#1072;&#1074;&#1077;&#1085;&#1082;&#1086;&#1074;&#1072;%20&#1088;&#1082;&#1084;&#1095;&#1087;/&#1076;&#1085;&#1080;%20&#1074;&#1086;&#1080;&#1085;&#1089;&#1082;&#1086;&#1081;%20&#1089;&#1083;&#1072;&#1074;&#1099;%20-%20&#1056;&#1050;&#1052;&#1063;&#1055;.pptx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../&#1041;&#1083;&#1086;&#1082;&#1072;&#1076;&#1072;/&#1041;&#1083;&#1086;&#1082;&#1072;&#1076;&#1072;.pptx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&#1057;.&#1042;.&#1061;&#1086;&#1093;&#1088;&#1103;&#1082;&#1086;&#1074;/&#1061;&#1086;&#1093;&#1088;&#1103;&#1082;&#1086;&#1074;.pptx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../&#1042;&#1099;&#1089;&#1086;&#1094;&#1082;&#1080;&#1081;/&#1055;&#1088;&#1077;&#1079;&#1077;&#1085;&#1090;&#1072;&#1094;&#1080;&#1103;.ppt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&#1075;&#1080;&#1087;&#1077;&#1088;&#1089;&#1089;&#1099;&#1083;&#1082;&#1080;/&#1055;&#1072;&#1090;&#1088;&#1080;&#1086;&#1090;/&#9654;%20&#1055;&#1077;&#1089;&#1085;&#1103;%20_%20&#1057;%20&#1095;&#1077;&#1075;&#1086;%20&#1085;&#1072;&#1095;&#1080;&#1085;&#1072;&#1077;&#1090;&#1089;&#1103;%20&#1088;&#1086;&#1076;&#1080;&#1085;&#1072;.mp4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656000" y="1412776"/>
            <a:ext cx="7488000" cy="374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3600" b="1" strike="noStrike" smtClean="0">
                <a:solidFill>
                  <a:srgbClr val="002060"/>
                </a:solidFill>
                <a:latin typeface="Calibri"/>
              </a:rPr>
              <a:t>Практический </a:t>
            </a:r>
            <a:r>
              <a:rPr lang="ru-RU" sz="3600" b="1" strike="noStrike" dirty="0">
                <a:solidFill>
                  <a:srgbClr val="002060"/>
                </a:solidFill>
                <a:latin typeface="Calibri"/>
              </a:rPr>
              <a:t>опыт гражданско-патриотического воспитания  </a:t>
            </a:r>
            <a:r>
              <a:rPr lang="ru-RU" sz="3600" b="1" strike="noStrike" dirty="0" smtClean="0">
                <a:solidFill>
                  <a:srgbClr val="002060"/>
                </a:solidFill>
                <a:latin typeface="Calibri"/>
              </a:rPr>
              <a:t> студентов</a:t>
            </a:r>
            <a:endParaRPr sz="3600" dirty="0"/>
          </a:p>
          <a:p>
            <a:pPr algn="ctr"/>
            <a:r>
              <a:rPr lang="ru-RU" sz="3600" b="1" strike="noStrike" dirty="0">
                <a:solidFill>
                  <a:srgbClr val="002060"/>
                </a:solidFill>
                <a:latin typeface="Calibri"/>
              </a:rPr>
              <a:t>на уроках </a:t>
            </a:r>
            <a:r>
              <a:rPr lang="ru-RU" sz="3600" b="1" strike="noStrike" dirty="0" smtClean="0">
                <a:solidFill>
                  <a:srgbClr val="002060"/>
                </a:solidFill>
                <a:latin typeface="Calibri"/>
              </a:rPr>
              <a:t>ОБЖ и во внеурочной деятельности</a:t>
            </a:r>
            <a:r>
              <a:rPr lang="ru-RU" sz="4400" strike="noStrike" dirty="0">
                <a:solidFill>
                  <a:srgbClr val="002060"/>
                </a:solidFill>
                <a:latin typeface="Calibri"/>
              </a:rPr>
              <a:t> </a:t>
            </a:r>
            <a:endParaRPr dirty="0"/>
          </a:p>
        </p:txBody>
      </p:sp>
      <p:sp>
        <p:nvSpPr>
          <p:cNvPr id="99" name="CustomShape 2"/>
          <p:cNvSpPr/>
          <p:nvPr/>
        </p:nvSpPr>
        <p:spPr>
          <a:xfrm>
            <a:off x="2411760" y="5373216"/>
            <a:ext cx="6588240" cy="1391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b="1" strike="noStrike" dirty="0">
                <a:solidFill>
                  <a:srgbClr val="004586"/>
                </a:solidFill>
                <a:latin typeface="Free Times"/>
              </a:rPr>
              <a:t>Автор: Савенкова Е.П. </a:t>
            </a:r>
            <a:endParaRPr dirty="0"/>
          </a:p>
          <a:p>
            <a:pPr algn="ctr">
              <a:lnSpc>
                <a:spcPct val="93000"/>
              </a:lnSpc>
            </a:pPr>
            <a:r>
              <a:rPr lang="ru-RU" b="1" strike="noStrike" dirty="0">
                <a:solidFill>
                  <a:srgbClr val="004586"/>
                </a:solidFill>
                <a:latin typeface="Free Times"/>
              </a:rPr>
              <a:t>преподаватель ОБЖ </a:t>
            </a:r>
            <a:r>
              <a:rPr lang="ru-RU" b="1" strike="noStrike" dirty="0" err="1">
                <a:solidFill>
                  <a:srgbClr val="004586"/>
                </a:solidFill>
                <a:latin typeface="Free Times"/>
              </a:rPr>
              <a:t>ЧТПиГХ</a:t>
            </a:r>
            <a:r>
              <a:rPr lang="ru-RU" b="1" strike="noStrike" dirty="0">
                <a:solidFill>
                  <a:srgbClr val="004586"/>
                </a:solidFill>
                <a:latin typeface="Free Times"/>
              </a:rPr>
              <a:t> им. Я.П. Осадчего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3571876"/>
            <a:ext cx="5429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hlinkClick r:id="rId2" action="ppaction://hlinkpres?slideindex=1&amp;slidetitle="/>
              </a:rPr>
              <a:t>У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hlinkClick r:id="rId2" action="ppaction://hlinkpres?slideindex=1&amp;slidetitle="/>
              </a:rPr>
              <a:t>рок-диспут </a:t>
            </a:r>
            <a:endParaRPr lang="ru-RU" sz="48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«Патриот современной России: кто он?»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ndex1.jpeg"/>
          <p:cNvPicPr>
            <a:picLocks noChangeAspect="1"/>
          </p:cNvPicPr>
          <p:nvPr/>
        </p:nvPicPr>
        <p:blipFill>
          <a:blip r:embed="rId3" cstate="print"/>
          <a:srcRect l="18523" t="9856" r="21458" b="10016"/>
          <a:stretch>
            <a:fillRect/>
          </a:stretch>
        </p:blipFill>
        <p:spPr>
          <a:xfrm>
            <a:off x="571472" y="4071942"/>
            <a:ext cx="2571768" cy="2571768"/>
          </a:xfrm>
          <a:prstGeom prst="rect">
            <a:avLst/>
          </a:prstGeom>
        </p:spPr>
      </p:pic>
      <p:pic>
        <p:nvPicPr>
          <p:cNvPr id="4" name="Рисунок 3" descr="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0"/>
            <a:ext cx="5054759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260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1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516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 «Обеспечение личной безопасности и сохранение здоровья» </a:t>
            </a:r>
          </a:p>
        </p:txBody>
      </p:sp>
      <p:pic>
        <p:nvPicPr>
          <p:cNvPr id="5" name="Рисунок 4" descr="1330711711_alkogoliz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3672408" cy="273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226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00808"/>
            <a:ext cx="3391547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14075"/>
            <a:ext cx="3744416" cy="2684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index.jpeg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293096"/>
            <a:ext cx="3669779" cy="2237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628800"/>
            <a:ext cx="56521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Неоценимый вклад в развитие нашей страны может внести только   человек, который   ставит интересы общества и нации   выше своих собственных. А не это ли качества настоящего гражданина?!</a:t>
            </a:r>
          </a:p>
        </p:txBody>
      </p:sp>
      <p:pic>
        <p:nvPicPr>
          <p:cNvPr id="3" name="Рисунок 2" descr="311531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08122" cy="4795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 «Репродуктивное здоровье, как составляющая часть здоровья человека и общества»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-91BDA475-CEE5-46A9-A5C5-CD34CD45A4C6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6228184" cy="4671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Раздел «Чрезвычайные ситуации»</a:t>
            </a:r>
          </a:p>
        </p:txBody>
      </p:sp>
      <p:pic>
        <p:nvPicPr>
          <p:cNvPr id="4" name="Рисунок 3" descr="f9c9783cc8ec04aa9e86c6322743c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6768752" cy="4511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653291" cy="3633047"/>
          </a:xfrm>
          <a:prstGeom prst="rect">
            <a:avLst/>
          </a:prstGeom>
        </p:spPr>
      </p:pic>
      <p:pic>
        <p:nvPicPr>
          <p:cNvPr id="3" name="Рисунок 2" descr="index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699030"/>
            <a:ext cx="4211960" cy="315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5697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разделе «Основы военной службы»</a:t>
            </a:r>
          </a:p>
        </p:txBody>
      </p:sp>
      <p:pic>
        <p:nvPicPr>
          <p:cNvPr id="3" name="Рисунок 2" descr="calend11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764704"/>
            <a:ext cx="3672408" cy="2754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356992"/>
            <a:ext cx="3347864" cy="2883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717712334.jpg"/>
          <p:cNvPicPr>
            <a:picLocks noChangeAspect="1"/>
          </p:cNvPicPr>
          <p:nvPr/>
        </p:nvPicPr>
        <p:blipFill>
          <a:blip r:embed="rId4" cstate="print"/>
          <a:srcRect l="7476" r="7476"/>
          <a:stretch>
            <a:fillRect/>
          </a:stretch>
        </p:blipFill>
        <p:spPr>
          <a:xfrm>
            <a:off x="251520" y="3573016"/>
            <a:ext cx="4248472" cy="2830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ex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1356"/>
            <a:ext cx="5000628" cy="3764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voinskaya_prisya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134696"/>
            <a:ext cx="4427983" cy="3723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ds02.infourok.ru/uploads/ex/0783/0004aeea-eb3719db/1/img5.jpg"/>
          <p:cNvPicPr>
            <a:picLocks noChangeAspect="1" noChangeArrowheads="1"/>
          </p:cNvPicPr>
          <p:nvPr/>
        </p:nvPicPr>
        <p:blipFill>
          <a:blip r:embed="rId2"/>
          <a:srcRect l="7705" t="10274" r="47988" b="12671"/>
          <a:stretch>
            <a:fillRect/>
          </a:stretch>
        </p:blipFill>
        <p:spPr bwMode="auto">
          <a:xfrm>
            <a:off x="5429256" y="2285992"/>
            <a:ext cx="3071834" cy="4006740"/>
          </a:xfrm>
          <a:prstGeom prst="rect">
            <a:avLst/>
          </a:prstGeom>
          <a:noFill/>
        </p:spPr>
      </p:pic>
      <p:pic>
        <p:nvPicPr>
          <p:cNvPr id="53252" name="Picture 4" descr="http://sibrkvvmvd.ru/sites/default/files/imagecache/gallery_assist-default-preview-550/gallery_assist/3/gallery_assist952/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3900548" cy="2928958"/>
          </a:xfrm>
          <a:prstGeom prst="rect">
            <a:avLst/>
          </a:prstGeom>
          <a:noFill/>
        </p:spPr>
      </p:pic>
      <p:pic>
        <p:nvPicPr>
          <p:cNvPr id="53254" name="Picture 6" descr="http://shkola-rf.narod.ru/images/nvp/nvp1-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79427"/>
            <a:ext cx="4214842" cy="3292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 descr="https://ds04.infourok.ru/uploads/ex/0255/0008ef7c-7838fddd/1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ds04.infourok.ru/uploads/ex/0255/0008ef7c-7838fddd/1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://3.bp.blogspot.com/-YUw9qcJNEJY/UXzeJ5YQPmI/AAAAAAAAAXs/zwnalbClGtU/s1600/gos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200" y="274680"/>
            <a:ext cx="57704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TextShape 3"/>
          <p:cNvSpPr txBox="1"/>
          <p:nvPr/>
        </p:nvSpPr>
        <p:spPr>
          <a:xfrm>
            <a:off x="0" y="0"/>
            <a:ext cx="5436096" cy="438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4000" b="1" dirty="0">
                <a:solidFill>
                  <a:srgbClr val="003366"/>
                </a:solidFill>
                <a:latin typeface="Monotype Corsiva" pitchFamily="66" charset="0"/>
              </a:rPr>
              <a:t>Патриотическое воспитание подрастающего поколения всегда являлось одной из важнейших </a:t>
            </a:r>
            <a:r>
              <a:rPr lang="ru-RU" sz="4000" b="1" dirty="0" smtClean="0">
                <a:solidFill>
                  <a:srgbClr val="003366"/>
                </a:solidFill>
                <a:latin typeface="Monotype Corsiva" pitchFamily="66" charset="0"/>
              </a:rPr>
              <a:t>задач, детство </a:t>
            </a:r>
            <a:r>
              <a:rPr lang="ru-RU" sz="4000" b="1" dirty="0">
                <a:solidFill>
                  <a:srgbClr val="003366"/>
                </a:solidFill>
                <a:latin typeface="Monotype Corsiva" pitchFamily="66" charset="0"/>
              </a:rPr>
              <a:t>и юность – самая благодатная пора для привития священного чувства любви к Родине</a:t>
            </a:r>
            <a:endParaRPr sz="4000" dirty="0">
              <a:latin typeface="Monotype Corsiva" pitchFamily="66" charset="0"/>
            </a:endParaRPr>
          </a:p>
          <a:p>
            <a:endParaRPr dirty="0"/>
          </a:p>
        </p:txBody>
      </p:sp>
      <p:pic>
        <p:nvPicPr>
          <p:cNvPr id="6" name="Рисунок 5" descr="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0218" y="2132856"/>
            <a:ext cx="3913782" cy="418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3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maam.ru/upload/blogs/detsad-40045-1430327576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 l="3258" t="5797" b="4348"/>
          <a:stretch>
            <a:fillRect/>
          </a:stretch>
        </p:blipFill>
        <p:spPr bwMode="auto">
          <a:xfrm>
            <a:off x="1071538" y="1785926"/>
            <a:ext cx="6858048" cy="4774553"/>
          </a:xfrm>
          <a:prstGeom prst="rect">
            <a:avLst/>
          </a:prstGeom>
          <a:noFill/>
        </p:spPr>
      </p:pic>
      <p:sp>
        <p:nvSpPr>
          <p:cNvPr id="54276" name="AutoShape 4" descr="https://i.pinimg.com/736x/7c/9b/68/7c9b68711816124b20cdaa322a05ea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 descr="https://i.pinimg.com/736x/7c/9b/68/7c9b68711816124b20cdaa322a05ea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0" name="AutoShape 8" descr="https://i.pinimg.com/736x/7c/9b/68/7c9b68711816124b20cdaa322a05ea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620688"/>
            <a:ext cx="4818836" cy="59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Газеты ко Дню Победы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60304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 “Как стать офицером Российской армии” </a:t>
            </a:r>
          </a:p>
        </p:txBody>
      </p:sp>
      <p:pic>
        <p:nvPicPr>
          <p:cNvPr id="3" name="Рисунок 2" descr="хохря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3019425" cy="4714875"/>
          </a:xfrm>
          <a:prstGeom prst="rect">
            <a:avLst/>
          </a:prstGeom>
        </p:spPr>
      </p:pic>
      <p:pic>
        <p:nvPicPr>
          <p:cNvPr id="4" name="Рисунок 3" descr="звезды.png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420888"/>
            <a:ext cx="352282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Внеклассное мероприятие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«Война в песнях В.С. Высоцкого»</a:t>
            </a:r>
          </a:p>
        </p:txBody>
      </p:sp>
      <p:sp>
        <p:nvSpPr>
          <p:cNvPr id="1026" name="AutoShape 2" descr="https://im0-tub-ru.yandex.net/i?id=9ce7aa65791ac3df40317cadd38ccecf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pbs.twimg.com/media/C3B6BEFXUAArnfO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F1F0"/>
              </a:clrFrom>
              <a:clrTo>
                <a:srgbClr val="EDF1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857364"/>
            <a:ext cx="6450777" cy="4300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тема «Основы медицинских знаний» </a:t>
            </a:r>
          </a:p>
        </p:txBody>
      </p:sp>
      <p:pic>
        <p:nvPicPr>
          <p:cNvPr id="5" name="Рисунок 4" descr="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71678"/>
            <a:ext cx="651043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Если уничтожается народ, но сохраняется история и этническая культура— народ будет существовать, но если погибает его история и культура, то автоматически стирается с лица Земли и этот народ.</a:t>
            </a:r>
          </a:p>
        </p:txBody>
      </p:sp>
      <p:pic>
        <p:nvPicPr>
          <p:cNvPr id="3" name="Рисунок 2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3861048"/>
            <a:ext cx="4700079" cy="2699370"/>
          </a:xfrm>
          <a:prstGeom prst="rect">
            <a:avLst/>
          </a:prstGeom>
        </p:spPr>
      </p:pic>
      <p:pic>
        <p:nvPicPr>
          <p:cNvPr id="4" name="Рисунок 3" descr="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862160"/>
            <a:ext cx="3619103" cy="271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2996952"/>
            <a:ext cx="5364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 только корнями живы ветви»</a:t>
            </a:r>
          </a:p>
        </p:txBody>
      </p:sp>
      <p:pic>
        <p:nvPicPr>
          <p:cNvPr id="3" name="Рисунок 2" descr="6b561fe960701fbabeb75be8d690f771.jpg"/>
          <p:cNvPicPr>
            <a:picLocks noChangeAspect="1"/>
          </p:cNvPicPr>
          <p:nvPr/>
        </p:nvPicPr>
        <p:blipFill>
          <a:blip r:embed="rId2" cstate="print"/>
          <a:srcRect r="27799"/>
          <a:stretch>
            <a:fillRect/>
          </a:stretch>
        </p:blipFill>
        <p:spPr>
          <a:xfrm>
            <a:off x="0" y="0"/>
            <a:ext cx="3672408" cy="642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643834" cy="26431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hlinkClick r:id="rId2" action="ppaction://hlinkfile"/>
              </a:rPr>
              <a:t>Спасибо за внимание!</a:t>
            </a:r>
            <a:endParaRPr lang="ru-RU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viki.rdf.ru/media/upload/preview/ro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40143"/>
            <a:ext cx="6286544" cy="471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85720" y="1412776"/>
            <a:ext cx="8858280" cy="3873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3600" b="1" strike="noStrike" dirty="0">
                <a:solidFill>
                  <a:srgbClr val="002060"/>
                </a:solidFill>
                <a:latin typeface="Calibri"/>
              </a:rPr>
              <a:t>«Практический опыт гражданско-патриотического воспитания  </a:t>
            </a:r>
            <a:r>
              <a:rPr lang="ru-RU" sz="3600" b="1" strike="noStrike" dirty="0" smtClean="0">
                <a:solidFill>
                  <a:srgbClr val="002060"/>
                </a:solidFill>
                <a:latin typeface="Calibri"/>
              </a:rPr>
              <a:t> студентов</a:t>
            </a:r>
            <a:endParaRPr sz="3600" dirty="0"/>
          </a:p>
          <a:p>
            <a:pPr algn="ctr"/>
            <a:r>
              <a:rPr lang="ru-RU" sz="3600" b="1" strike="noStrike" dirty="0">
                <a:solidFill>
                  <a:srgbClr val="002060"/>
                </a:solidFill>
                <a:latin typeface="Calibri"/>
              </a:rPr>
              <a:t>на уроках </a:t>
            </a:r>
            <a:r>
              <a:rPr lang="ru-RU" sz="3600" b="1" strike="noStrike" dirty="0" smtClean="0">
                <a:solidFill>
                  <a:srgbClr val="002060"/>
                </a:solidFill>
                <a:latin typeface="Calibri"/>
              </a:rPr>
              <a:t>ОБЖ и во внеурочной деятельности</a:t>
            </a:r>
            <a:r>
              <a:rPr lang="ru-RU" sz="4400" strike="noStrike" dirty="0">
                <a:solidFill>
                  <a:srgbClr val="002060"/>
                </a:solidFill>
                <a:latin typeface="Calibri"/>
              </a:rPr>
              <a:t> </a:t>
            </a:r>
            <a:endParaRPr dirty="0"/>
          </a:p>
        </p:txBody>
      </p:sp>
      <p:sp>
        <p:nvSpPr>
          <p:cNvPr id="99" name="CustomShape 2"/>
          <p:cNvSpPr/>
          <p:nvPr/>
        </p:nvSpPr>
        <p:spPr>
          <a:xfrm>
            <a:off x="1142976" y="5072074"/>
            <a:ext cx="6588240" cy="1391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800" b="1" strike="noStrike" dirty="0">
                <a:solidFill>
                  <a:srgbClr val="004586"/>
                </a:solidFill>
                <a:latin typeface="Segoe Script" pitchFamily="34" charset="0"/>
                <a:cs typeface="Aharoni" pitchFamily="2" charset="-79"/>
              </a:rPr>
              <a:t>Автор: Савенкова Е.П. </a:t>
            </a:r>
            <a:endParaRPr sz="2800" dirty="0">
              <a:latin typeface="Aharoni" pitchFamily="2" charset="-79"/>
              <a:cs typeface="Aharoni" pitchFamily="2" charset="-79"/>
            </a:endParaRPr>
          </a:p>
          <a:p>
            <a:pPr algn="ctr">
              <a:lnSpc>
                <a:spcPct val="93000"/>
              </a:lnSpc>
            </a:pPr>
            <a:r>
              <a:rPr lang="ru-RU" sz="2800" b="1" strike="noStrike" dirty="0">
                <a:solidFill>
                  <a:srgbClr val="004586"/>
                </a:solidFill>
                <a:latin typeface="Segoe Script" pitchFamily="34" charset="0"/>
                <a:cs typeface="Aharoni" pitchFamily="2" charset="-79"/>
              </a:rPr>
              <a:t>преподаватель ОБЖ </a:t>
            </a:r>
            <a:r>
              <a:rPr lang="ru-RU" sz="2800" b="1" strike="noStrike" dirty="0" err="1">
                <a:solidFill>
                  <a:srgbClr val="004586"/>
                </a:solidFill>
                <a:latin typeface="Segoe Script" pitchFamily="34" charset="0"/>
                <a:cs typeface="Aharoni" pitchFamily="2" charset="-79"/>
              </a:rPr>
              <a:t>ЧТПиГХ</a:t>
            </a:r>
            <a:r>
              <a:rPr lang="ru-RU" sz="2800" b="1" strike="noStrike" dirty="0">
                <a:solidFill>
                  <a:srgbClr val="004586"/>
                </a:solidFill>
                <a:latin typeface="Segoe Script" pitchFamily="34" charset="0"/>
                <a:cs typeface="Aharoni" pitchFamily="2" charset="-79"/>
              </a:rPr>
              <a:t> им. Я.П. Осадчего</a:t>
            </a:r>
            <a:endParaRPr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274680"/>
            <a:ext cx="62744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TextShape 2"/>
          <p:cNvSpPr txBox="1"/>
          <p:nvPr/>
        </p:nvSpPr>
        <p:spPr>
          <a:xfrm>
            <a:off x="0" y="2060848"/>
            <a:ext cx="9189000" cy="36203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4000" b="1" dirty="0">
                <a:solidFill>
                  <a:srgbClr val="003366"/>
                </a:solidFill>
                <a:latin typeface="Monotype Corsiva" pitchFamily="66" charset="0"/>
              </a:rPr>
              <a:t>Сегодня в воспитании патриота, настоящего гражданина — неравнодушного человека, любящего свою страну и способного жертвовать ради неё самым дорогим есть ряд </a:t>
            </a:r>
            <a:r>
              <a:rPr lang="ru-RU" sz="4000" b="1" dirty="0" smtClean="0">
                <a:solidFill>
                  <a:srgbClr val="003366"/>
                </a:solidFill>
                <a:latin typeface="Monotype Corsiva" pitchFamily="66" charset="0"/>
              </a:rPr>
              <a:t>трудностей</a:t>
            </a:r>
            <a:endParaRPr lang="ru-RU" sz="4000" b="1" dirty="0">
              <a:solidFill>
                <a:srgbClr val="0033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0" y="404664"/>
            <a:ext cx="6363944" cy="281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Фильмы, переполненные сценами насилия, где рассказывается о беспредельной власти криминальных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структур</a:t>
            </a:r>
          </a:p>
          <a:p>
            <a:pPr algn="ctr"/>
            <a:endParaRPr dirty="0"/>
          </a:p>
        </p:txBody>
      </p:sp>
      <p:pic>
        <p:nvPicPr>
          <p:cNvPr id="106" name="Рисунок 105"/>
          <p:cNvPicPr/>
          <p:nvPr/>
        </p:nvPicPr>
        <p:blipFill>
          <a:blip r:embed="rId2" cstate="print"/>
          <a:stretch/>
        </p:blipFill>
        <p:spPr>
          <a:xfrm>
            <a:off x="3491880" y="3429000"/>
            <a:ext cx="5077080" cy="3032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106"/>
          <p:cNvPicPr/>
          <p:nvPr/>
        </p:nvPicPr>
        <p:blipFill>
          <a:blip r:embed="rId2" cstate="print"/>
          <a:stretch/>
        </p:blipFill>
        <p:spPr>
          <a:xfrm>
            <a:off x="360000" y="360000"/>
            <a:ext cx="4392000" cy="338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8" name="TextShape 1"/>
          <p:cNvSpPr txBox="1"/>
          <p:nvPr/>
        </p:nvSpPr>
        <p:spPr>
          <a:xfrm>
            <a:off x="2232000" y="4320000"/>
            <a:ext cx="6336000" cy="2205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Free Times"/>
              </a:rPr>
              <a:t>Газеты, пестрящие материалами похожего содержания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108"/>
          <p:cNvPicPr/>
          <p:nvPr/>
        </p:nvPicPr>
        <p:blipFill>
          <a:blip r:embed="rId2" cstate="print"/>
          <a:stretch/>
        </p:blipFill>
        <p:spPr>
          <a:xfrm>
            <a:off x="1691680" y="2348880"/>
            <a:ext cx="5832000" cy="381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0" name="TextShape 1"/>
          <p:cNvSpPr txBox="1"/>
          <p:nvPr/>
        </p:nvSpPr>
        <p:spPr>
          <a:xfrm>
            <a:off x="38160" y="360000"/>
            <a:ext cx="6118016" cy="3431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Free Times"/>
              </a:rPr>
              <a:t>Компьютерные игры, в которых победитель тот, кто более жесток и изворотлив.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0" y="0"/>
            <a:ext cx="6804248" cy="530120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4800" b="1" dirty="0">
                <a:solidFill>
                  <a:srgbClr val="003366"/>
                </a:solidFill>
                <a:latin typeface="Monotype Corsiva" pitchFamily="66" charset="0"/>
              </a:rPr>
              <a:t>Значительное место в процессе формирования в подростках качеств гражданина и патриота занимает курс «Основы безопасности жизнедеятельности»</a:t>
            </a:r>
            <a:r>
              <a:rPr lang="ru-RU" sz="3200" b="1" dirty="0">
                <a:solidFill>
                  <a:srgbClr val="003366"/>
                </a:solidFill>
                <a:latin typeface="Free Times"/>
              </a:rPr>
              <a:t>. </a:t>
            </a:r>
            <a:endParaRPr dirty="0"/>
          </a:p>
          <a:p>
            <a:endParaRPr dirty="0"/>
          </a:p>
        </p:txBody>
      </p:sp>
      <p:pic>
        <p:nvPicPr>
          <p:cNvPr id="3" name="Рисунок 2" descr="index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653136"/>
            <a:ext cx="2915816" cy="191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0" y="1588680"/>
            <a:ext cx="8561160" cy="5269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Free Times"/>
              </a:rPr>
              <a:t>В национальной доктрине образования в РФ среди основных целей и задач образования первой названо: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воспитание патриотов России </a:t>
            </a:r>
            <a:r>
              <a:rPr lang="ru-RU" sz="4000" b="1" dirty="0" err="1">
                <a:solidFill>
                  <a:srgbClr val="FF0000"/>
                </a:solidFill>
                <a:latin typeface="Monotype Corsiva" pitchFamily="66" charset="0"/>
              </a:rPr>
              <a:t>гражданско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 - правового, демократического, социального государства, уважающих права и свободы личности и обладающих высокой нравственностью.</a:t>
            </a:r>
            <a:endParaRPr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0" y="404664"/>
            <a:ext cx="6588224" cy="3540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Развивать патриотическое сознание детей, 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необходимо </a:t>
            </a:r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 семьи .</a:t>
            </a: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sz="4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dirty="0"/>
          </a:p>
        </p:txBody>
      </p:sp>
      <p:pic>
        <p:nvPicPr>
          <p:cNvPr id="3" name="Рисунок 2" descr="images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564904"/>
            <a:ext cx="4067944" cy="2707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1820"/>
            <a:ext cx="4932040" cy="35361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345</Words>
  <Application>Microsoft Office PowerPoint</Application>
  <PresentationFormat>Экран (4:3)</PresentationFormat>
  <Paragraphs>32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Aharoni</vt:lpstr>
      <vt:lpstr>Arial</vt:lpstr>
      <vt:lpstr>Calibri</vt:lpstr>
      <vt:lpstr>DejaVu Sans</vt:lpstr>
      <vt:lpstr>Franklin Gothic Demi</vt:lpstr>
      <vt:lpstr>Free Times</vt:lpstr>
      <vt:lpstr>Monotype Corsiva</vt:lpstr>
      <vt:lpstr>Segoe Script</vt:lpstr>
      <vt:lpstr>StarSymbol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savenkova_ep</dc:creator>
  <cp:lastModifiedBy>Учитель ЧТПиГХ</cp:lastModifiedBy>
  <cp:revision>43</cp:revision>
  <dcterms:modified xsi:type="dcterms:W3CDTF">2023-06-28T05:08:59Z</dcterms:modified>
</cp:coreProperties>
</file>