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1" r:id="rId3"/>
    <p:sldId id="257" r:id="rId4"/>
    <p:sldId id="258" r:id="rId5"/>
    <p:sldId id="259" r:id="rId6"/>
    <p:sldId id="263" r:id="rId7"/>
    <p:sldId id="262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66" autoAdjust="0"/>
    <p:restoredTop sz="94660"/>
  </p:normalViewPr>
  <p:slideViewPr>
    <p:cSldViewPr>
      <p:cViewPr>
        <p:scale>
          <a:sx n="80" d="100"/>
          <a:sy n="80" d="100"/>
        </p:scale>
        <p:origin x="-3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FABD5-85FA-4B5A-9CB8-CC8060810D2D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E139E-9490-420F-A099-2280B0461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4500563"/>
            <a:ext cx="218598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E757-8A78-4E7F-9BB5-B664E2D3778D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051C-2C57-4E2C-ACA8-0A4EE0D077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35F3-FEDB-43AE-A3CB-C34D98792431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BE91-8305-4E4A-BA9D-EBEDF56D93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02AC-B75C-4D03-95A3-A0B25CC327E8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D518-61D3-4D48-A83A-C6EF4D12AF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1259837397_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000"/>
          <a:stretch>
            <a:fillRect/>
          </a:stretch>
        </p:blipFill>
        <p:spPr bwMode="auto">
          <a:xfrm>
            <a:off x="6905625" y="0"/>
            <a:ext cx="22383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62CE-B304-4AD0-A84A-EC5E561E431D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5C22-1DE8-47C6-AC99-D04EA3E8B6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6DAD-42F9-4B0F-8708-78000EF6B886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6EDF-99F1-48CE-835F-9431453699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9CD0-97A4-4EA9-BC68-3F8CF4F48391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B01E-E669-4652-9F7D-A4A7C50797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9C3E-1C71-4BC9-B529-309F1C4F0788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6808-BBC5-4D60-A479-F1A360E1E3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AFC0-8A6B-4218-B37A-9F55DD85C021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9B06-7804-4105-9C3F-8D7E787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8080-F7E5-4BCA-8612-FB21D05FBA51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4FF9-1BCE-4BC8-A30C-3AAF80C2A6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1B79-BB75-433B-AABA-13B076CB9265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2977-71EE-49D7-83DB-C37F53EC1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38508-4D90-46BD-82DB-97AAD45AB6AD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B40E-874D-4B6F-BFBC-0435FE001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1" descr="1259837397_4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500"/>
          <a:stretch>
            <a:fillRect/>
          </a:stretch>
        </p:blipFill>
        <p:spPr bwMode="auto">
          <a:xfrm>
            <a:off x="6834188" y="0"/>
            <a:ext cx="2309812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0" descr="6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4214813"/>
            <a:ext cx="24669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AD483A-28A1-4748-9645-F4D816139D7D}" type="datetimeFigureOut">
              <a:rPr lang="ru-RU"/>
              <a:pPr>
                <a:defRPr/>
              </a:pPr>
              <a:t>31.10.2017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7B9259-0133-45F7-9D3B-3E2CAA841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304256"/>
          </a:xfrm>
        </p:spPr>
        <p:txBody>
          <a:bodyPr/>
          <a:lstStyle/>
          <a:p>
            <a:r>
              <a:rPr lang="ru-RU" sz="4000" b="1" dirty="0" smtClean="0"/>
              <a:t>«Причины неуспеваемости младших школьников и способы решения этой проблемы»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9912" y="5949280"/>
            <a:ext cx="1800200" cy="648072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2017г.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4437112"/>
            <a:ext cx="4752528" cy="154076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Презентацию подготовила: </a:t>
            </a:r>
          </a:p>
          <a:p>
            <a:pPr>
              <a:buNone/>
            </a:pPr>
            <a:r>
              <a:rPr lang="ru-RU" sz="2000" dirty="0" err="1" smtClean="0"/>
              <a:t>Вяткина</a:t>
            </a:r>
            <a:r>
              <a:rPr lang="ru-RU" sz="2000" dirty="0" smtClean="0"/>
              <a:t> К. В., учитель начальных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01208"/>
            <a:ext cx="7772400" cy="4677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5" y="476672"/>
            <a:ext cx="7739137" cy="5472608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учителей по преодолению слабой успеваемости в классе: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учителю нужно изучать психолого-педагогическую и методическую литературу по проблеме формирования положительной мотивации учения у  неуспевающих младших школьников;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важно своевременно обращать внимание на признаки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отставания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учении, чтобы не допускать превращения их в устойчивые черты личности;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учителю желательно обучать школьников приемам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работы, приемам преодоления возникающих трудностей;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на уроке для слабоуспевающих учащихся рекомендуются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карточки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индивидуальными заданиями, рекомендуется давать им больше времени для обдумывания ответа у доски, большое внимание уделять работе с временными группами (предлагается выделять 3 группы: слабые; средние; сильные; на тех или иных этапах урока организуется самостоятельная работа по группам, и учащиеся выполняют задания разной степени трудности), при этом переход из одной группы в другую не запрещается;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учащиеся должны осознавать теоретическую и практическую значимость каждого предмета, учебной деятельности;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на дополнительных занятиях можно предоставлять учащимся право спрашивать своих товарищей, составлять самим тексты диктантов, диктовать их, проверять самостоятельные работы друг друга, объяснять задания тому, кто еще не понял;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задания, предлагаемые учащимся, должны быть интересными, творческими, разнообразными, приводящими к росту их любознательности, увеличению их умственной активности;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стимулирование учебной деятельности (поощрения, создание ситуаций успеха, побуждение к активному труду и др.)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957871">
            <a:off x="523244" y="1633381"/>
            <a:ext cx="8003538" cy="21250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5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5686" y="5301208"/>
            <a:ext cx="671831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Презентацию  подготовила: </a:t>
            </a:r>
          </a:p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Вяткина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К.В., учитель начальных классов, 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916832"/>
            <a:ext cx="8129148" cy="29523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dirty="0" smtClean="0"/>
              <a:t>осуществлять работу </a:t>
            </a:r>
          </a:p>
          <a:p>
            <a:pPr algn="ctr"/>
            <a:r>
              <a:rPr lang="ru-RU" sz="5400" dirty="0" smtClean="0"/>
              <a:t>по формированию мотивации учения </a:t>
            </a:r>
          </a:p>
          <a:p>
            <a:pPr algn="ctr"/>
            <a:r>
              <a:rPr lang="ru-RU" sz="5400" dirty="0" smtClean="0"/>
              <a:t>у неуспевающих школьников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0436" y="4572008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620688"/>
            <a:ext cx="4392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Важная задача: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500990" cy="450059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определяется как суммарная, комплексная, итоговая неподготовленность учащегося, наступающая в конце более или менее законченного отрезка процесса обучения.</a:t>
            </a:r>
          </a:p>
        </p:txBody>
      </p:sp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4" name="Picture 7" descr="sov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78658"/>
            <a:ext cx="1428760" cy="185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83568" y="332656"/>
            <a:ext cx="79208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Неуспеваемость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Изучением причин неуспеваемости занимались </a:t>
            </a:r>
          </a:p>
          <a:p>
            <a:pPr algn="ctr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А.М.Гельмонт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Ю.К.Бабанский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П.П.Борисов.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778674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неуспеваемости</a:t>
            </a:r>
            <a:endParaRPr lang="ru-RU" sz="4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707" y="1714488"/>
            <a:ext cx="879529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Font typeface="Wingdings" pitchFamily="2" charset="2"/>
              <a:buChar char="v"/>
            </a:pP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2" name="Picture 4" descr="D:\мама\мои картинки анимашки заставки\фигурки для презентаций\ма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78166">
            <a:off x="357158" y="5500702"/>
            <a:ext cx="1277045" cy="1084248"/>
          </a:xfrm>
          <a:prstGeom prst="rect">
            <a:avLst/>
          </a:prstGeom>
          <a:noFill/>
        </p:spPr>
      </p:pic>
      <p:pic>
        <p:nvPicPr>
          <p:cNvPr id="7" name="Picture 4" descr="lie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63133">
            <a:off x="7929586" y="5214950"/>
            <a:ext cx="987021" cy="14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2656"/>
            <a:ext cx="8429684" cy="5436319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А.М.Гельмонт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выделил причины трех категорий неуспеваемости: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1800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 категория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низкий уровень предшествующей подготовки ученика; неблагоприятные, обстоятельства разного рода (физические дефекты, плохие бытовые условия; отсутствие заботы родителей).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800" i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 smtClean="0">
                <a:latin typeface="Times New Roman" pitchFamily="18" charset="0"/>
                <a:cs typeface="Times New Roman" pitchFamily="18" charset="0"/>
              </a:rPr>
              <a:t>категориЯ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недостаточный интерес ученика к изучаемому предмету.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1800" i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 категория: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недостатки преподавания, неаккуратное посещение уроков, невнимательность на уроках, нерегулярное выполнение домашних заданий.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kinder_dr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34086">
            <a:off x="2905617" y="4831926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nv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6169">
            <a:off x="4761991" y="4858411"/>
            <a:ext cx="1319210" cy="173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1362075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П.П.Борисова   рассматривает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группы причин неуспеваемости: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060848"/>
            <a:ext cx="7772400" cy="2654035"/>
          </a:xfrm>
        </p:spPr>
        <p:txBody>
          <a:bodyPr/>
          <a:lstStyle/>
          <a:p>
            <a:pPr algn="ctr"/>
            <a:r>
              <a:rPr lang="en-A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Общепедагогические причины.</a:t>
            </a:r>
          </a:p>
          <a:p>
            <a:pPr algn="ctr"/>
            <a:r>
              <a:rPr lang="en-A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Психофизиологические причины.</a:t>
            </a:r>
          </a:p>
          <a:p>
            <a:pPr algn="ctr"/>
            <a:r>
              <a:rPr lang="en-A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Социально-экономические и социальные причины.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f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67108">
            <a:off x="985518" y="4986055"/>
            <a:ext cx="1544186" cy="154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ie_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58382">
            <a:off x="6286512" y="5072074"/>
            <a:ext cx="1883651" cy="147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D:\мама\мои картинки анимашки заставки\Анимационные картинки для презентаций\анимация школа\Школа\dlef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99737" y="4972324"/>
            <a:ext cx="1322391" cy="17764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7272808" cy="4680520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К причинам внутреннего плана он относит дефекты здоровья детей, их развития, недостаточный объем знаний, умений и навыков.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-  К причинам внешнего порядка отнесены, в первую очередь, педагогические: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недостатки дидактических и воспитательных воздействий;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организационно-педагогического характера (организация педагогического процесса в школе, материальная база);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недостатки учебных планов, программ, методических пособий, а также недостатки внешкольных влияний, включая и семью.</a:t>
            </a:r>
          </a:p>
          <a:p>
            <a:pPr>
              <a:lnSpc>
                <a:spcPct val="90000"/>
              </a:lnSpc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0"/>
            <a:ext cx="77420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Ю.К.Бабанский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правомерно разделил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 причины внутреннего и внешнего плана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928992" cy="4879444"/>
          </a:xfrm>
        </p:spPr>
        <p:txBody>
          <a:bodyPr/>
          <a:lstStyle/>
          <a:p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</a:t>
            </a:r>
            <a:br>
              <a:rPr lang="ru-RU" sz="2800" dirty="0" smtClean="0">
                <a:latin typeface="Arial Narrow" pitchFamily="34" charset="0"/>
              </a:rPr>
            </a:b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0430" y="6143644"/>
            <a:ext cx="4429156" cy="92869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95536" y="528175"/>
            <a:ext cx="856895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Обобщение подходов  авторов: </a:t>
            </a:r>
            <a:r>
              <a:rPr kumimoji="0" lang="ru-RU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А.М.Гельмонта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Ю.К.Бабанского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П.П.Борисова, выделим  возможные причины неуспеваемости детей младшего школьного возраста: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низкий уровень предшествующей подготовки ученика;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неблагоприятные обстоятельства разного рода (физические дефекты, плохие бытовые условия, отсутствие заботы родителей);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недостаточный интерес ученика к изучаемому предмету;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недостатки преподавания;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неаккуратное посещение уроков;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невнимательность на уроках;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нерегулярное выполнение домашних заданий;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недостатки учебно-воспитательной работы учителей;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нарушение нормального физического, физиологического и интеллектуального развития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слабая материально- техническая база школы;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недостаточный объём знаний, умений и навыков;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учебных планов, программ, методических пособий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недостатки внешкольных влияний, включая и семью.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58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58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58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8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8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84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6021287"/>
            <a:ext cx="7667129" cy="1440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772400" cy="446449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Помощь детям со слабой успеваемостью.</a:t>
            </a: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Психолого-педагогическая профилактика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поиски оптимальных педагогических систем, в том числе применение активных методов и форм обучения, новых педагогических технологий, проблемного и программированного обучения, информатизация педагогической деятельности.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Боденко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Б.Н. для такой профилактики была предложена концепция оптимизации учебно-воспитательного процесса.</a:t>
            </a: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Психолого-педагогическая диагностика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систематический контроль и оценка результатов обучения, своевременное выявление пробелов. Для этого применяются беседы учителя с учениками, родителями, наблюдение за трудным учеником с фиксацией данных в дневнике учителя, проведение тестов, анализ результатов, обобщение их в виде таблиц по видам допущенных ошибок.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Боденко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Б.Н. предложен педагогический консилиум - совет учителей по анализу и решению дидактических проблем слабоуспевающих учеников.</a:t>
            </a: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Психолого-педагогическая терапия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меры по устранению отставаний в учебе. В отечественной школе это дополнительные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Западе - группы выравнивания. Преимущества последних в том, что занятия в них проводятся по результатам серьезной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подбором групповых и индивидуальных средств обучения.</a:t>
            </a:r>
          </a:p>
          <a:p>
            <a:pPr algn="ctr"/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Воспитательное воздействие.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Поскольку неудачи в учебе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связаны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и с плохим воспитанием, то со слабоуспевающими учениками должна вестись индивидуальная планируемая воспитательная работа, которая включает и работу с семьей школьника.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родительское собра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родительское собрание</Template>
  <TotalTime>341</TotalTime>
  <Words>780</Words>
  <Application>Microsoft Office PowerPoint</Application>
  <PresentationFormat>Экран (4:3)</PresentationFormat>
  <Paragraphs>78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родительское собрание</vt:lpstr>
      <vt:lpstr>«Причины неуспеваемости младших школьников и способы решения этой проблемы» </vt:lpstr>
      <vt:lpstr>Слайд 2</vt:lpstr>
      <vt:lpstr>Слайд 3</vt:lpstr>
      <vt:lpstr>Слайд 4</vt:lpstr>
      <vt:lpstr>А.М.Гельмонт выделил причины трех категорий неуспеваемости:     I категория : низкий уровень предшествующей подготовки ученика; неблагоприятные, обстоятельства разного рода (физические дефекты, плохие бытовые условия; отсутствие заботы родителей).   II категориЯ: недостаточный интерес ученика к изучаемому предмету.   III категория:  недостатки преподавания, неаккуратное посещение уроков, невнимательность на уроках, нерегулярное выполнение домашних заданий.  </vt:lpstr>
      <vt:lpstr>П.П.Борисова   рассматривает  три группы причин неуспеваемости: </vt:lpstr>
      <vt:lpstr>Слайд 7</vt:lpstr>
      <vt:lpstr>     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41</cp:revision>
  <dcterms:created xsi:type="dcterms:W3CDTF">2011-05-02T18:52:13Z</dcterms:created>
  <dcterms:modified xsi:type="dcterms:W3CDTF">2017-10-31T11:23:27Z</dcterms:modified>
</cp:coreProperties>
</file>