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8" r:id="rId3"/>
    <p:sldId id="425" r:id="rId4"/>
    <p:sldId id="274" r:id="rId5"/>
    <p:sldId id="428" r:id="rId6"/>
    <p:sldId id="427" r:id="rId7"/>
    <p:sldId id="430" r:id="rId8"/>
    <p:sldId id="429" r:id="rId9"/>
    <p:sldId id="432" r:id="rId10"/>
    <p:sldId id="433" r:id="rId11"/>
    <p:sldId id="431" r:id="rId12"/>
    <p:sldId id="435" r:id="rId13"/>
    <p:sldId id="434" r:id="rId14"/>
    <p:sldId id="437" r:id="rId15"/>
    <p:sldId id="436" r:id="rId16"/>
    <p:sldId id="438" r:id="rId17"/>
    <p:sldId id="472" r:id="rId18"/>
    <p:sldId id="473" r:id="rId19"/>
    <p:sldId id="474" r:id="rId20"/>
    <p:sldId id="475" r:id="rId21"/>
    <p:sldId id="479" r:id="rId22"/>
    <p:sldId id="476" r:id="rId23"/>
    <p:sldId id="439" r:id="rId24"/>
    <p:sldId id="440" r:id="rId25"/>
    <p:sldId id="477" r:id="rId26"/>
    <p:sldId id="343" r:id="rId27"/>
    <p:sldId id="413" r:id="rId28"/>
    <p:sldId id="478" r:id="rId29"/>
  </p:sldIdLst>
  <p:sldSz cx="9144000" cy="5143500" type="screen16x9"/>
  <p:notesSz cx="6858000" cy="9144000"/>
  <p:embeddedFontLst>
    <p:embeddedFont>
      <p:font typeface="Roboto Slab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3049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5080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8" pos="703" userDrawn="1">
          <p15:clr>
            <a:srgbClr val="A4A3A4"/>
          </p15:clr>
        </p15:guide>
        <p15:guide id="9" pos="3696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4E5"/>
    <a:srgbClr val="0DA389"/>
    <a:srgbClr val="3A8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282" y="90"/>
      </p:cViewPr>
      <p:guideLst>
        <p:guide orient="horz" pos="2482"/>
        <p:guide pos="249"/>
        <p:guide orient="horz" pos="3049"/>
        <p:guide pos="5534"/>
        <p:guide pos="5080"/>
        <p:guide pos="2744"/>
        <p:guide pos="703"/>
        <p:guide pos="3696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48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2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4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1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5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4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9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17D5-9F8B-4CE2-A8D2-BA4B821C575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BF47-6035-4F1A-8ADC-D4AE782F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gif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10.gif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7" y="904875"/>
            <a:ext cx="1795463" cy="423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548" y="1648421"/>
            <a:ext cx="6214688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Конфликты в </a:t>
            </a:r>
            <a:r>
              <a:rPr lang="ru-RU" sz="38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межличностных отношениях</a:t>
            </a:r>
            <a:endParaRPr lang="ru-RU" sz="3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293025" y="1035195"/>
            <a:ext cx="1743093" cy="1141878"/>
          </a:xfrm>
          <a:prstGeom prst="cloudCallout">
            <a:avLst>
              <a:gd name="adj1" fmla="val 62764"/>
              <a:gd name="adj2" fmla="val 749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7260945" y="691145"/>
            <a:ext cx="1743093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+mj-lt"/>
              </a:rPr>
              <a:t>Если не включишь мне мультики, то я расскажу родителям!</a:t>
            </a:r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81" y="-2922544"/>
            <a:ext cx="3230629" cy="5143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88" y="-4840287"/>
            <a:ext cx="3437856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790" y="1811669"/>
            <a:ext cx="1671102" cy="3304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1" y="838051"/>
            <a:ext cx="1756413" cy="35181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78" y="4356240"/>
            <a:ext cx="4631722" cy="5143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849" y="0"/>
            <a:ext cx="5407780" cy="5143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31" y="1967579"/>
            <a:ext cx="1596553" cy="23886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45" y="2220955"/>
            <a:ext cx="1190954" cy="22277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9401" y="1352218"/>
            <a:ext cx="1328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+mj-lt"/>
              </a:rPr>
              <a:t>Только попробуй, ты у меня </a:t>
            </a:r>
            <a:r>
              <a:rPr lang="ru-RU" sz="900" dirty="0" smtClean="0">
                <a:latin typeface="+mj-lt"/>
              </a:rPr>
              <a:t>получишь!</a:t>
            </a:r>
            <a:endParaRPr lang="ru-R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474216" y="771755"/>
            <a:ext cx="3390270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2A4E5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конфликта</a:t>
            </a:r>
            <a:endParaRPr lang="ru-RU" sz="2400" dirty="0">
              <a:solidFill>
                <a:srgbClr val="22A4E5"/>
              </a:solidFill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286" y="785475"/>
            <a:ext cx="8105585" cy="3993228"/>
            <a:chOff x="440286" y="785475"/>
            <a:chExt cx="8105585" cy="3993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7187601" y="797043"/>
              <a:ext cx="1358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846719" y="1453259"/>
              <a:ext cx="13582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194558" y="785475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4486125" y="2107542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133653" y="2760677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2646" y="2100120"/>
              <a:ext cx="3449" cy="676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5836286" y="144517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134399" y="2755298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1785816" y="3433870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40286" y="4097016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795080" y="343001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449269" y="4097016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458253" y="4125569"/>
            <a:ext cx="1696025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Возникновение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конфликтной ситуации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7593" y="3529268"/>
            <a:ext cx="1274717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</a:t>
            </a:r>
            <a:r>
              <a:rPr lang="ru-RU" sz="1400" dirty="0" smtClean="0"/>
              <a:t>сознание </a:t>
            </a:r>
            <a:r>
              <a:rPr lang="ru-RU" sz="1400" dirty="0"/>
              <a:t>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0891" y="2785000"/>
            <a:ext cx="1458760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Проявление конфликтного поведения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 flipH="1">
            <a:off x="3672271" y="223742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3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2" name="Овал 41"/>
          <p:cNvSpPr/>
          <p:nvPr/>
        </p:nvSpPr>
        <p:spPr>
          <a:xfrm flipH="1">
            <a:off x="2262108" y="289383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2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921422" y="3574007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1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29" name="Прямая со стрелкой 28"/>
          <p:cNvCxnSpPr>
            <a:stCxn id="33" idx="3"/>
            <a:endCxn id="30" idx="1"/>
          </p:cNvCxnSpPr>
          <p:nvPr/>
        </p:nvCxnSpPr>
        <p:spPr>
          <a:xfrm>
            <a:off x="4599651" y="3122016"/>
            <a:ext cx="1125581" cy="657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25232" y="2979557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Активные действия</a:t>
            </a:r>
          </a:p>
        </p:txBody>
      </p:sp>
      <p:cxnSp>
        <p:nvCxnSpPr>
          <p:cNvPr id="34" name="Прямая со стрелкой 33"/>
          <p:cNvCxnSpPr>
            <a:endCxn id="44" idx="1"/>
          </p:cNvCxnSpPr>
          <p:nvPr/>
        </p:nvCxnSpPr>
        <p:spPr>
          <a:xfrm flipV="1">
            <a:off x="2019720" y="4437859"/>
            <a:ext cx="1174896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194616" y="4294743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Причина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3994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Выноска-облако 54"/>
          <p:cNvSpPr/>
          <p:nvPr/>
        </p:nvSpPr>
        <p:spPr>
          <a:xfrm>
            <a:off x="871054" y="825701"/>
            <a:ext cx="1743093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МАМА! 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Он меня обижает!</a:t>
            </a:r>
            <a:endParaRPr lang="ru-RU" sz="105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4" y="2440716"/>
            <a:ext cx="1399657" cy="2228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88" y="-4840287"/>
            <a:ext cx="3437856" cy="5143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26" y="-4062575"/>
            <a:ext cx="1756413" cy="35181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78" y="4356240"/>
            <a:ext cx="4631722" cy="5143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31" y="1967579"/>
            <a:ext cx="1596553" cy="23886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061" y="-574475"/>
            <a:ext cx="1190954" cy="222771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56636" y="231966"/>
            <a:ext cx="1743093" cy="1141878"/>
            <a:chOff x="2798484" y="784762"/>
            <a:chExt cx="1743093" cy="1141878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2798484" y="784762"/>
              <a:ext cx="1743093" cy="1141878"/>
            </a:xfrm>
            <a:prstGeom prst="cloudCallout">
              <a:avLst>
                <a:gd name="adj1" fmla="val -10636"/>
                <a:gd name="adj2" fmla="val 850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0482" name="Picture 2" descr="Картинки по запросу удар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870" y="920034"/>
              <a:ext cx="1230116" cy="8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18" y="151607"/>
            <a:ext cx="3437856" cy="5143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9818">
            <a:off x="1830040" y="1539474"/>
            <a:ext cx="307971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474216" y="771755"/>
            <a:ext cx="3390270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2A4E5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конфликта</a:t>
            </a:r>
            <a:endParaRPr lang="ru-RU" sz="2400" dirty="0">
              <a:solidFill>
                <a:srgbClr val="22A4E5"/>
              </a:solidFill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286" y="785475"/>
            <a:ext cx="8105585" cy="3993228"/>
            <a:chOff x="440286" y="785475"/>
            <a:chExt cx="8105585" cy="3993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7187601" y="797043"/>
              <a:ext cx="1358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846719" y="1453259"/>
              <a:ext cx="13582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194558" y="785475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4486125" y="2107542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133653" y="2760677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2646" y="2100120"/>
              <a:ext cx="3449" cy="676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5836286" y="144517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134399" y="2755298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1785816" y="3433870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40286" y="4097016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795080" y="343001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449269" y="4097016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458253" y="4125569"/>
            <a:ext cx="1696025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Возникновение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конфликтной ситуации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7593" y="3529268"/>
            <a:ext cx="1274717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</a:t>
            </a:r>
            <a:r>
              <a:rPr lang="ru-RU" sz="1400" dirty="0" smtClean="0"/>
              <a:t>сознание </a:t>
            </a:r>
            <a:r>
              <a:rPr lang="ru-RU" sz="1400" dirty="0"/>
              <a:t>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0891" y="2785000"/>
            <a:ext cx="1458760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Проявление конфликтного поведения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16755" y="2198063"/>
            <a:ext cx="1387242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Углубление 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 flipH="1">
            <a:off x="5012376" y="1612988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4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1" name="Овал 40"/>
          <p:cNvSpPr/>
          <p:nvPr/>
        </p:nvSpPr>
        <p:spPr>
          <a:xfrm flipH="1">
            <a:off x="3672271" y="223742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3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2" name="Овал 41"/>
          <p:cNvSpPr/>
          <p:nvPr/>
        </p:nvSpPr>
        <p:spPr>
          <a:xfrm flipH="1">
            <a:off x="2262108" y="289383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2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921422" y="3574007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1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29" name="Прямая со стрелкой 28"/>
          <p:cNvCxnSpPr>
            <a:endCxn id="30" idx="1"/>
          </p:cNvCxnSpPr>
          <p:nvPr/>
        </p:nvCxnSpPr>
        <p:spPr>
          <a:xfrm>
            <a:off x="4599651" y="3122016"/>
            <a:ext cx="1125581" cy="657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25232" y="2979557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Активные действия</a:t>
            </a:r>
          </a:p>
        </p:txBody>
      </p:sp>
      <p:cxnSp>
        <p:nvCxnSpPr>
          <p:cNvPr id="31" name="Прямая со стрелкой 30"/>
          <p:cNvCxnSpPr>
            <a:endCxn id="34" idx="1"/>
          </p:cNvCxnSpPr>
          <p:nvPr/>
        </p:nvCxnSpPr>
        <p:spPr>
          <a:xfrm flipV="1">
            <a:off x="2019720" y="4437859"/>
            <a:ext cx="1174896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94616" y="4294743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Причина конфликта</a:t>
            </a:r>
          </a:p>
        </p:txBody>
      </p:sp>
      <p:cxnSp>
        <p:nvCxnSpPr>
          <p:cNvPr id="44" name="Прямая со стрелкой 43"/>
          <p:cNvCxnSpPr>
            <a:endCxn id="45" idx="1"/>
          </p:cNvCxnSpPr>
          <p:nvPr/>
        </p:nvCxnSpPr>
        <p:spPr>
          <a:xfrm>
            <a:off x="5725232" y="2435422"/>
            <a:ext cx="591710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316942" y="2292306"/>
            <a:ext cx="2468283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Выдвижение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5868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Выноска-облако 54"/>
          <p:cNvSpPr/>
          <p:nvPr/>
        </p:nvSpPr>
        <p:spPr>
          <a:xfrm>
            <a:off x="600222" y="825701"/>
            <a:ext cx="2013925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Он меня обижает</a:t>
            </a:r>
            <a:r>
              <a:rPr lang="en-US" sz="105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и не даёт смотреть мультики!</a:t>
            </a:r>
            <a:endParaRPr lang="ru-RU" sz="105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13841" r="23494"/>
          <a:stretch/>
        </p:blipFill>
        <p:spPr>
          <a:xfrm>
            <a:off x="3647075" y="2138585"/>
            <a:ext cx="2035277" cy="2946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53" y="476250"/>
            <a:ext cx="1605153" cy="4191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9" y="2438850"/>
            <a:ext cx="1489437" cy="2228400"/>
          </a:xfrm>
          <a:prstGeom prst="rect">
            <a:avLst/>
          </a:prstGeom>
        </p:spPr>
      </p:pic>
      <p:sp>
        <p:nvSpPr>
          <p:cNvPr id="25" name="Выноска-облако 24"/>
          <p:cNvSpPr/>
          <p:nvPr/>
        </p:nvSpPr>
        <p:spPr>
          <a:xfrm>
            <a:off x="5690672" y="1752600"/>
            <a:ext cx="2136757" cy="1469607"/>
          </a:xfrm>
          <a:prstGeom prst="cloudCallout">
            <a:avLst>
              <a:gd name="adj1" fmla="val -71231"/>
              <a:gd name="adj2" fmla="val 239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Какие ему мультики! Это он разбил твою любимую вазу!</a:t>
            </a:r>
            <a:endParaRPr lang="ru-RU" sz="105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2"/>
          <a:stretch/>
        </p:blipFill>
        <p:spPr>
          <a:xfrm>
            <a:off x="2406867" y="476250"/>
            <a:ext cx="1604924" cy="14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474216" y="771755"/>
            <a:ext cx="3390270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2A4E5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конфликта</a:t>
            </a:r>
            <a:endParaRPr lang="ru-RU" sz="2400" dirty="0">
              <a:solidFill>
                <a:srgbClr val="22A4E5"/>
              </a:solidFill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286" y="785475"/>
            <a:ext cx="8105585" cy="3993228"/>
            <a:chOff x="440286" y="785475"/>
            <a:chExt cx="8105585" cy="3993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7187601" y="797043"/>
              <a:ext cx="1358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846719" y="1453259"/>
              <a:ext cx="13582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194558" y="785475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4486125" y="2107542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133653" y="2760677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2646" y="2100120"/>
              <a:ext cx="3449" cy="676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5836286" y="144517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134399" y="2755298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1785816" y="3433870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40286" y="4097016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795080" y="343001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449269" y="4097016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458253" y="4125569"/>
            <a:ext cx="1696025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Возникновение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конфликтной ситуации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7593" y="3529268"/>
            <a:ext cx="1274717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</a:t>
            </a:r>
            <a:r>
              <a:rPr lang="ru-RU" sz="1400" dirty="0" smtClean="0"/>
              <a:t>сознание </a:t>
            </a:r>
            <a:r>
              <a:rPr lang="ru-RU" sz="1400" dirty="0"/>
              <a:t>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0891" y="2785000"/>
            <a:ext cx="1458760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Проявление конфликтного поведения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16755" y="2198063"/>
            <a:ext cx="1387242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Углубление 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44397" y="1478730"/>
            <a:ext cx="1727426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Проявление конфликтного поведения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43275" y="869250"/>
            <a:ext cx="1460440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Разрешение противоречий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 flipH="1">
            <a:off x="7668736" y="343901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6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39" name="Овал 38"/>
          <p:cNvSpPr/>
          <p:nvPr/>
        </p:nvSpPr>
        <p:spPr>
          <a:xfrm flipH="1">
            <a:off x="6327856" y="924463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5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0" name="Овал 39"/>
          <p:cNvSpPr/>
          <p:nvPr/>
        </p:nvSpPr>
        <p:spPr>
          <a:xfrm flipH="1">
            <a:off x="5012376" y="1612988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4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1" name="Овал 40"/>
          <p:cNvSpPr/>
          <p:nvPr/>
        </p:nvSpPr>
        <p:spPr>
          <a:xfrm flipH="1">
            <a:off x="3672271" y="223742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3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2" name="Овал 41"/>
          <p:cNvSpPr/>
          <p:nvPr/>
        </p:nvSpPr>
        <p:spPr>
          <a:xfrm flipH="1">
            <a:off x="2262108" y="289383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2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921422" y="3574007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1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29" name="Прямая со стрелкой 28"/>
          <p:cNvCxnSpPr>
            <a:endCxn id="30" idx="1"/>
          </p:cNvCxnSpPr>
          <p:nvPr/>
        </p:nvCxnSpPr>
        <p:spPr>
          <a:xfrm>
            <a:off x="4599651" y="3122016"/>
            <a:ext cx="1125581" cy="657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25232" y="2979557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Активные действия</a:t>
            </a:r>
          </a:p>
        </p:txBody>
      </p:sp>
      <p:cxnSp>
        <p:nvCxnSpPr>
          <p:cNvPr id="31" name="Прямая со стрелкой 30"/>
          <p:cNvCxnSpPr>
            <a:endCxn id="34" idx="1"/>
          </p:cNvCxnSpPr>
          <p:nvPr/>
        </p:nvCxnSpPr>
        <p:spPr>
          <a:xfrm flipV="1">
            <a:off x="2019720" y="4437859"/>
            <a:ext cx="1174896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94616" y="4294743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Причина конфликта</a:t>
            </a:r>
          </a:p>
        </p:txBody>
      </p:sp>
      <p:cxnSp>
        <p:nvCxnSpPr>
          <p:cNvPr id="44" name="Прямая со стрелкой 43"/>
          <p:cNvCxnSpPr>
            <a:endCxn id="45" idx="1"/>
          </p:cNvCxnSpPr>
          <p:nvPr/>
        </p:nvCxnSpPr>
        <p:spPr>
          <a:xfrm>
            <a:off x="5725232" y="2435422"/>
            <a:ext cx="591710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316942" y="2292306"/>
            <a:ext cx="2468283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Выдвижение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5668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361209"/>
            <a:ext cx="1596553" cy="23886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58232"/>
            <a:ext cx="3421560" cy="3421560"/>
          </a:xfrm>
          <a:prstGeom prst="rect">
            <a:avLst/>
          </a:prstGeom>
        </p:spPr>
      </p:pic>
      <p:pic>
        <p:nvPicPr>
          <p:cNvPr id="22534" name="Picture 6" descr="Картинки по запросу Футбо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31186"/>
            <a:ext cx="1683707" cy="10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53" y="476550"/>
            <a:ext cx="1604924" cy="4190400"/>
          </a:xfrm>
          <a:prstGeom prst="rect">
            <a:avLst/>
          </a:prstGeom>
        </p:spPr>
      </p:pic>
      <p:sp>
        <p:nvSpPr>
          <p:cNvPr id="23" name="Выноска-облако 22"/>
          <p:cNvSpPr/>
          <p:nvPr/>
        </p:nvSpPr>
        <p:spPr>
          <a:xfrm>
            <a:off x="3445635" y="2206618"/>
            <a:ext cx="3345366" cy="1445091"/>
          </a:xfrm>
          <a:prstGeom prst="cloudCallout">
            <a:avLst>
              <a:gd name="adj1" fmla="val -49307"/>
              <a:gd name="adj2" fmla="val -1255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Варианты решения проблемы:</a:t>
            </a:r>
          </a:p>
          <a:p>
            <a:pPr marL="88900" indent="-889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 Купить второй телевизор.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 Записать мультики.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6765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76308" y="592138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Roboto Slab"/>
                <a:cs typeface="Times New Roman" panose="02020603050405020304" pitchFamily="18" charset="0"/>
              </a:rPr>
              <a:t>Причины конфликтов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31" name="Соединительная линия уступом 30"/>
          <p:cNvCxnSpPr>
            <a:stCxn id="25" idx="1"/>
            <a:endCxn id="26" idx="1"/>
          </p:cNvCxnSpPr>
          <p:nvPr/>
        </p:nvCxnSpPr>
        <p:spPr>
          <a:xfrm rot="10800000" flipV="1">
            <a:off x="876308" y="915303"/>
            <a:ext cx="12700" cy="639559"/>
          </a:xfrm>
          <a:prstGeom prst="bentConnector3">
            <a:avLst>
              <a:gd name="adj1" fmla="val 1800000"/>
            </a:avLst>
          </a:prstGeom>
          <a:ln w="19050" cap="rnd">
            <a:solidFill>
              <a:srgbClr val="22A4E5"/>
            </a:solidFill>
            <a:prstDash val="solid"/>
            <a:round/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76308" y="1354808"/>
            <a:ext cx="3738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БАРЬЕР ЧУЖОГО ЖЕЛАНИЯ</a:t>
            </a:r>
            <a:endParaRPr lang="ru-RU" sz="16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650983" y="2246357"/>
            <a:ext cx="228183" cy="2858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6699" y="2246359"/>
            <a:ext cx="0" cy="714078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76308" y="2049160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СМЫСЛОВОЙ БАРЬЕР В ОБЩЕНИИ</a:t>
            </a:r>
            <a:endParaRPr lang="ru-RU" sz="1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76308" y="274351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БАРЬЕР</a:t>
            </a:r>
            <a:endParaRPr lang="ru-RU" sz="1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76308" y="343786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МОРАЛЬНЫЙ БАРЬЕР</a:t>
            </a:r>
            <a:endParaRPr lang="ru-RU" sz="18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56699" y="1554863"/>
            <a:ext cx="0" cy="691494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4908" y="2943568"/>
            <a:ext cx="0" cy="694349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2416" y="3626766"/>
            <a:ext cx="213892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0983" y="2949283"/>
            <a:ext cx="228183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476" y="3529185"/>
            <a:ext cx="2690524" cy="1614315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876308" y="1655822"/>
            <a:ext cx="6434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основе конфликта лежат определённые противоположные желания и </a:t>
            </a:r>
            <a:r>
              <a:rPr lang="ru-RU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интересы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5786731" y="2427220"/>
            <a:ext cx="1333490" cy="716401"/>
            <a:chOff x="5786731" y="2427220"/>
            <a:chExt cx="1333490" cy="716401"/>
          </a:xfrm>
        </p:grpSpPr>
        <p:sp>
          <p:nvSpPr>
            <p:cNvPr id="71" name="Выноска-облако 70"/>
            <p:cNvSpPr/>
            <p:nvPr/>
          </p:nvSpPr>
          <p:spPr>
            <a:xfrm>
              <a:off x="5786731" y="2427220"/>
              <a:ext cx="1333490" cy="716401"/>
            </a:xfrm>
            <a:prstGeom prst="cloudCallout">
              <a:avLst>
                <a:gd name="adj1" fmla="val 58458"/>
                <a:gd name="adj2" fmla="val 98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4034" name="Picture 2" descr="Картинки по запросу пешко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31" y="2518889"/>
              <a:ext cx="486289" cy="486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7451735" y="2427221"/>
            <a:ext cx="1333490" cy="716401"/>
            <a:chOff x="7451735" y="2427221"/>
            <a:chExt cx="1333490" cy="716401"/>
          </a:xfrm>
        </p:grpSpPr>
        <p:sp>
          <p:nvSpPr>
            <p:cNvPr id="75" name="Выноска-облако 74"/>
            <p:cNvSpPr/>
            <p:nvPr/>
          </p:nvSpPr>
          <p:spPr>
            <a:xfrm>
              <a:off x="7451735" y="2427221"/>
              <a:ext cx="1333490" cy="716401"/>
            </a:xfrm>
            <a:prstGeom prst="cloudCallout">
              <a:avLst>
                <a:gd name="adj1" fmla="val 15381"/>
                <a:gd name="adj2" fmla="val 1015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4036" name="Picture 4" descr="Картинки по запросу автобус знак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9" t="30137" r="30424" b="45606"/>
            <a:stretch/>
          </p:blipFill>
          <p:spPr bwMode="auto">
            <a:xfrm>
              <a:off x="7759984" y="2568032"/>
              <a:ext cx="714274" cy="3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86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32" grpId="0"/>
      <p:bldP spid="35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76308" y="592138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Roboto Slab"/>
                <a:cs typeface="Times New Roman" panose="02020603050405020304" pitchFamily="18" charset="0"/>
              </a:rPr>
              <a:t>Причины конфликтов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31" name="Соединительная линия уступом 30"/>
          <p:cNvCxnSpPr>
            <a:stCxn id="25" idx="1"/>
            <a:endCxn id="26" idx="1"/>
          </p:cNvCxnSpPr>
          <p:nvPr/>
        </p:nvCxnSpPr>
        <p:spPr>
          <a:xfrm rot="10800000" flipV="1">
            <a:off x="876308" y="915303"/>
            <a:ext cx="12700" cy="639559"/>
          </a:xfrm>
          <a:prstGeom prst="bentConnector3">
            <a:avLst>
              <a:gd name="adj1" fmla="val 1800000"/>
            </a:avLst>
          </a:prstGeom>
          <a:ln w="19050" cap="rnd">
            <a:solidFill>
              <a:srgbClr val="22A4E5"/>
            </a:solidFill>
            <a:prstDash val="solid"/>
            <a:round/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76308" y="1354808"/>
            <a:ext cx="6434679" cy="578013"/>
            <a:chOff x="1823728" y="1163399"/>
            <a:chExt cx="6434679" cy="5780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23728" y="1163399"/>
              <a:ext cx="3738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22A4E5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БАРЬЕР ЧУЖОГО ЖЕЛАНИЯ</a:t>
              </a:r>
              <a:endParaRPr lang="ru-RU" sz="16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23728" y="1464413"/>
              <a:ext cx="64346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основе конфликта лежат определённые противоположные желания и </a:t>
              </a:r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интересы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650983" y="2246357"/>
            <a:ext cx="228183" cy="2858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6699" y="2246359"/>
            <a:ext cx="0" cy="714078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76308" y="2049160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СМЫСЛОВОЙ БАРЬЕР В ОБЩЕНИИ</a:t>
            </a:r>
            <a:endParaRPr lang="ru-RU" sz="1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76308" y="2350174"/>
            <a:ext cx="6434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Одно </a:t>
            </a:r>
            <a:r>
              <a:rPr lang="ru-RU" sz="1200" dirty="0"/>
              <a:t>и тоже слово, фраза или событие имеет разное значение для разных </a:t>
            </a:r>
            <a:r>
              <a:rPr lang="ru-RU" sz="1200" dirty="0" smtClean="0"/>
              <a:t>людей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308" y="274351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БАРЬЕР</a:t>
            </a:r>
            <a:endParaRPr lang="ru-RU" sz="1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76308" y="343786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МОРАЛЬНЫЙ БАРЬЕР</a:t>
            </a:r>
            <a:endParaRPr lang="ru-RU" sz="18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56699" y="1554863"/>
            <a:ext cx="0" cy="691494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4908" y="2943568"/>
            <a:ext cx="0" cy="694349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2416" y="3626766"/>
            <a:ext cx="213892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0983" y="2949283"/>
            <a:ext cx="228183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476" y="3529185"/>
            <a:ext cx="2690524" cy="161431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664414" y="2866623"/>
            <a:ext cx="1579861" cy="1025188"/>
            <a:chOff x="4664414" y="2866623"/>
            <a:chExt cx="1579861" cy="1025188"/>
          </a:xfrm>
        </p:grpSpPr>
        <p:sp>
          <p:nvSpPr>
            <p:cNvPr id="43" name="Выноска-облако 42"/>
            <p:cNvSpPr/>
            <p:nvPr/>
          </p:nvSpPr>
          <p:spPr>
            <a:xfrm>
              <a:off x="4664414" y="2866623"/>
              <a:ext cx="1579861" cy="1025188"/>
            </a:xfrm>
            <a:prstGeom prst="cloudCallout">
              <a:avLst>
                <a:gd name="adj1" fmla="val 83395"/>
                <a:gd name="adj2" fmla="val 660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3012" name="Picture 4" descr="Картинки по запросу кубо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813" y="3083127"/>
              <a:ext cx="562397" cy="5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4" name="Picture 6" descr="Картинки по запросу футбольный мя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236" y="3399170"/>
              <a:ext cx="298691" cy="29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6" name="Picture 8" descr="Картинки по запросу ура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79" b="39889"/>
            <a:stretch/>
          </p:blipFill>
          <p:spPr bwMode="auto">
            <a:xfrm rot="19458751">
              <a:off x="5345036" y="3161447"/>
              <a:ext cx="803728" cy="16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729421" y="2499080"/>
            <a:ext cx="1703721" cy="995609"/>
            <a:chOff x="6729421" y="2499080"/>
            <a:chExt cx="1703721" cy="995609"/>
          </a:xfrm>
        </p:grpSpPr>
        <p:sp>
          <p:nvSpPr>
            <p:cNvPr id="47" name="Выноска-облако 46"/>
            <p:cNvSpPr/>
            <p:nvPr/>
          </p:nvSpPr>
          <p:spPr>
            <a:xfrm>
              <a:off x="6729421" y="2499080"/>
              <a:ext cx="1703721" cy="995609"/>
            </a:xfrm>
            <a:prstGeom prst="cloudCallout">
              <a:avLst>
                <a:gd name="adj1" fmla="val 29251"/>
                <a:gd name="adj2" fmla="val 9434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3020" name="Picture 12" descr="Картинки по запросу sorro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3684" y="2627173"/>
              <a:ext cx="333745" cy="69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Картинки по запросу футбольный мя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719" y="3083127"/>
              <a:ext cx="219965" cy="2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5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76308" y="592138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Roboto Slab"/>
                <a:cs typeface="Times New Roman" panose="02020603050405020304" pitchFamily="18" charset="0"/>
              </a:rPr>
              <a:t>Причины конфликтов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31" name="Соединительная линия уступом 30"/>
          <p:cNvCxnSpPr>
            <a:stCxn id="25" idx="1"/>
            <a:endCxn id="26" idx="1"/>
          </p:cNvCxnSpPr>
          <p:nvPr/>
        </p:nvCxnSpPr>
        <p:spPr>
          <a:xfrm rot="10800000" flipV="1">
            <a:off x="876308" y="915303"/>
            <a:ext cx="12700" cy="639559"/>
          </a:xfrm>
          <a:prstGeom prst="bentConnector3">
            <a:avLst>
              <a:gd name="adj1" fmla="val 1800000"/>
            </a:avLst>
          </a:prstGeom>
          <a:ln w="19050" cap="rnd">
            <a:solidFill>
              <a:srgbClr val="22A4E5"/>
            </a:solidFill>
            <a:prstDash val="solid"/>
            <a:round/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76308" y="1354808"/>
            <a:ext cx="6434679" cy="578013"/>
            <a:chOff x="1823728" y="1163399"/>
            <a:chExt cx="6434679" cy="5780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23728" y="1163399"/>
              <a:ext cx="3738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22A4E5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БАРЬЕР ЧУЖОГО ЖЕЛАНИЯ</a:t>
              </a:r>
              <a:endParaRPr lang="ru-RU" sz="16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23728" y="1464413"/>
              <a:ext cx="64346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основе конфликта лежат определённые противоположные желания и </a:t>
              </a:r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интересы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650983" y="2246357"/>
            <a:ext cx="228183" cy="2858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6699" y="2246359"/>
            <a:ext cx="0" cy="714078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76308" y="2049160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СМЫСЛОВОЙ БАРЬЕР В ОБЩЕНИИ</a:t>
            </a:r>
            <a:endParaRPr lang="ru-RU" sz="1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76308" y="2350174"/>
            <a:ext cx="6434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Одно </a:t>
            </a:r>
            <a:r>
              <a:rPr lang="ru-RU" sz="1200" dirty="0"/>
              <a:t>и тоже слово, фраза или событие имеет разное значение для разных </a:t>
            </a:r>
            <a:r>
              <a:rPr lang="ru-RU" sz="1200" dirty="0" smtClean="0"/>
              <a:t>людей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308" y="274351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БАРЬЕР</a:t>
            </a:r>
            <a:endParaRPr lang="ru-RU" sz="1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76308" y="343786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МОРАЛЬНЫЙ БАРЬЕР</a:t>
            </a:r>
            <a:endParaRPr lang="ru-RU" sz="18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56699" y="1554863"/>
            <a:ext cx="0" cy="691494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4908" y="2943568"/>
            <a:ext cx="0" cy="694349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2416" y="3626766"/>
            <a:ext cx="213892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0983" y="2949283"/>
            <a:ext cx="228183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476" y="3529185"/>
            <a:ext cx="2690524" cy="16143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9008" y="3044526"/>
            <a:ext cx="556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Разница </a:t>
            </a:r>
            <a:r>
              <a:rPr lang="ru-RU" sz="1200" dirty="0"/>
              <a:t>чувств и </a:t>
            </a:r>
            <a:r>
              <a:rPr lang="ru-RU" sz="1200" dirty="0" smtClean="0"/>
              <a:t>вызванные </a:t>
            </a:r>
            <a:r>
              <a:rPr lang="ru-RU" sz="1200" dirty="0"/>
              <a:t>ими </a:t>
            </a:r>
            <a:r>
              <a:rPr lang="ru-RU" sz="1200" dirty="0" smtClean="0"/>
              <a:t>состояния приводят </a:t>
            </a:r>
            <a:r>
              <a:rPr lang="ru-RU" sz="1200" dirty="0"/>
              <a:t>к непониманию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1800" y="1394066"/>
            <a:ext cx="8280400" cy="2330106"/>
            <a:chOff x="431800" y="1279730"/>
            <a:chExt cx="8280400" cy="23301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1800" y="2480937"/>
              <a:ext cx="8280400" cy="11288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Конфликт </a:t>
              </a:r>
              <a:r>
                <a:rPr lang="ru-RU" sz="2000" dirty="0" smtClean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–столкновение противоположных интересов</a:t>
              </a:r>
              <a:r>
                <a:rPr lang="ru-RU" sz="2000" dirty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smtClean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взглядов стремлений, серьёзное разногласие, острый спор, приводящий к борьбе</a:t>
              </a:r>
              <a:endParaRPr lang="ru-RU" sz="2000" dirty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32" y="1279730"/>
              <a:ext cx="1007337" cy="100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6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76308" y="592138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Roboto Slab"/>
                <a:cs typeface="Times New Roman" panose="02020603050405020304" pitchFamily="18" charset="0"/>
              </a:rPr>
              <a:t>Причины конфликтов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31" name="Соединительная линия уступом 30"/>
          <p:cNvCxnSpPr>
            <a:stCxn id="25" idx="1"/>
            <a:endCxn id="26" idx="1"/>
          </p:cNvCxnSpPr>
          <p:nvPr/>
        </p:nvCxnSpPr>
        <p:spPr>
          <a:xfrm rot="10800000" flipV="1">
            <a:off x="876308" y="915303"/>
            <a:ext cx="12700" cy="639559"/>
          </a:xfrm>
          <a:prstGeom prst="bentConnector3">
            <a:avLst>
              <a:gd name="adj1" fmla="val 1800000"/>
            </a:avLst>
          </a:prstGeom>
          <a:ln w="19050" cap="rnd">
            <a:solidFill>
              <a:srgbClr val="22A4E5"/>
            </a:solidFill>
            <a:prstDash val="solid"/>
            <a:round/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76308" y="1354808"/>
            <a:ext cx="6434679" cy="578013"/>
            <a:chOff x="1823728" y="1163399"/>
            <a:chExt cx="6434679" cy="5780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23728" y="1163399"/>
              <a:ext cx="3738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22A4E5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БАРЬЕР ЧУЖОГО ЖЕЛАНИЯ</a:t>
              </a:r>
              <a:endParaRPr lang="ru-RU" sz="16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23728" y="1464413"/>
              <a:ext cx="64346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2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основе конфликта лежат определённые противоположные желания и </a:t>
              </a:r>
              <a:r>
                <a:rPr lang="ru-RU" sz="1200" dirty="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интересы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650983" y="2246357"/>
            <a:ext cx="228183" cy="2858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6699" y="2246359"/>
            <a:ext cx="0" cy="714078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76308" y="2049160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СМЫСЛОВОЙ БАРЬЕР В ОБЩЕНИИ</a:t>
            </a:r>
            <a:endParaRPr lang="ru-RU" sz="1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76308" y="2350174"/>
            <a:ext cx="6434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Одно </a:t>
            </a:r>
            <a:r>
              <a:rPr lang="ru-RU" sz="1200" dirty="0"/>
              <a:t>и тоже слово, фраза или событие имеет разное значение для разных </a:t>
            </a:r>
            <a:r>
              <a:rPr lang="ru-RU" sz="1200" dirty="0" smtClean="0"/>
              <a:t>людей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308" y="274351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БАРЬЕР</a:t>
            </a:r>
            <a:endParaRPr lang="ru-RU" sz="1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76308" y="3437862"/>
            <a:ext cx="479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A4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МОРАЛЬНЫЙ БАРЬЕР</a:t>
            </a:r>
            <a:endParaRPr lang="ru-RU" sz="18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56699" y="1554863"/>
            <a:ext cx="0" cy="691494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4908" y="2943568"/>
            <a:ext cx="0" cy="694349"/>
          </a:xfrm>
          <a:prstGeom prst="straightConnector1">
            <a:avLst/>
          </a:prstGeom>
          <a:ln w="19050">
            <a:solidFill>
              <a:srgbClr val="22A4E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2416" y="3626766"/>
            <a:ext cx="213892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0983" y="2949283"/>
            <a:ext cx="228183" cy="0"/>
          </a:xfrm>
          <a:prstGeom prst="straightConnector1">
            <a:avLst/>
          </a:prstGeom>
          <a:ln w="19050">
            <a:solidFill>
              <a:srgbClr val="22A4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476" y="3529185"/>
            <a:ext cx="2690524" cy="161431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89008" y="3044526"/>
            <a:ext cx="556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Разница </a:t>
            </a:r>
            <a:r>
              <a:rPr lang="ru-RU" sz="1200" dirty="0"/>
              <a:t>чувств и </a:t>
            </a:r>
            <a:r>
              <a:rPr lang="ru-RU" sz="1200" dirty="0" smtClean="0"/>
              <a:t>вызванные </a:t>
            </a:r>
            <a:r>
              <a:rPr lang="ru-RU" sz="1200" dirty="0"/>
              <a:t>ими </a:t>
            </a:r>
            <a:r>
              <a:rPr lang="ru-RU" sz="1200" dirty="0" smtClean="0"/>
              <a:t>состояния приводят </a:t>
            </a:r>
            <a:r>
              <a:rPr lang="ru-RU" sz="1200" dirty="0"/>
              <a:t>к непониманию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6307" y="3738878"/>
            <a:ext cx="556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Различное представление о правилах или нормах поведения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Стр. 78. Работа по картине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476" y="3529185"/>
            <a:ext cx="2690524" cy="1614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9277" y="1860786"/>
            <a:ext cx="2045808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Roboto Slab"/>
                <a:cs typeface="Times New Roman" panose="02020603050405020304" pitchFamily="18" charset="0"/>
              </a:rPr>
              <a:t>Варианты поведения участников конфликта</a:t>
            </a:r>
            <a:endParaRPr lang="ru-RU" sz="2400" dirty="0">
              <a:latin typeface="Roboto Slab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57268" y="1384441"/>
            <a:ext cx="2025123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Сотрудничество</a:t>
            </a:r>
            <a:endParaRPr lang="ru-R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57268" y="2062103"/>
            <a:ext cx="1595309" cy="3416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solidFill>
                  <a:prstClr val="black"/>
                </a:solidFill>
              </a:rPr>
              <a:t>Компромисс</a:t>
            </a:r>
            <a:endParaRPr lang="ru-R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57268" y="2739765"/>
            <a:ext cx="2106765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Приспособление</a:t>
            </a:r>
            <a:endParaRPr lang="ru-R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57268" y="3417427"/>
            <a:ext cx="1390124" cy="3416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Избегание</a:t>
            </a:r>
            <a:endParaRPr lang="ru-R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8" idx="3"/>
            <a:endCxn id="40" idx="1"/>
          </p:cNvCxnSpPr>
          <p:nvPr/>
        </p:nvCxnSpPr>
        <p:spPr>
          <a:xfrm flipV="1">
            <a:off x="2805085" y="1555257"/>
            <a:ext cx="1252183" cy="1016493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3"/>
            <a:endCxn id="42" idx="1"/>
          </p:cNvCxnSpPr>
          <p:nvPr/>
        </p:nvCxnSpPr>
        <p:spPr>
          <a:xfrm flipV="1">
            <a:off x="2805085" y="2232919"/>
            <a:ext cx="1252183" cy="338831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3"/>
            <a:endCxn id="43" idx="1"/>
          </p:cNvCxnSpPr>
          <p:nvPr/>
        </p:nvCxnSpPr>
        <p:spPr>
          <a:xfrm>
            <a:off x="2805085" y="2571750"/>
            <a:ext cx="1252183" cy="338831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3"/>
            <a:endCxn id="44" idx="1"/>
          </p:cNvCxnSpPr>
          <p:nvPr/>
        </p:nvCxnSpPr>
        <p:spPr>
          <a:xfrm>
            <a:off x="2805085" y="2571750"/>
            <a:ext cx="1252183" cy="1016493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31846" y="545284"/>
            <a:ext cx="77933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 стр. 79-80 написать определение к каждому понятию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617" y="4046034"/>
            <a:ext cx="563777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Инцидент – выписать определение из словаря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В рубрике «В классе и дома». Задание 1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Читаем стр. 83-84 «Учимся вести себя в ситуации конфликта»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08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5362" y="2104840"/>
            <a:ext cx="187411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Roboto Slab"/>
                <a:cs typeface="Times New Roman" panose="02020603050405020304" pitchFamily="18" charset="0"/>
              </a:rPr>
              <a:t>Пути разрешения конфликта </a:t>
            </a:r>
            <a:endParaRPr lang="ru-RU" sz="2000" dirty="0">
              <a:latin typeface="Roboto Slab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07850" y="1647334"/>
            <a:ext cx="2369365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cs typeface="Times New Roman" panose="02020603050405020304" pitchFamily="18" charset="0"/>
              </a:rPr>
              <a:t>Подчинение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07851" y="2149864"/>
            <a:ext cx="3432354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/>
              <a:t>Компромисс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7850" y="2652394"/>
            <a:ext cx="3610789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/>
              <a:t>Прерывание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9112" y="3160075"/>
            <a:ext cx="1916575" cy="3416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22A4E5"/>
                </a:solidFill>
              </a:rPr>
              <a:t>И</a:t>
            </a:r>
            <a:r>
              <a:rPr lang="ru-RU" sz="1800" dirty="0" smtClean="0">
                <a:solidFill>
                  <a:srgbClr val="22A4E5"/>
                </a:solidFill>
              </a:rPr>
              <a:t>нтеграция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40" idx="1"/>
            <a:endCxn id="8" idx="3"/>
          </p:cNvCxnSpPr>
          <p:nvPr/>
        </p:nvCxnSpPr>
        <p:spPr>
          <a:xfrm flipH="1">
            <a:off x="2499476" y="1818150"/>
            <a:ext cx="2408374" cy="748355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2" idx="1"/>
            <a:endCxn id="8" idx="3"/>
          </p:cNvCxnSpPr>
          <p:nvPr/>
        </p:nvCxnSpPr>
        <p:spPr>
          <a:xfrm flipH="1">
            <a:off x="2499476" y="2320680"/>
            <a:ext cx="2408375" cy="245825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1"/>
            <a:endCxn id="8" idx="3"/>
          </p:cNvCxnSpPr>
          <p:nvPr/>
        </p:nvCxnSpPr>
        <p:spPr>
          <a:xfrm flipH="1" flipV="1">
            <a:off x="2499476" y="2566505"/>
            <a:ext cx="2408374" cy="256705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  <a:endCxn id="8" idx="3"/>
          </p:cNvCxnSpPr>
          <p:nvPr/>
        </p:nvCxnSpPr>
        <p:spPr>
          <a:xfrm flipH="1" flipV="1">
            <a:off x="2499476" y="2566505"/>
            <a:ext cx="2409636" cy="764386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7013" y="612396"/>
            <a:ext cx="7461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Учебник, стр. 81 выписать определения к каждому понятию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04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1800" y="1571037"/>
            <a:ext cx="8280400" cy="2001426"/>
            <a:chOff x="431800" y="1279730"/>
            <a:chExt cx="8280400" cy="200142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1800" y="2480937"/>
              <a:ext cx="82804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 smtClean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Интеграция </a:t>
              </a:r>
              <a:r>
                <a:rPr lang="ru-RU" sz="2000" dirty="0" smtClean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– объединение различных элементов в единое целое.</a:t>
              </a:r>
              <a:endParaRPr lang="ru-RU" sz="2000" dirty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32" y="1279730"/>
              <a:ext cx="1007337" cy="100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1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1800" y="1571037"/>
            <a:ext cx="8280400" cy="1622220"/>
            <a:chOff x="431800" y="1279730"/>
            <a:chExt cx="8280400" cy="16222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1800" y="2480937"/>
              <a:ext cx="8280400" cy="4210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 err="1" smtClean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Нетерпимось</a:t>
              </a:r>
              <a:r>
                <a:rPr lang="ru-RU" sz="2000" dirty="0" smtClean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 – стр. 82 переписать</a:t>
              </a:r>
              <a:endParaRPr lang="ru-RU" sz="2000" dirty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32" y="1279730"/>
              <a:ext cx="1007337" cy="100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0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104005" y="1004887"/>
            <a:ext cx="6935990" cy="4138613"/>
            <a:chOff x="229985" y="1004887"/>
            <a:chExt cx="6935990" cy="4138613"/>
          </a:xfrm>
        </p:grpSpPr>
        <p:sp>
          <p:nvSpPr>
            <p:cNvPr id="5" name="TextBox 4"/>
            <p:cNvSpPr txBox="1"/>
            <p:nvPr/>
          </p:nvSpPr>
          <p:spPr>
            <a:xfrm>
              <a:off x="1978025" y="2054346"/>
              <a:ext cx="5187950" cy="103480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txBody>
            <a:bodyPr wrap="square" lIns="540000" tIns="360000" rIns="540000" bIns="360000" rtlCol="0">
              <a:spAutoFit/>
            </a:bodyPr>
            <a:lstStyle/>
            <a:p>
              <a:pPr algn="ctr"/>
              <a:r>
                <a:rPr lang="ru-RU" sz="2000" dirty="0">
                  <a:solidFill>
                    <a:prstClr val="black"/>
                  </a:solidFill>
                  <a:latin typeface="Roboto Slab"/>
                </a:rPr>
                <a:t>Основные моменты урока!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5" y="1004887"/>
              <a:ext cx="2143125" cy="4138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7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66734" y="487638"/>
            <a:ext cx="7610532" cy="926600"/>
            <a:chOff x="574213" y="487638"/>
            <a:chExt cx="7610532" cy="9266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769312" y="487638"/>
              <a:ext cx="6415433" cy="9266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Межличностный конфликт </a:t>
              </a:r>
              <a:r>
                <a:rPr lang="ru-RU" sz="1200" dirty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– это всегда столкновение нескольких участников (от двух и более личностей), каждый из которых всегда отстаивает свою позицию, выступая против интересов и мнений остальных участников событий.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13" y="488338"/>
              <a:ext cx="925200" cy="925200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1634362" y="488338"/>
              <a:ext cx="0" cy="925200"/>
            </a:xfrm>
            <a:prstGeom prst="line">
              <a:avLst/>
            </a:prstGeom>
            <a:ln w="19050">
              <a:solidFill>
                <a:srgbClr val="22A4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Snagit_PPT15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6" y="1815552"/>
            <a:ext cx="4980653" cy="2807207"/>
          </a:xfrm>
          <a:prstGeom prst="rect">
            <a:avLst/>
          </a:prstGeom>
        </p:spPr>
      </p:pic>
      <p:pic>
        <p:nvPicPr>
          <p:cNvPr id="47" name="Snagit_PPTD7E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6"/>
          <a:stretch/>
        </p:blipFill>
        <p:spPr>
          <a:xfrm>
            <a:off x="5376148" y="1255781"/>
            <a:ext cx="3767850" cy="24787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0135" y="3307405"/>
            <a:ext cx="3433862" cy="18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Пр. 9 читать, пересказывать, стр. 63 вопрос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1800" y="1229726"/>
            <a:ext cx="8280400" cy="2684049"/>
            <a:chOff x="431800" y="1279730"/>
            <a:chExt cx="8280400" cy="268404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1800" y="2480937"/>
              <a:ext cx="8280400" cy="14828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solidFill>
                    <a:srgbClr val="22A4E5"/>
                  </a:solidFill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Межличностный конфликт </a:t>
              </a:r>
              <a:r>
                <a:rPr lang="ru-RU" sz="2000" dirty="0">
                  <a:latin typeface="Roboto Slab"/>
                  <a:ea typeface="Calibri" panose="020F0502020204030204" pitchFamily="34" charset="0"/>
                  <a:cs typeface="Times New Roman" panose="02020603050405020304" pitchFamily="18" charset="0"/>
                </a:rPr>
                <a:t>– это всегда столкновение нескольких участников (от двух и более личностей), каждый из которых всегда отстаивает свою позицию, выступая против интересов и мнений остальных участников событий.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32" y="1279730"/>
              <a:ext cx="1007337" cy="100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1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>
            <a:stCxn id="11" idx="0"/>
            <a:endCxn id="9" idx="2"/>
          </p:cNvCxnSpPr>
          <p:nvPr/>
        </p:nvCxnSpPr>
        <p:spPr>
          <a:xfrm flipH="1" flipV="1">
            <a:off x="4640262" y="1078367"/>
            <a:ext cx="2176393" cy="565177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0"/>
            <a:endCxn id="9" idx="2"/>
          </p:cNvCxnSpPr>
          <p:nvPr/>
        </p:nvCxnSpPr>
        <p:spPr>
          <a:xfrm flipV="1">
            <a:off x="2301293" y="1078367"/>
            <a:ext cx="2338969" cy="565177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04135" y="657354"/>
            <a:ext cx="1672253" cy="42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КОНФЛИКТ</a:t>
            </a:r>
            <a:endParaRPr lang="ru-RU" sz="2000" dirty="0"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8730" y="1643544"/>
            <a:ext cx="2565126" cy="42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 </a:t>
            </a:r>
            <a:endParaRPr lang="ru-RU" sz="2000" dirty="0"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перегов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5" y="2197969"/>
            <a:ext cx="2351837" cy="156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Прямоугольник 21"/>
          <p:cNvSpPr/>
          <p:nvPr/>
        </p:nvSpPr>
        <p:spPr>
          <a:xfrm>
            <a:off x="930969" y="3898293"/>
            <a:ext cx="274064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Соблюдают рамки приличий</a:t>
            </a:r>
            <a:endParaRPr lang="ru-RU" sz="1400" dirty="0"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0279" y="1643544"/>
            <a:ext cx="2792752" cy="421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Неконструктивный</a:t>
            </a:r>
            <a:endParaRPr lang="ru-RU" sz="2000" dirty="0"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Картинки по запросу деловые переговоры э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/>
          <a:stretch/>
        </p:blipFill>
        <p:spPr bwMode="auto">
          <a:xfrm>
            <a:off x="5624390" y="2197969"/>
            <a:ext cx="2384530" cy="156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Прямоугольник 22"/>
          <p:cNvSpPr/>
          <p:nvPr/>
        </p:nvSpPr>
        <p:spPr>
          <a:xfrm>
            <a:off x="5823712" y="3894133"/>
            <a:ext cx="198588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Все средства хороши</a:t>
            </a:r>
            <a:endParaRPr lang="ru-RU" sz="1400" dirty="0"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474216" y="771755"/>
            <a:ext cx="3390270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2A4E5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конфликта</a:t>
            </a:r>
            <a:endParaRPr lang="ru-RU" sz="2400" dirty="0">
              <a:solidFill>
                <a:srgbClr val="22A4E5"/>
              </a:solidFill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286" y="785475"/>
            <a:ext cx="8105585" cy="3993228"/>
            <a:chOff x="440286" y="785475"/>
            <a:chExt cx="8105585" cy="3993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7187601" y="797043"/>
              <a:ext cx="1358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846719" y="1453259"/>
              <a:ext cx="13582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194558" y="785475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4486125" y="2107542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133653" y="2760677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2646" y="2100120"/>
              <a:ext cx="3449" cy="676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5836286" y="144517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134399" y="2755298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1785816" y="3433870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40286" y="4097016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795080" y="343001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449269" y="4097016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458254" y="4125569"/>
            <a:ext cx="1561466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Возникновение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конфликтной ситуации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921422" y="3574007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1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46" name="Прямая со стрелкой 45"/>
          <p:cNvCxnSpPr>
            <a:stCxn id="105" idx="3"/>
            <a:endCxn id="47" idx="1"/>
          </p:cNvCxnSpPr>
          <p:nvPr/>
        </p:nvCxnSpPr>
        <p:spPr>
          <a:xfrm flipV="1">
            <a:off x="2019720" y="4437859"/>
            <a:ext cx="1174896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194616" y="4294743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Причина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35870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43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5" y="2461844"/>
            <a:ext cx="1190954" cy="22277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979" y="1268001"/>
            <a:ext cx="3421560" cy="342156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156045" y="795689"/>
            <a:ext cx="1743093" cy="1141878"/>
          </a:xfrm>
          <a:prstGeom prst="cloudCallout">
            <a:avLst>
              <a:gd name="adj1" fmla="val 3609"/>
              <a:gd name="adj2" fmla="val 936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Мультики!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2386443" y="195180"/>
            <a:ext cx="1743093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Футбол!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5" y="2461844"/>
            <a:ext cx="1190954" cy="22277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979" y="1268001"/>
            <a:ext cx="3421560" cy="342156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156045" y="795689"/>
            <a:ext cx="1743093" cy="1141878"/>
          </a:xfrm>
          <a:prstGeom prst="cloudCallout">
            <a:avLst>
              <a:gd name="adj1" fmla="val 3609"/>
              <a:gd name="adj2" fmla="val 936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2386443" y="195180"/>
            <a:ext cx="1743093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86" name="Picture 2" descr="Картинки по запросу Энгри берд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1" y="946031"/>
            <a:ext cx="826743" cy="7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Энгри берд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65" y="453154"/>
            <a:ext cx="638448" cy="6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474216" y="771755"/>
            <a:ext cx="3390270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2A4E5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конфликта</a:t>
            </a:r>
            <a:endParaRPr lang="ru-RU" sz="2400" dirty="0">
              <a:solidFill>
                <a:srgbClr val="22A4E5"/>
              </a:solidFill>
              <a:latin typeface="Roboto Slab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286" y="785475"/>
            <a:ext cx="8105585" cy="3993228"/>
            <a:chOff x="440286" y="785475"/>
            <a:chExt cx="8105585" cy="39932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7187601" y="797043"/>
              <a:ext cx="1358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846719" y="1453259"/>
              <a:ext cx="13582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194558" y="785475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4486125" y="2107542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133653" y="2760677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82646" y="2100120"/>
              <a:ext cx="3449" cy="6760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5836286" y="144517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134399" y="2755298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1785816" y="3433870"/>
              <a:ext cx="1358272" cy="13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440286" y="4097016"/>
              <a:ext cx="1358272" cy="6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1795080" y="3430013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449269" y="4097016"/>
              <a:ext cx="0" cy="6816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458253" y="4125569"/>
            <a:ext cx="1696025" cy="6740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Возникновение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конфликтной ситуации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7593" y="3529268"/>
            <a:ext cx="1274717" cy="4801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</a:t>
            </a:r>
            <a:r>
              <a:rPr lang="ru-RU" sz="1400" dirty="0" smtClean="0"/>
              <a:t>сознание </a:t>
            </a:r>
            <a:r>
              <a:rPr lang="ru-RU" sz="1400" dirty="0"/>
              <a:t>конфликта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 flipH="1">
            <a:off x="2262108" y="2893832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2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43" name="Овал 42"/>
          <p:cNvSpPr/>
          <p:nvPr/>
        </p:nvSpPr>
        <p:spPr>
          <a:xfrm flipH="1">
            <a:off x="921422" y="3574007"/>
            <a:ext cx="396000" cy="396000"/>
          </a:xfrm>
          <a:prstGeom prst="ellipse">
            <a:avLst/>
          </a:prstGeom>
          <a:solidFill>
            <a:srgbClr val="22A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prstClr val="white"/>
                </a:solidFill>
                <a:latin typeface="Roboto Slab"/>
              </a:rPr>
              <a:t>1</a:t>
            </a:r>
            <a:endParaRPr lang="ru-RU" sz="1800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29" name="Прямая со стрелкой 28"/>
          <p:cNvCxnSpPr>
            <a:endCxn id="30" idx="1"/>
          </p:cNvCxnSpPr>
          <p:nvPr/>
        </p:nvCxnSpPr>
        <p:spPr>
          <a:xfrm flipV="1">
            <a:off x="2019720" y="4437859"/>
            <a:ext cx="1174896" cy="0"/>
          </a:xfrm>
          <a:prstGeom prst="straightConnector1">
            <a:avLst/>
          </a:prstGeom>
          <a:ln w="19050">
            <a:solidFill>
              <a:srgbClr val="22A4E5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194616" y="4294743"/>
            <a:ext cx="1970645" cy="2862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Причина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25325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16" name="Picture 4" descr="Картинки по запросу T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0" y="1011639"/>
            <a:ext cx="1685579" cy="10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293025" y="1035195"/>
            <a:ext cx="1743093" cy="1141878"/>
          </a:xfrm>
          <a:prstGeom prst="cloudCallout">
            <a:avLst>
              <a:gd name="adj1" fmla="val 62764"/>
              <a:gd name="adj2" fmla="val 749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Выноска-облако 54"/>
          <p:cNvSpPr/>
          <p:nvPr/>
        </p:nvSpPr>
        <p:spPr>
          <a:xfrm>
            <a:off x="7260945" y="691145"/>
            <a:ext cx="1743093" cy="1141878"/>
          </a:xfrm>
          <a:prstGeom prst="cloudCallout">
            <a:avLst>
              <a:gd name="adj1" fmla="val -9650"/>
              <a:gd name="adj2" fmla="val 86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81" y="-2922544"/>
            <a:ext cx="3230629" cy="5143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88" y="-4840287"/>
            <a:ext cx="3437856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790" y="1811669"/>
            <a:ext cx="1671102" cy="3304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1" y="838051"/>
            <a:ext cx="1756413" cy="35181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78" y="4356240"/>
            <a:ext cx="4631722" cy="5143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849" y="0"/>
            <a:ext cx="5407780" cy="5143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31" y="1967579"/>
            <a:ext cx="1596553" cy="2388661"/>
          </a:xfrm>
          <a:prstGeom prst="rect">
            <a:avLst/>
          </a:prstGeom>
        </p:spPr>
      </p:pic>
      <p:pic>
        <p:nvPicPr>
          <p:cNvPr id="17410" name="Picture 2" descr="Картинки по запросу думать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1" y="1186774"/>
            <a:ext cx="802964" cy="8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думать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05" y="937919"/>
            <a:ext cx="714910" cy="7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45" y="2220955"/>
            <a:ext cx="1190954" cy="2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509</Words>
  <Application>Microsoft Office PowerPoint</Application>
  <PresentationFormat>Экран (16:9)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Times New Roman</vt:lpstr>
      <vt:lpstr>Roboto Slab</vt:lpstr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Стр. 78. Работа по картине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206</cp:revision>
  <dcterms:created xsi:type="dcterms:W3CDTF">2015-07-21T12:19:15Z</dcterms:created>
  <dcterms:modified xsi:type="dcterms:W3CDTF">2019-02-08T16:07:05Z</dcterms:modified>
</cp:coreProperties>
</file>