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3" r:id="rId5"/>
    <p:sldId id="259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7772400" cy="1470025"/>
          </a:xfrm>
        </p:spPr>
        <p:txBody>
          <a:bodyPr/>
          <a:lstStyle>
            <a:lvl1pPr algn="l">
              <a:defRPr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09800"/>
            <a:ext cx="4343400" cy="1676400"/>
          </a:xfrm>
        </p:spPr>
        <p:txBody>
          <a:bodyPr/>
          <a:lstStyle>
            <a:lvl1pPr marL="0" indent="0">
              <a:buFontTx/>
              <a:buNone/>
              <a:defRPr sz="28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CAFBF3A8-959C-4BCB-927A-69818A7B0B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F36ED-1FBB-43D3-9511-22C6E361F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392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1EEB7-92D4-4625-B737-8FAD1EF89D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09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A9FA6-656E-4E35-8F30-DA8E561C8D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192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6C6A-0FC4-4FEF-B0DA-F9FA4EF8C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51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ACDD3-9802-497B-9691-A0785BD2D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348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AF71B-70AB-4306-B9B8-9E61FEF90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128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F43B6-3C6F-4099-87C5-7D9460BDE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758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7D5E3-80A7-4C8D-A478-E68128BB31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7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E1EAA-BACC-4C38-80BA-BB6DFA8C58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330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31AF5-FF99-4589-988A-4F9D10316D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4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B8AE97B5-E5E0-4606-A7DD-E81A2AC6C0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1066800"/>
            <a:ext cx="8229600" cy="0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ru.wikipedia.org/wiki/%D0%98%D1%83%D0%B4%D0%B0%D0%B8%D0%B7%D0%B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3%D0%B7%D0%B0%D0%B9%D1%80" TargetMode="External"/><Relationship Id="rId5" Type="http://schemas.openxmlformats.org/officeDocument/2006/relationships/hyperlink" Target="https://ru.wikipedia.org/wiki/%D0%98%D1%81%D0%BB%D0%B0%D0%BC" TargetMode="External"/><Relationship Id="rId4" Type="http://schemas.openxmlformats.org/officeDocument/2006/relationships/hyperlink" Target="https://ru.wikipedia.org/wiki/V_%D0%B2%D0%B5%D0%BA_%D0%B4%D0%BE_%D0%BD._%D1%8D.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1%83%D0%B4%D0%B5%D0%B8" TargetMode="External"/><Relationship Id="rId3" Type="http://schemas.openxmlformats.org/officeDocument/2006/relationships/hyperlink" Target="https://ru.wikipedia.org/wiki/%D0%9A%D0%B8%D1%80_II_%D0%92%D0%B5%D0%BB%D0%B8%D0%BA%D0%B8%D0%B9" TargetMode="External"/><Relationship Id="rId7" Type="http://schemas.openxmlformats.org/officeDocument/2006/relationships/hyperlink" Target="https://ru.wikisource.org/wiki/%D0%9A%D0%BD%D0%B8%D0%B3%D0%B0_%D0%BF%D1%80%D0%BE%D1%80%D0%BE%D0%BA%D0%B0_%D0%90%D0%B3%D0%B3%D0%B5%D1%8F" TargetMode="External"/><Relationship Id="rId12" Type="http://schemas.openxmlformats.org/officeDocument/2006/relationships/hyperlink" Target="https://ru.wikipedia.org/wiki/%D0%98%D1%83%D0%B4%D0%B5%D1%8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D%D0%B8%D0%B3%D0%B0_%D0%BF%D1%80%D0%BE%D1%80%D0%BE%D0%BA%D0%B0_%D0%90%D0%B3%D0%B3%D0%B5%D1%8F" TargetMode="External"/><Relationship Id="rId11" Type="http://schemas.openxmlformats.org/officeDocument/2006/relationships/hyperlink" Target="https://ru.wikipedia.org/wiki/%D0%92%D0%B0%D0%B2%D0%B8%D0%BB%D0%BE%D0%BD%D1%81%D0%BA%D0%B8%D0%B9_%D0%BF%D0%BB%D0%B5%D0%BD" TargetMode="External"/><Relationship Id="rId5" Type="http://schemas.openxmlformats.org/officeDocument/2006/relationships/hyperlink" Target="https://ru.wikipedia.org/wiki/%D0%98%D0%B2%D1%80%D0%B8%D1%82" TargetMode="External"/><Relationship Id="rId10" Type="http://schemas.openxmlformats.org/officeDocument/2006/relationships/hyperlink" Target="https://ru.wikisource.org/wiki/%D0%9F%D0%B5%D1%80%D0%B2%D0%B0%D1%8F_%D0%BA%D0%BD%D0%B8%D0%B3%D0%B0_%D0%95%D0%B7%D0%B4%D1%80%D1%8B" TargetMode="External"/><Relationship Id="rId4" Type="http://schemas.openxmlformats.org/officeDocument/2006/relationships/hyperlink" Target="https://ru.wikipedia.org/wiki/%D0%98%D0%B5%D1%80%D1%83%D1%81%D0%B0%D0%BB%D0%B8%D0%BC" TargetMode="External"/><Relationship Id="rId9" Type="http://schemas.openxmlformats.org/officeDocument/2006/relationships/hyperlink" Target="https://ru.wikipedia.org/wiki/%D0%9A%D0%BD%D0%B8%D0%B3%D0%B0_%D0%95%D0%B7%D0%B4%D1%80%D1%8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velib.com/read_book/litagent_pstgu-serebrjakova_julija_vladimirovna/chetveroevangelie/vvedenie/sostojanie_palestiny_nakanune_rozhdestva_khristov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Черепова\Рабочий стол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/>
            </a:r>
            <a:br>
              <a:rPr lang="en-US" sz="4000" b="1" dirty="0"/>
            </a:br>
            <a:endParaRPr lang="en-US" sz="5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76672"/>
            <a:ext cx="8424936" cy="648072"/>
          </a:xfrm>
        </p:spPr>
        <p:txBody>
          <a:bodyPr/>
          <a:lstStyle/>
          <a:p>
            <a:r>
              <a:rPr lang="ru-RU" b="1" dirty="0" smtClean="0"/>
              <a:t>Древняя Палестина накануне Рождества Христова</a:t>
            </a:r>
            <a:endParaRPr lang="en-US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+mj-lt"/>
              </a:rPr>
              <a:t>Презентацию подготовила учитель русского языка и литературы </a:t>
            </a:r>
            <a:r>
              <a:rPr lang="ru-RU" dirty="0" err="1" smtClean="0">
                <a:latin typeface="+mj-lt"/>
              </a:rPr>
              <a:t>Черепова</a:t>
            </a:r>
            <a:r>
              <a:rPr lang="ru-RU" dirty="0" smtClean="0">
                <a:latin typeface="+mj-lt"/>
              </a:rPr>
              <a:t> Марина Валентиновна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181600"/>
          </a:xfrm>
        </p:spPr>
        <p:txBody>
          <a:bodyPr/>
          <a:lstStyle/>
          <a:p>
            <a:r>
              <a:rPr lang="ru-RU" sz="2000" dirty="0" smtClean="0">
                <a:latin typeface="+mj-lt"/>
              </a:rPr>
              <a:t>В период после Вавилонского плена Израиль, вернувшийся на землю, обетованную праотцам, оценивший после горечи очистительного испытания наконец свою религиозную уникальность и отселе не питавший никаких симпатий к язычеству, по-прежнему был предметом особенного внимания окружающих языческих народов, стремившихся распространить на Палестину свое политическое, культурное и религиозное влияние – чуждое иудеям до отвращения.</a:t>
            </a:r>
          </a:p>
          <a:p>
            <a:endParaRPr lang="ru-RU" sz="1800" dirty="0">
              <a:latin typeface="+mj-lt"/>
            </a:endParaRPr>
          </a:p>
        </p:txBody>
      </p:sp>
      <p:pic>
        <p:nvPicPr>
          <p:cNvPr id="2051" name="Picture 3" descr="C:\Documents and Settings\Черепова\Рабочий стол\594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4714875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543800" cy="4648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b="1" dirty="0"/>
          </a:p>
          <a:p>
            <a:pPr lvl="1">
              <a:lnSpc>
                <a:spcPct val="80000"/>
              </a:lnSpc>
              <a:buNone/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260648"/>
            <a:ext cx="8136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Почти сразу после возвращения иудеев из плена в Землю обетованную в конце VI века до Р. Х., в начале постройки Второго храма, с ними хотели объединиться их ближайшие соседи, пожелавшие помочь иудеям строить храм их Богу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Езд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4: 1–2). Согласно Книге Ездры, это были те самые народы, которые были когда-то сюда водворены ассирийцами вместо населения Северного (Израильского) Царства после завоевания Самарии в 722 году до Р. Х. и которые, как говорится в Четвертой книге Царств (4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17: 24–41), стали чтить Господа, Бога этой земли, но и не забыли своих богов.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098" name="Picture 2" descr="C:\Documents and Settings\Черепова\Рабочий стол\87755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5709206" cy="2997333"/>
          </a:xfrm>
          <a:prstGeom prst="rect">
            <a:avLst/>
          </a:prstGeom>
          <a:noFill/>
        </p:spPr>
      </p:pic>
      <p:pic>
        <p:nvPicPr>
          <p:cNvPr id="4100" name="Picture 4" descr="C:\Documents and Settings\Черепова\Рабочий стол\12779-codxamiatinusfolio5rez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4297363" cy="141763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56176" y="3717032"/>
            <a:ext cx="262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200" b="1" dirty="0" smtClean="0">
                <a:latin typeface="+mj-lt"/>
              </a:rPr>
              <a:t>Е́здра</a:t>
            </a:r>
            <a:r>
              <a:rPr lang="vi-VN" sz="1200" dirty="0" smtClean="0">
                <a:latin typeface="+mj-lt"/>
              </a:rPr>
              <a:t> </a:t>
            </a:r>
            <a:r>
              <a:rPr lang="en-US" sz="1200" dirty="0" smtClean="0">
                <a:latin typeface="+mj-lt"/>
              </a:rPr>
              <a:t> — </a:t>
            </a:r>
            <a:r>
              <a:rPr lang="vi-VN" sz="1200" dirty="0" smtClean="0">
                <a:latin typeface="+mj-lt"/>
              </a:rPr>
              <a:t>около </a:t>
            </a:r>
            <a:r>
              <a:rPr lang="en-US" sz="1200" dirty="0" smtClean="0">
                <a:latin typeface="+mj-lt"/>
                <a:hlinkClick r:id="rId4" tooltip="V век до н. э."/>
              </a:rPr>
              <a:t>V </a:t>
            </a:r>
            <a:r>
              <a:rPr lang="vi-VN" sz="1200" dirty="0" smtClean="0">
                <a:latin typeface="+mj-lt"/>
                <a:hlinkClick r:id="rId4" tooltip="V век до н. э."/>
              </a:rPr>
              <a:t>века до н. э.</a:t>
            </a:r>
            <a:r>
              <a:rPr lang="vi-VN" sz="1200" dirty="0" smtClean="0">
                <a:latin typeface="+mj-lt"/>
              </a:rPr>
              <a:t>, в </a:t>
            </a:r>
            <a:r>
              <a:rPr lang="vi-VN" sz="1200" dirty="0" smtClean="0">
                <a:latin typeface="+mj-lt"/>
                <a:hlinkClick r:id="rId5" tooltip="Ислам"/>
              </a:rPr>
              <a:t>исламе</a:t>
            </a:r>
            <a:r>
              <a:rPr lang="vi-VN" sz="1200" dirty="0" smtClean="0">
                <a:latin typeface="+mj-lt"/>
              </a:rPr>
              <a:t> известен под именем</a:t>
            </a:r>
            <a:r>
              <a:rPr lang="vi-VN" sz="1200" dirty="0" smtClean="0">
                <a:latin typeface="+mj-lt"/>
                <a:hlinkClick r:id="rId6" tooltip="Узайр"/>
              </a:rPr>
              <a:t>Узайр</a:t>
            </a:r>
            <a:r>
              <a:rPr lang="vi-VN" sz="1200" dirty="0" smtClean="0">
                <a:latin typeface="+mj-lt"/>
              </a:rPr>
              <a:t>) — </a:t>
            </a:r>
            <a:r>
              <a:rPr lang="vi-VN" sz="1200" dirty="0" smtClean="0">
                <a:latin typeface="+mj-lt"/>
                <a:hlinkClick r:id="rId7" tooltip="Иудаизм"/>
              </a:rPr>
              <a:t>иудейский священник</a:t>
            </a:r>
            <a:r>
              <a:rPr lang="vi-VN" sz="1200" dirty="0" smtClean="0">
                <a:latin typeface="+mj-lt"/>
              </a:rPr>
              <a:t>,</a:t>
            </a:r>
            <a:endParaRPr lang="ru-RU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+mj-lt"/>
                <a:ea typeface="Calibri" pitchFamily="34" charset="0"/>
                <a:cs typeface="Times New Roman" pitchFamily="18" charset="0"/>
              </a:rPr>
              <a:t>           Неудивительно, что иудеи во главе с </a:t>
            </a:r>
            <a:r>
              <a:rPr lang="ru-RU" sz="1800" dirty="0" err="1" smtClean="0">
                <a:latin typeface="+mj-lt"/>
                <a:ea typeface="Calibri" pitchFamily="34" charset="0"/>
                <a:cs typeface="Times New Roman" pitchFamily="18" charset="0"/>
              </a:rPr>
              <a:t>Зоровавелем</a:t>
            </a:r>
            <a:r>
              <a:rPr lang="ru-RU" sz="1800" dirty="0" smtClean="0">
                <a:latin typeface="+mj-lt"/>
                <a:ea typeface="Calibri" pitchFamily="34" charset="0"/>
                <a:cs typeface="Times New Roman" pitchFamily="18" charset="0"/>
              </a:rPr>
              <a:t> не позволили этим народам строить вместе с ними храм Господу, заботясь о сохранении истинного </a:t>
            </a:r>
            <a:r>
              <a:rPr lang="ru-RU" sz="1800" dirty="0" err="1" smtClean="0">
                <a:latin typeface="+mj-lt"/>
                <a:ea typeface="Calibri" pitchFamily="34" charset="0"/>
                <a:cs typeface="Times New Roman" pitchFamily="18" charset="0"/>
              </a:rPr>
              <a:t>богопочитания</a:t>
            </a:r>
            <a:r>
              <a:rPr lang="ru-RU" sz="1800" dirty="0" smtClean="0">
                <a:latin typeface="+mj-lt"/>
                <a:ea typeface="Calibri" pitchFamily="34" charset="0"/>
                <a:cs typeface="Times New Roman" pitchFamily="18" charset="0"/>
              </a:rPr>
              <a:t>, чем вызвали вражду к себе своих соседей. Видимо, эти иноплеменники и стали со временем называться самарянами, а их вражда с иудеями еще более усилилась, о чем часто говорится во многих евангельских эпизодах (</a:t>
            </a:r>
            <a:r>
              <a:rPr lang="ru-RU" sz="1800" dirty="0" err="1" smtClean="0">
                <a:latin typeface="+mj-lt"/>
                <a:ea typeface="Calibri" pitchFamily="34" charset="0"/>
                <a:cs typeface="Times New Roman" pitchFamily="18" charset="0"/>
              </a:rPr>
              <a:t>Мф</a:t>
            </a:r>
            <a:r>
              <a:rPr lang="ru-RU" sz="1800" dirty="0" smtClean="0">
                <a:latin typeface="+mj-lt"/>
                <a:ea typeface="Calibri" pitchFamily="34" charset="0"/>
                <a:cs typeface="Times New Roman" pitchFamily="18" charset="0"/>
              </a:rPr>
              <a:t>. 10: 5; Лк. 9: 53–56; Ин. 4: 9; Ин. 8: 48).</a:t>
            </a:r>
            <a:endParaRPr lang="ru-RU" sz="1800" dirty="0">
              <a:latin typeface="+mj-lt"/>
            </a:endParaRPr>
          </a:p>
        </p:txBody>
      </p:sp>
      <p:pic>
        <p:nvPicPr>
          <p:cNvPr id="4" name="Picture 3" descr="C:\Documents and Settings\Черепова\Рабочий стол\VanLooZerubabbelCy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3240360" cy="34649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5949280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latin typeface="+mj-lt"/>
              </a:rPr>
              <a:t>Зоровавель</a:t>
            </a:r>
            <a:r>
              <a:rPr lang="ru-RU" sz="1200" dirty="0" smtClean="0">
                <a:latin typeface="+mj-lt"/>
              </a:rPr>
              <a:t> показывает </a:t>
            </a:r>
            <a:r>
              <a:rPr lang="ru-RU" sz="1200" dirty="0" smtClean="0">
                <a:latin typeface="+mj-lt"/>
                <a:hlinkClick r:id="rId3" tooltip="Кир II Великий"/>
              </a:rPr>
              <a:t>Киру </a:t>
            </a:r>
            <a:r>
              <a:rPr lang="ru-RU" sz="1200" dirty="0" err="1" smtClean="0">
                <a:latin typeface="+mj-lt"/>
                <a:hlinkClick r:id="rId3" tooltip="Кир II Великий"/>
              </a:rPr>
              <a:t>Великому</a:t>
            </a:r>
            <a:r>
              <a:rPr lang="ru-RU" sz="1200" dirty="0" err="1" smtClean="0">
                <a:latin typeface="+mj-lt"/>
              </a:rPr>
              <a:t>план</a:t>
            </a:r>
            <a:r>
              <a:rPr lang="ru-RU" sz="1200" dirty="0" smtClean="0">
                <a:latin typeface="+mj-lt"/>
              </a:rPr>
              <a:t> </a:t>
            </a:r>
            <a:r>
              <a:rPr lang="ru-RU" sz="1200" u="sng" dirty="0" smtClean="0">
                <a:latin typeface="+mj-lt"/>
                <a:hlinkClick r:id="rId4" tooltip="Иерусалим"/>
              </a:rPr>
              <a:t>Иерусалима</a:t>
            </a:r>
            <a:r>
              <a:rPr lang="ru-RU" sz="1200" dirty="0" smtClean="0">
                <a:latin typeface="+mj-lt"/>
              </a:rPr>
              <a:t>. Картина (</a:t>
            </a:r>
            <a:r>
              <a:rPr lang="ru-RU" sz="1200" dirty="0" err="1" smtClean="0">
                <a:latin typeface="+mj-lt"/>
              </a:rPr>
              <a:t>ок</a:t>
            </a:r>
            <a:r>
              <a:rPr lang="ru-RU" sz="1200" dirty="0" smtClean="0">
                <a:latin typeface="+mj-lt"/>
              </a:rPr>
              <a:t>. 1640—1670) </a:t>
            </a:r>
            <a:r>
              <a:rPr lang="ru-RU" sz="1200" dirty="0" err="1" smtClean="0">
                <a:latin typeface="+mj-lt"/>
              </a:rPr>
              <a:t>Якоба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 err="1" smtClean="0">
                <a:latin typeface="+mj-lt"/>
              </a:rPr>
              <a:t>ван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 err="1" smtClean="0">
                <a:latin typeface="+mj-lt"/>
              </a:rPr>
              <a:t>Лоо</a:t>
            </a:r>
            <a:endParaRPr lang="ru-RU" sz="12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34888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400" b="1" dirty="0" smtClean="0">
                <a:latin typeface="+mj-lt"/>
              </a:rPr>
              <a:t>Зорова́вель</a:t>
            </a:r>
            <a:r>
              <a:rPr lang="vi-VN" sz="1400" dirty="0" smtClean="0">
                <a:latin typeface="+mj-lt"/>
              </a:rPr>
              <a:t> (</a:t>
            </a:r>
            <a:r>
              <a:rPr lang="vi-VN" sz="1400" dirty="0" smtClean="0">
                <a:latin typeface="+mj-lt"/>
                <a:hlinkClick r:id="rId5" tooltip="Иврит"/>
              </a:rPr>
              <a:t>ивр.</a:t>
            </a:r>
            <a:r>
              <a:rPr lang="vi-VN" sz="1400" dirty="0" smtClean="0">
                <a:latin typeface="+mj-lt"/>
              </a:rPr>
              <a:t> ‏</a:t>
            </a:r>
            <a:r>
              <a:rPr lang="he-IL" sz="1400" dirty="0" smtClean="0">
                <a:latin typeface="+mj-lt"/>
              </a:rPr>
              <a:t>זְרֻבָּבֶל‏‎ </a:t>
            </a:r>
            <a:r>
              <a:rPr lang="vi-VN" sz="1400" i="1" dirty="0" smtClean="0">
                <a:latin typeface="+mj-lt"/>
              </a:rPr>
              <a:t>Зэрубавэль</a:t>
            </a:r>
            <a:r>
              <a:rPr lang="vi-VN" sz="1400" dirty="0" smtClean="0">
                <a:latin typeface="+mj-lt"/>
              </a:rPr>
              <a:t> — персидский наместник Иудеи (</a:t>
            </a:r>
            <a:r>
              <a:rPr lang="vi-VN" sz="1400" dirty="0" smtClean="0">
                <a:latin typeface="+mj-lt"/>
                <a:hlinkClick r:id="rId6" tooltip="Книга пророка Аггея"/>
              </a:rPr>
              <a:t>Агг. </a:t>
            </a:r>
            <a:r>
              <a:rPr lang="vi-VN" sz="1400" dirty="0" smtClean="0">
                <a:latin typeface="+mj-lt"/>
                <a:hlinkClick r:id="rId7" tooltip="s:Книга пророка Аггея"/>
              </a:rPr>
              <a:t>1:1</a:t>
            </a:r>
            <a:r>
              <a:rPr lang="vi-VN" sz="1400" dirty="0" smtClean="0">
                <a:latin typeface="+mj-lt"/>
              </a:rPr>
              <a:t>), известный вождь </a:t>
            </a:r>
            <a:r>
              <a:rPr lang="vi-VN" sz="1400" dirty="0" smtClean="0">
                <a:latin typeface="+mj-lt"/>
                <a:hlinkClick r:id="rId8" tooltip="Иудеи"/>
              </a:rPr>
              <a:t>иудеев</a:t>
            </a:r>
            <a:r>
              <a:rPr lang="vi-VN" sz="1400" dirty="0" smtClean="0">
                <a:latin typeface="+mj-lt"/>
              </a:rPr>
              <a:t>, под предводительством которого первая партия иудейских пленников (42 360 человек — </a:t>
            </a:r>
            <a:r>
              <a:rPr lang="vi-VN" sz="1400" dirty="0" smtClean="0">
                <a:latin typeface="+mj-lt"/>
                <a:hlinkClick r:id="rId9" tooltip="Книга Ездры"/>
              </a:rPr>
              <a:t>Ездр. </a:t>
            </a:r>
            <a:r>
              <a:rPr lang="vi-VN" sz="1400" dirty="0" smtClean="0">
                <a:latin typeface="+mj-lt"/>
                <a:hlinkClick r:id="rId10" tooltip="s:Первая книга Ездры"/>
              </a:rPr>
              <a:t>2:64</a:t>
            </a:r>
            <a:r>
              <a:rPr lang="vi-VN" sz="1400" dirty="0" smtClean="0">
                <a:latin typeface="+mj-lt"/>
              </a:rPr>
              <a:t>) вернулась из </a:t>
            </a:r>
            <a:r>
              <a:rPr lang="vi-VN" sz="1400" dirty="0" smtClean="0">
                <a:latin typeface="+mj-lt"/>
                <a:hlinkClick r:id="rId11" tooltip="Вавилонский плен"/>
              </a:rPr>
              <a:t>вавилонского плена</a:t>
            </a:r>
            <a:r>
              <a:rPr lang="vi-VN" sz="1400" dirty="0" smtClean="0">
                <a:latin typeface="+mj-lt"/>
              </a:rPr>
              <a:t>в </a:t>
            </a:r>
            <a:r>
              <a:rPr lang="vi-VN" sz="1400" dirty="0" smtClean="0">
                <a:latin typeface="+mj-lt"/>
                <a:hlinkClick r:id="rId12" tooltip="Иудея"/>
              </a:rPr>
              <a:t>Иудею</a:t>
            </a:r>
            <a:r>
              <a:rPr lang="vi-VN" sz="1400" dirty="0" smtClean="0">
                <a:latin typeface="+mj-lt"/>
              </a:rPr>
              <a:t>.</a:t>
            </a:r>
            <a:endParaRPr lang="ru-RU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181600"/>
          </a:xfrm>
        </p:spPr>
        <p:txBody>
          <a:bodyPr/>
          <a:lstStyle/>
          <a:p>
            <a:r>
              <a:rPr lang="ru-RU" sz="1800" dirty="0" smtClean="0">
                <a:latin typeface="+mj-lt"/>
              </a:rPr>
              <a:t>С IV по II век до Р. Х. Израиль подпал под власть эллинистических царей, пытавшихся различными способами, в том числе и насилием (вспомним Антиоха IV Епифана), ассимилировать иудеев. После Маккавейского восстания, с середины II века по 63 год до Р. Х. Иудея вела независимый в политическом и религиозном отношении образ жизни под управлением династии </a:t>
            </a:r>
            <a:r>
              <a:rPr lang="ru-RU" sz="1800" dirty="0" err="1" smtClean="0">
                <a:latin typeface="+mj-lt"/>
              </a:rPr>
              <a:t>Хасмонеев</a:t>
            </a:r>
            <a:r>
              <a:rPr lang="ru-RU" sz="1800" dirty="0" smtClean="0">
                <a:latin typeface="+mj-lt"/>
              </a:rPr>
              <a:t>. </a:t>
            </a:r>
          </a:p>
          <a:p>
            <a:endParaRPr lang="ru-RU" sz="1600" dirty="0">
              <a:latin typeface="+mj-lt"/>
            </a:endParaRPr>
          </a:p>
        </p:txBody>
      </p:sp>
      <p:pic>
        <p:nvPicPr>
          <p:cNvPr id="3073" name="Picture 1" descr="C:\Documents and Settings\Черепова\Рабочий стол\i-1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2416175" cy="34337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6237312"/>
            <a:ext cx="204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j-lt"/>
              </a:rPr>
              <a:t>Антиох IV Епифан</a:t>
            </a:r>
            <a:endParaRPr lang="ru-RU" dirty="0">
              <a:latin typeface="+mj-lt"/>
            </a:endParaRPr>
          </a:p>
        </p:txBody>
      </p:sp>
      <p:pic>
        <p:nvPicPr>
          <p:cNvPr id="3075" name="Picture 3" descr="C:\Documents and Settings\Черепова\Рабочий стол\17-1735-ZBZ3D00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92896"/>
            <a:ext cx="2808312" cy="34563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11960" y="6093296"/>
            <a:ext cx="209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Антиох IV Епифан </a:t>
            </a:r>
          </a:p>
          <a:p>
            <a:pPr algn="ctr"/>
            <a:r>
              <a:rPr lang="ru-RU" dirty="0" smtClean="0">
                <a:latin typeface="+mj-lt"/>
              </a:rPr>
              <a:t>в Иерусалиме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+mj-lt"/>
              </a:rPr>
              <a:t>           Конец начавшимся в Палестине при последних </a:t>
            </a:r>
            <a:r>
              <a:rPr lang="ru-RU" sz="1800" dirty="0" err="1" smtClean="0">
                <a:latin typeface="+mj-lt"/>
              </a:rPr>
              <a:t>Хасмонеях</a:t>
            </a:r>
            <a:r>
              <a:rPr lang="ru-RU" sz="1800" dirty="0" smtClean="0">
                <a:latin typeface="+mj-lt"/>
              </a:rPr>
              <a:t> внутренним междоусобицам положил римский полководец Помпей, в 63 году захвативший Иерусалим и открывший римскую страницу в библейской истории.</a:t>
            </a:r>
            <a:endParaRPr lang="ru-RU" sz="1800" dirty="0">
              <a:latin typeface="+mj-lt"/>
            </a:endParaRPr>
          </a:p>
        </p:txBody>
      </p:sp>
      <p:pic>
        <p:nvPicPr>
          <p:cNvPr id="4" name="Picture 2" descr="C:\Documents and Settings\Черепова\Рабочий стол\rp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3096344" cy="3194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8772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err="1" smtClean="0">
                <a:latin typeface="+mj-lt"/>
              </a:rPr>
              <a:t>Гней</a:t>
            </a:r>
            <a:r>
              <a:rPr lang="ru-RU" sz="1200" dirty="0" smtClean="0">
                <a:latin typeface="+mj-lt"/>
              </a:rPr>
              <a:t> </a:t>
            </a:r>
            <a:r>
              <a:rPr lang="ru-RU" sz="1200" b="1" dirty="0" smtClean="0">
                <a:latin typeface="+mj-lt"/>
              </a:rPr>
              <a:t>Помпей</a:t>
            </a:r>
            <a:r>
              <a:rPr lang="ru-RU" sz="1200" dirty="0" smtClean="0">
                <a:latin typeface="+mj-lt"/>
              </a:rPr>
              <a:t> Великий – </a:t>
            </a:r>
          </a:p>
          <a:p>
            <a:pPr algn="ctr"/>
            <a:r>
              <a:rPr lang="ru-RU" sz="1200" dirty="0" smtClean="0">
                <a:latin typeface="+mj-lt"/>
              </a:rPr>
              <a:t>древнеримский государственный деятель и полководец</a:t>
            </a:r>
            <a:endParaRPr lang="ru-RU" sz="1200" dirty="0">
              <a:latin typeface="+mj-lt"/>
            </a:endParaRPr>
          </a:p>
        </p:txBody>
      </p:sp>
      <p:pic>
        <p:nvPicPr>
          <p:cNvPr id="18434" name="Picture 2" descr="C:\Documents and Settings\Черепова\Рабочий стол\36577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2088232" cy="4255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+mj-lt"/>
              </a:rPr>
              <a:t>      Таким образом, Палестина в I веке до Р. Х. вновь стала вассальным государством, хотя и сохранившим некую автономию и неограниченное право исповедания своей веры; к этому вероисповеданию в силу древности в Риме в то время относились терпимо. В 27 году до Р. X. единоличным правителем Римской империи стал </a:t>
            </a:r>
            <a:r>
              <a:rPr lang="ru-RU" sz="1600" dirty="0" err="1" smtClean="0">
                <a:latin typeface="+mj-lt"/>
              </a:rPr>
              <a:t>Октавиан</a:t>
            </a:r>
            <a:r>
              <a:rPr lang="ru-RU" sz="1600" dirty="0" smtClean="0">
                <a:latin typeface="+mj-lt"/>
              </a:rPr>
              <a:t>, который принял наименование Август; при жизни его и произошло Рождество Господа Иисуса Христа.</a:t>
            </a:r>
          </a:p>
        </p:txBody>
      </p:sp>
      <p:pic>
        <p:nvPicPr>
          <p:cNvPr id="17410" name="Picture 2" descr="C:\Documents and Settings\Черепова\Рабочий стол\600124781-aug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3793710" cy="3345076"/>
          </a:xfrm>
          <a:prstGeom prst="rect">
            <a:avLst/>
          </a:prstGeom>
          <a:noFill/>
        </p:spPr>
      </p:pic>
      <p:pic>
        <p:nvPicPr>
          <p:cNvPr id="17411" name="Picture 3" descr="C:\Documents and Settings\Черепова\Рабочий стол\augus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58294"/>
            <a:ext cx="3347864" cy="43997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35896" y="2060848"/>
            <a:ext cx="1685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600" kern="0" dirty="0" err="1" smtClean="0">
                <a:solidFill>
                  <a:srgbClr val="FFFFFF"/>
                </a:solidFill>
                <a:latin typeface="+mj-lt"/>
              </a:rPr>
              <a:t>Октавиан</a:t>
            </a:r>
            <a:r>
              <a:rPr lang="ru-RU" sz="1600" kern="0" dirty="0" smtClean="0">
                <a:solidFill>
                  <a:srgbClr val="FFFFFF"/>
                </a:solidFill>
                <a:latin typeface="+mj-lt"/>
              </a:rPr>
              <a:t> Август</a:t>
            </a:r>
            <a:endParaRPr lang="ru-RU" sz="1600" kern="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latin typeface="+mj-lt"/>
                <a:hlinkClick r:id="rId2"/>
              </a:rPr>
              <a:t>http://velib.com/read_book/litagent_pstgu-serebrjakova_julija_vladimirovna/chetveroevangelie/vvedenie/sostojanie_palestiny_nakanune_rozhdestva_khristova/</a:t>
            </a:r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Иллюстрации и фотографии </a:t>
            </a:r>
            <a:r>
              <a:rPr lang="en-US" sz="1600" dirty="0" smtClean="0">
                <a:latin typeface="+mj-lt"/>
              </a:rPr>
              <a:t>https://yandex.ru/images/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Gp_church_01">
  <a:themeElements>
    <a:clrScheme name="Default Design 2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TGp_church_01</Template>
  <TotalTime>51</TotalTime>
  <Words>468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TGp_church_01</vt:lpstr>
      <vt:lpstr> </vt:lpstr>
      <vt:lpstr>Слайд 2</vt:lpstr>
      <vt:lpstr>Слайд 3</vt:lpstr>
      <vt:lpstr>Слайд 4</vt:lpstr>
      <vt:lpstr>Слайд 5</vt:lpstr>
      <vt:lpstr>Слайд 6</vt:lpstr>
      <vt:lpstr>  </vt:lpstr>
      <vt:lpstr>Слайд 8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Заголовок</dc:title>
  <dc:creator>DNA7 X86</dc:creator>
  <cp:lastModifiedBy>Черепова</cp:lastModifiedBy>
  <cp:revision>7</cp:revision>
  <dcterms:created xsi:type="dcterms:W3CDTF">2014-06-02T13:45:44Z</dcterms:created>
  <dcterms:modified xsi:type="dcterms:W3CDTF">2017-09-30T07:28:59Z</dcterms:modified>
</cp:coreProperties>
</file>