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57" r:id="rId3"/>
    <p:sldId id="284" r:id="rId4"/>
    <p:sldId id="258" r:id="rId5"/>
    <p:sldId id="259" r:id="rId6"/>
    <p:sldId id="260" r:id="rId7"/>
    <p:sldId id="328" r:id="rId8"/>
    <p:sldId id="329" r:id="rId9"/>
    <p:sldId id="336" r:id="rId10"/>
    <p:sldId id="330" r:id="rId11"/>
    <p:sldId id="332" r:id="rId12"/>
    <p:sldId id="331" r:id="rId13"/>
    <p:sldId id="333" r:id="rId14"/>
    <p:sldId id="334" r:id="rId15"/>
    <p:sldId id="262" r:id="rId16"/>
    <p:sldId id="282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335" r:id="rId31"/>
    <p:sldId id="305" r:id="rId32"/>
    <p:sldId id="307" r:id="rId33"/>
    <p:sldId id="308" r:id="rId34"/>
    <p:sldId id="309" r:id="rId35"/>
    <p:sldId id="310" r:id="rId36"/>
    <p:sldId id="311" r:id="rId37"/>
    <p:sldId id="312" r:id="rId38"/>
    <p:sldId id="313" r:id="rId39"/>
    <p:sldId id="314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322" r:id="rId48"/>
    <p:sldId id="323" r:id="rId49"/>
    <p:sldId id="324" r:id="rId50"/>
    <p:sldId id="325" r:id="rId51"/>
    <p:sldId id="326" r:id="rId52"/>
    <p:sldId id="327" r:id="rId53"/>
    <p:sldId id="268" r:id="rId54"/>
    <p:sldId id="269" r:id="rId55"/>
    <p:sldId id="271" r:id="rId56"/>
    <p:sldId id="272" r:id="rId57"/>
    <p:sldId id="273" r:id="rId58"/>
    <p:sldId id="274" r:id="rId59"/>
    <p:sldId id="275" r:id="rId60"/>
    <p:sldId id="276" r:id="rId61"/>
    <p:sldId id="277" r:id="rId62"/>
    <p:sldId id="278" r:id="rId63"/>
    <p:sldId id="280" r:id="rId64"/>
    <p:sldId id="279" r:id="rId65"/>
    <p:sldId id="281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54" autoAdjust="0"/>
  </p:normalViewPr>
  <p:slideViewPr>
    <p:cSldViewPr>
      <p:cViewPr>
        <p:scale>
          <a:sx n="77" d="100"/>
          <a:sy n="77" d="100"/>
        </p:scale>
        <p:origin x="-117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8319B1-862A-4CC2-B917-5986BADC284A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695007-6228-44CB-A00D-B0DFA6AB31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841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5007-6228-44CB-A00D-B0DFA6AB31C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5007-6228-44CB-A00D-B0DFA6AB31C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5007-6228-44CB-A00D-B0DFA6AB31C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595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695007-6228-44CB-A00D-B0DFA6AB31C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33400" y="39243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A8D4E-3A50-49FF-85BC-E8219923BE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816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402A6-E507-4438-8FBE-7B974BEBF8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335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000500" cy="4038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C29823-E2A8-4B8E-83F4-1C211DB1C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595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81534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3400" y="3924300"/>
            <a:ext cx="81534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F44B9-7138-41A0-9FE8-5FE5C99935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87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473075"/>
            <a:ext cx="8153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334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86300" y="1828800"/>
            <a:ext cx="40005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533400" y="3924300"/>
            <a:ext cx="8153400" cy="19431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5CE4-EF45-43EB-8D55-1D16FC62CA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03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Система уроков по роману «Преступление и наказание»</a:t>
            </a:r>
            <a:endParaRPr lang="ru-RU" dirty="0">
              <a:latin typeface="+mn-lt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31" name="Picture 7" descr="http://mega-u.ru/sites/default/files/styles/large/public/b_succe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643050"/>
            <a:ext cx="4000528" cy="4643470"/>
          </a:xfrm>
          <a:prstGeom prst="rect">
            <a:avLst/>
          </a:prstGeom>
          <a:noFill/>
        </p:spPr>
      </p:pic>
      <p:pic>
        <p:nvPicPr>
          <p:cNvPr id="7" name="Рисунок 6" descr="Колледж&quot;ПетроСтройСервис&quot; Гр.№ 038  пр.Сизова,17"/>
          <p:cNvPicPr/>
          <p:nvPr/>
        </p:nvPicPr>
        <p:blipFill>
          <a:blip r:embed="rId4"/>
          <a:srcRect b="10667"/>
          <a:stretch>
            <a:fillRect/>
          </a:stretch>
        </p:blipFill>
        <p:spPr bwMode="auto">
          <a:xfrm>
            <a:off x="7215206" y="4857760"/>
            <a:ext cx="1928794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effectLst/>
                <a:latin typeface="+mn-lt"/>
              </a:rPr>
              <a:t>Обыкновенный ужас повседневной жизни большого города, будничные, примелькавшиеся кошмары этой жизни</a:t>
            </a:r>
          </a:p>
        </p:txBody>
      </p:sp>
      <p:pic>
        <p:nvPicPr>
          <p:cNvPr id="21508" name="Picture 11" descr="lit16-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76512"/>
            <a:ext cx="3810000" cy="2543175"/>
          </a:xfrm>
          <a:noFill/>
        </p:spPr>
      </p:pic>
      <p:sp>
        <p:nvSpPr>
          <p:cNvPr id="21507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499992" y="1828800"/>
            <a:ext cx="4186808" cy="40386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Вот раздавлен копытами Мармеладов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Вот какая-то женщина бросилась с моста в темневшую воду канавы, в которую собирался броситься Раскольников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dirty="0" smtClean="0"/>
              <a:t>Вот пьяная девочка на бульваре, жертва похоти господ «Свидригайловых»…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b="1" i="1" dirty="0" smtClean="0"/>
              <a:t>Опираясь на текст, дорисуйте сами образ города-гиганта, фантастически прекрасного и фантастически враждебного обездоленным людям</a:t>
            </a:r>
          </a:p>
        </p:txBody>
      </p:sp>
    </p:spTree>
    <p:extLst>
      <p:ext uri="{BB962C8B-B14F-4D97-AF65-F5344CB8AC3E}">
        <p14:creationId xmlns:p14="http://schemas.microsoft.com/office/powerpoint/2010/main" val="5722469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mtClean="0"/>
          </a:p>
        </p:txBody>
      </p:sp>
      <p:pic>
        <p:nvPicPr>
          <p:cNvPr id="23556" name="Picture 7" descr="lit16-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476250"/>
            <a:ext cx="6696075" cy="3349625"/>
          </a:xfrm>
          <a:noFill/>
        </p:spPr>
      </p:pic>
      <p:sp>
        <p:nvSpPr>
          <p:cNvPr id="377862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«Около харчевен в нижних этажах, на грязных и вонючих дворах домов Сенной площади, а наиболее у распивочных, толпилось много разного и всякого сорта промышленников и лохмотников. Раскольников преимущественно любил эти места… Тут лохмотья его не обращали на себя ничьего высокомерного внимания…»</a:t>
            </a:r>
          </a:p>
        </p:txBody>
      </p:sp>
    </p:spTree>
    <p:extLst>
      <p:ext uri="{BB962C8B-B14F-4D97-AF65-F5344CB8AC3E}">
        <p14:creationId xmlns:p14="http://schemas.microsoft.com/office/powerpoint/2010/main" val="192479245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77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7860" grpId="0"/>
      <p:bldP spid="37786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>
                <a:latin typeface="+mn-lt"/>
              </a:rPr>
              <a:t>«Мир незаконен».</a:t>
            </a:r>
            <a:br>
              <a:rPr lang="ru-RU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Ф.И. Достоевский</a:t>
            </a:r>
          </a:p>
        </p:txBody>
      </p:sp>
      <p:sp>
        <p:nvSpPr>
          <p:cNvPr id="22531" name="Rectangle 8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300" smtClean="0"/>
              <a:t>Это его, Родиона Раскольникова, </a:t>
            </a:r>
            <a:r>
              <a:rPr lang="ru-RU" sz="2300" i="1" smtClean="0"/>
              <a:t>сестры </a:t>
            </a:r>
            <a:r>
              <a:rPr lang="ru-RU" sz="2300" smtClean="0"/>
              <a:t> распяты на бульварных скамейках,</a:t>
            </a:r>
          </a:p>
          <a:p>
            <a:pPr eaLnBrk="1" hangingPunct="1"/>
            <a:r>
              <a:rPr lang="ru-RU" sz="2300" smtClean="0"/>
              <a:t>это его</a:t>
            </a:r>
            <a:r>
              <a:rPr lang="ru-RU" sz="2300" i="1" smtClean="0"/>
              <a:t> сестер</a:t>
            </a:r>
            <a:r>
              <a:rPr lang="ru-RU" sz="2300" smtClean="0"/>
              <a:t> обижают всевозможные Свидригайловы, -</a:t>
            </a:r>
          </a:p>
          <a:p>
            <a:pPr eaLnBrk="1" hangingPunct="1"/>
            <a:r>
              <a:rPr lang="ru-RU" sz="2300" smtClean="0"/>
              <a:t>всюду его сестры, его любимые Дунечки и Сонечки…</a:t>
            </a:r>
          </a:p>
          <a:p>
            <a:pPr eaLnBrk="1" hangingPunct="1"/>
            <a:endParaRPr lang="ru-RU" sz="2300" smtClean="0"/>
          </a:p>
        </p:txBody>
      </p:sp>
      <p:pic>
        <p:nvPicPr>
          <p:cNvPr id="22532" name="Picture 11" descr="lit16-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276475"/>
            <a:ext cx="4464050" cy="2979738"/>
          </a:xfrm>
          <a:noFill/>
        </p:spPr>
      </p:pic>
    </p:spTree>
    <p:extLst>
      <p:ext uri="{BB962C8B-B14F-4D97-AF65-F5344CB8AC3E}">
        <p14:creationId xmlns:p14="http://schemas.microsoft.com/office/powerpoint/2010/main" val="1621164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333375"/>
            <a:ext cx="8075612" cy="12827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dirty="0" smtClean="0">
                <a:latin typeface="+mn-lt"/>
              </a:rPr>
              <a:t>«Здесь человеку невозможно остаться человеком. Здесь семилетний развратен и вор…» (Раскольников)</a:t>
            </a: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700" smtClean="0"/>
              <a:t>«…вошла с улицы целая партия пьяниц… и раздались у входа звуки нанятой шарманки и детский надтреснутый семилетний голосок, певший «Хуторок».</a:t>
            </a:r>
          </a:p>
        </p:txBody>
      </p:sp>
      <p:pic>
        <p:nvPicPr>
          <p:cNvPr id="24580" name="Picture 7" descr="lit16-0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4008" y="3717032"/>
            <a:ext cx="4176712" cy="2089064"/>
          </a:xfrm>
          <a:noFill/>
        </p:spPr>
      </p:pic>
    </p:spTree>
    <p:extLst>
      <p:ext uri="{BB962C8B-B14F-4D97-AF65-F5344CB8AC3E}">
        <p14:creationId xmlns:p14="http://schemas.microsoft.com/office/powerpoint/2010/main" val="39198411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9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2" grpId="0"/>
      <p:bldP spid="32973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effectLst/>
                <a:latin typeface="+mn-lt"/>
              </a:rPr>
              <a:t>Знаменитые </a:t>
            </a:r>
            <a:r>
              <a:rPr lang="ru-RU" b="1" dirty="0" smtClean="0">
                <a:effectLst/>
                <a:latin typeface="+mn-lt"/>
              </a:rPr>
              <a:t>тупики </a:t>
            </a:r>
            <a:r>
              <a:rPr lang="ru-RU" dirty="0" smtClean="0">
                <a:effectLst/>
                <a:latin typeface="+mn-lt"/>
              </a:rPr>
              <a:t>Достоевского…</a:t>
            </a:r>
          </a:p>
        </p:txBody>
      </p:sp>
      <p:pic>
        <p:nvPicPr>
          <p:cNvPr id="25604" name="Picture 9" descr="encyclopediyaRU-25193486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2033587" cy="4238625"/>
          </a:xfrm>
          <a:noFill/>
        </p:spPr>
      </p:pic>
      <p:sp>
        <p:nvSpPr>
          <p:cNvPr id="37376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276600" y="1916113"/>
            <a:ext cx="5410200" cy="3951287"/>
          </a:xfrm>
        </p:spPr>
        <p:txBody>
          <a:bodyPr/>
          <a:lstStyle/>
          <a:p>
            <a:pPr eaLnBrk="1" hangingPunct="1"/>
            <a:r>
              <a:rPr lang="ru-RU" sz="2500" dirty="0" smtClean="0"/>
              <a:t>Здесь Человеку некуда пойти!</a:t>
            </a:r>
          </a:p>
          <a:p>
            <a:pPr eaLnBrk="1" hangingPunct="1"/>
            <a:r>
              <a:rPr lang="ru-RU" sz="2500" dirty="0" smtClean="0"/>
              <a:t>Написанная могучей суровой кистью картина действительности показывает ту реальную почву, которая взращивает преступления, подобные преступлению Раскольникова…</a:t>
            </a:r>
          </a:p>
        </p:txBody>
      </p:sp>
    </p:spTree>
    <p:extLst>
      <p:ext uri="{BB962C8B-B14F-4D97-AF65-F5344CB8AC3E}">
        <p14:creationId xmlns:p14="http://schemas.microsoft.com/office/powerpoint/2010/main" val="30920992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3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737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4" grpId="0"/>
      <p:bldP spid="3737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Символика имен  в романе</a:t>
            </a:r>
            <a:endParaRPr lang="ru-RU" dirty="0">
              <a:latin typeface="+mn-lt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4038600" cy="528638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     </a:t>
            </a:r>
            <a:r>
              <a:rPr lang="ru-RU" sz="2000" dirty="0" smtClean="0">
                <a:solidFill>
                  <a:schemeClr val="bg1"/>
                </a:solidFill>
              </a:rPr>
              <a:t> Имя</a:t>
            </a:r>
          </a:p>
          <a:p>
            <a:r>
              <a:rPr lang="ru-RU" sz="1800" dirty="0" smtClean="0"/>
              <a:t>Раскольников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София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err="1" smtClean="0"/>
              <a:t>Лебезятников</a:t>
            </a:r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err="1" smtClean="0"/>
              <a:t>Авдотья</a:t>
            </a:r>
            <a:r>
              <a:rPr lang="ru-RU" sz="1800" dirty="0" smtClean="0"/>
              <a:t> Романовна (сестра Раскольникова)</a:t>
            </a:r>
          </a:p>
          <a:p>
            <a:endParaRPr lang="ru-RU" sz="1800" dirty="0" smtClean="0"/>
          </a:p>
          <a:p>
            <a:r>
              <a:rPr lang="ru-RU" sz="1800" dirty="0" smtClean="0"/>
              <a:t>Разумихин</a:t>
            </a:r>
          </a:p>
          <a:p>
            <a:r>
              <a:rPr lang="ru-RU" sz="1800" dirty="0" smtClean="0"/>
              <a:t>Лизавета Ивановна</a:t>
            </a:r>
            <a:endParaRPr lang="ru-RU" sz="18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4572000" y="1643050"/>
            <a:ext cx="4572000" cy="521495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7200" dirty="0" smtClean="0"/>
              <a:t>             </a:t>
            </a:r>
            <a:r>
              <a:rPr lang="ru-RU" sz="7200" dirty="0" smtClean="0">
                <a:solidFill>
                  <a:schemeClr val="bg1"/>
                </a:solidFill>
              </a:rPr>
              <a:t>Его значение в романе</a:t>
            </a:r>
          </a:p>
          <a:p>
            <a:r>
              <a:rPr lang="ru-RU" sz="7200" dirty="0" smtClean="0"/>
              <a:t>«Раскол» - «раздвоение» - с одной стороны страстная любовь к людям, с другой - полное безразличие к своим интересам.</a:t>
            </a:r>
          </a:p>
          <a:p>
            <a:r>
              <a:rPr lang="ru-RU" sz="7200" dirty="0" smtClean="0"/>
              <a:t>Смиренномудрие, Соня Мармеладова - смиренно несет крест, выпавший на ее долю, и верит в победу добра и справедливости.</a:t>
            </a:r>
          </a:p>
          <a:p>
            <a:r>
              <a:rPr lang="ru-RU" sz="7200" dirty="0" smtClean="0"/>
              <a:t>Человек, способный подличать, лебезить, поддакивать. Но автор переводит героя в новую категорию (сцена со сторублевкой), когда честное сердце </a:t>
            </a:r>
            <a:r>
              <a:rPr lang="ru-RU" sz="7200" dirty="0" err="1" smtClean="0"/>
              <a:t>Лебезятникова</a:t>
            </a:r>
            <a:r>
              <a:rPr lang="ru-RU" sz="7200" dirty="0" smtClean="0"/>
              <a:t> не выдерживает и он вступается за Сонечку и раскрывает замысел Лужина.</a:t>
            </a:r>
          </a:p>
          <a:p>
            <a:r>
              <a:rPr lang="ru-RU" sz="7200" dirty="0" smtClean="0"/>
              <a:t>Прототипом этой героини является </a:t>
            </a:r>
            <a:r>
              <a:rPr lang="ru-RU" sz="7200" dirty="0" err="1" smtClean="0"/>
              <a:t>Авдотья</a:t>
            </a:r>
            <a:r>
              <a:rPr lang="ru-RU" sz="7200" dirty="0" smtClean="0"/>
              <a:t> Яковлевна Панаева, первая любовь писателя.</a:t>
            </a:r>
          </a:p>
          <a:p>
            <a:r>
              <a:rPr lang="ru-RU" sz="7200" dirty="0" smtClean="0"/>
              <a:t>Рассудительный Лужин, ошибаясь, называет героя «</a:t>
            </a:r>
            <a:r>
              <a:rPr lang="ru-RU" sz="7200" dirty="0" err="1" smtClean="0"/>
              <a:t>Рассудкиным</a:t>
            </a:r>
            <a:r>
              <a:rPr lang="ru-RU" sz="7200" dirty="0" smtClean="0"/>
              <a:t>».</a:t>
            </a:r>
          </a:p>
          <a:p>
            <a:r>
              <a:rPr lang="ru-RU" sz="7200" dirty="0" smtClean="0"/>
              <a:t>«</a:t>
            </a:r>
            <a:r>
              <a:rPr lang="ru-RU" sz="7200" dirty="0" err="1" smtClean="0"/>
              <a:t>Елисавета</a:t>
            </a:r>
            <a:r>
              <a:rPr lang="ru-RU" sz="7200" dirty="0" smtClean="0"/>
              <a:t>» - почитающая Бога</a:t>
            </a:r>
            <a:r>
              <a:rPr lang="ru-RU" sz="6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359775" cy="4684712"/>
          </a:xfrm>
        </p:spPr>
        <p:txBody>
          <a:bodyPr/>
          <a:lstStyle/>
          <a:p>
            <a:pPr algn="ctr" eaLnBrk="1" hangingPunct="1"/>
            <a:r>
              <a:rPr lang="ru-RU" sz="4800" b="1" smtClean="0">
                <a:latin typeface="Arial Black" pitchFamily="34" charset="0"/>
              </a:rPr>
              <a:t>В мире героев романа</a:t>
            </a:r>
            <a:br>
              <a:rPr lang="ru-RU" sz="4800" b="1" smtClean="0">
                <a:latin typeface="Arial Black" pitchFamily="34" charset="0"/>
              </a:rPr>
            </a:br>
            <a:r>
              <a:rPr lang="ru-RU" sz="4800" b="1" smtClean="0">
                <a:latin typeface="Arial Black" pitchFamily="34" charset="0"/>
              </a:rPr>
              <a:t> Ф.И. Достоевского «Преступление и наказание»</a:t>
            </a:r>
            <a:br>
              <a:rPr lang="ru-RU" sz="4800" b="1" smtClean="0">
                <a:latin typeface="Arial Black" pitchFamily="34" charset="0"/>
              </a:rPr>
            </a:br>
            <a:endParaRPr lang="ru-RU" sz="4800" b="1" smtClean="0">
              <a:latin typeface="Arial Black" pitchFamily="34" charset="0"/>
            </a:endParaRPr>
          </a:p>
        </p:txBody>
      </p:sp>
      <p:sp>
        <p:nvSpPr>
          <p:cNvPr id="28570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2519363" y="4581525"/>
            <a:ext cx="6624637" cy="1295400"/>
          </a:xfrm>
        </p:spPr>
        <p:txBody>
          <a:bodyPr/>
          <a:lstStyle/>
          <a:p>
            <a:pPr marL="342900" lvl="4" indent="-342900" eaLnBrk="1" hangingPunct="1">
              <a:lnSpc>
                <a:spcPct val="80000"/>
              </a:lnSpc>
              <a:buClr>
                <a:schemeClr val="accent2"/>
              </a:buClr>
              <a:buSzPct val="75000"/>
              <a:buFont typeface="Wingdings" pitchFamily="2" charset="2"/>
              <a:buChar char="n"/>
              <a:defRPr/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</a:rPr>
              <a:t>1865-1876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ru-RU" sz="2800" b="1" dirty="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845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857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857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85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70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>
                <a:latin typeface="Arial Black" pitchFamily="34" charset="0"/>
              </a:rPr>
              <a:t>Родион Раскольников.</a:t>
            </a:r>
            <a:br>
              <a:rPr lang="ru-RU" sz="3200" b="1" smtClean="0">
                <a:latin typeface="Arial Black" pitchFamily="34" charset="0"/>
              </a:rPr>
            </a:br>
            <a:r>
              <a:rPr lang="ru-RU" sz="3200" b="1" smtClean="0">
                <a:latin typeface="Arial Black" pitchFamily="34" charset="0"/>
              </a:rPr>
              <a:t>Молодой человек, исключенный из студентов университета</a:t>
            </a:r>
          </a:p>
        </p:txBody>
      </p:sp>
      <p:pic>
        <p:nvPicPr>
          <p:cNvPr id="6148" name="Picture 5" descr="lit16-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27150" y="1919288"/>
            <a:ext cx="6421438" cy="3681412"/>
          </a:xfrm>
          <a:noFill/>
        </p:spPr>
      </p:pic>
      <p:sp>
        <p:nvSpPr>
          <p:cNvPr id="165891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endParaRPr lang="ru-RU" sz="2700" smtClean="0"/>
          </a:p>
          <a:p>
            <a:pPr lvl="1" eaLnBrk="1" hangingPunct="1">
              <a:buFont typeface="Wingdings" pitchFamily="2" charset="2"/>
              <a:buNone/>
            </a:pPr>
            <a:r>
              <a:rPr lang="ru-RU" sz="2200" smtClean="0"/>
              <a:t>         </a:t>
            </a:r>
            <a:endParaRPr lang="ru-RU" b="1" smtClean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859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5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/>
      <p:bldP spid="16589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«Он был задавлен бедностью…»</a:t>
            </a:r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ru-RU" sz="2000" smtClean="0"/>
              <a:t>«Каморка его приходилась под самою кровлей высокого пятиэтажного дома».</a:t>
            </a:r>
          </a:p>
          <a:p>
            <a:pPr eaLnBrk="1" hangingPunct="1"/>
            <a:r>
              <a:rPr lang="ru-RU" sz="2000" smtClean="0"/>
              <a:t>«Каморка-гроб», «каморка-шкаф». </a:t>
            </a:r>
            <a:r>
              <a:rPr lang="ru-RU" sz="2100" smtClean="0"/>
              <a:t>«Когда стены и потолки на тебя давят…»</a:t>
            </a:r>
            <a:endParaRPr lang="ru-RU" sz="2000" smtClean="0"/>
          </a:p>
          <a:p>
            <a:pPr eaLnBrk="1" hangingPunct="1"/>
            <a:r>
              <a:rPr lang="ru-RU" sz="2000" smtClean="0"/>
              <a:t>«А вобщем-то весь квартал был таков»</a:t>
            </a:r>
          </a:p>
          <a:p>
            <a:pPr eaLnBrk="1" hangingPunct="1"/>
            <a:r>
              <a:rPr lang="ru-RU" sz="2000" smtClean="0"/>
              <a:t>«Там-то, в углу, в этом ужасном шкафу, и созревало всё </a:t>
            </a:r>
            <a:r>
              <a:rPr lang="ru-RU" sz="2000" b="1" i="1" smtClean="0"/>
              <a:t>это</a:t>
            </a:r>
            <a:r>
              <a:rPr lang="ru-RU" sz="2000" smtClean="0"/>
              <a:t> вот уже более месяца…»</a:t>
            </a:r>
          </a:p>
        </p:txBody>
      </p:sp>
      <p:pic>
        <p:nvPicPr>
          <p:cNvPr id="7172" name="Picture 7" descr="lit16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725" y="1943100"/>
            <a:ext cx="2533650" cy="3810000"/>
          </a:xfrm>
          <a:noFill/>
        </p:spPr>
      </p:pic>
    </p:spTree>
    <p:extLst>
      <p:ext uri="{BB962C8B-B14F-4D97-AF65-F5344CB8AC3E}">
        <p14:creationId xmlns:p14="http://schemas.microsoft.com/office/powerpoint/2010/main" val="24752876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7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4" grpId="0"/>
      <p:bldP spid="31744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b="1" smtClean="0"/>
              <a:t>В начале было слово</a:t>
            </a:r>
          </a:p>
        </p:txBody>
      </p:sp>
      <p:pic>
        <p:nvPicPr>
          <p:cNvPr id="8196" name="Picture 7" descr="dos-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893" y="1828800"/>
            <a:ext cx="3019514" cy="4038600"/>
          </a:xfrm>
          <a:noFill/>
        </p:spPr>
      </p:pic>
      <p:sp>
        <p:nvSpPr>
          <p:cNvPr id="3153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/>
              <a:t>«С некоторого времени он был в раздражительном и напряженном состоянии…Он уединился от встреч…»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/>
              <a:t>«Что делать? Сломать, что надо, раз навсегда, да и только: и страдание взять на себя!»</a:t>
            </a:r>
          </a:p>
        </p:txBody>
      </p:sp>
    </p:spTree>
    <p:extLst>
      <p:ext uri="{BB962C8B-B14F-4D97-AF65-F5344CB8AC3E}">
        <p14:creationId xmlns:p14="http://schemas.microsoft.com/office/powerpoint/2010/main" val="20641185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1539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1539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153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1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53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6" grpId="0"/>
      <p:bldP spid="31539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effectLst/>
                <a:latin typeface="+mn-lt"/>
              </a:rPr>
              <a:t>История создания романа</a:t>
            </a:r>
            <a:endParaRPr lang="ru-RU" dirty="0">
              <a:effectLst/>
              <a:latin typeface="+mn-lt"/>
            </a:endParaRPr>
          </a:p>
        </p:txBody>
      </p:sp>
      <p:pic>
        <p:nvPicPr>
          <p:cNvPr id="28674" name="Picture 2" descr="C:\Documents and Settings\Admin.HOME-40599CDA61\Рабочий стол\Prestuplenie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 bwMode="auto">
          <a:xfrm>
            <a:off x="214282" y="1428736"/>
            <a:ext cx="4714908" cy="4214842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929190" y="1357298"/>
            <a:ext cx="4071966" cy="535785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Замысел написания романа относится, вероятно, ко времени пребывания Ф. М. Достоевского на каторге. 9 октября 1859 г. из Твери он пишет брату: «В декабре я начну роман... Не помнишь ли я тебе говорил про одну исповедь - роман, который я хотел писать после всех, говоря, что еще самому нужно пережить. На днях я совершенно решил писать его немедля... Все сердце мое с кровью положится в этот роман. Я задумал его в каторге, лежа на нарах, в тяжелую минуту грусти и саморазложения... Исповедь окончательно утвердит мое имя».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i="1" smtClean="0"/>
              <a:t>Переступить!</a:t>
            </a:r>
            <a:br>
              <a:rPr lang="ru-RU" b="1" i="1" smtClean="0"/>
            </a:br>
            <a:r>
              <a:rPr lang="ru-RU" b="1" smtClean="0"/>
              <a:t>«Пре-ступление и наказание»</a:t>
            </a:r>
            <a:endParaRPr lang="ru-RU" smtClean="0"/>
          </a:p>
        </p:txBody>
      </p:sp>
      <p:pic>
        <p:nvPicPr>
          <p:cNvPr id="9220" name="Picture 11" descr="1873_r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16113"/>
            <a:ext cx="2813050" cy="3671887"/>
          </a:xfrm>
          <a:noFill/>
        </p:spPr>
      </p:pic>
      <p:sp>
        <p:nvSpPr>
          <p:cNvPr id="365578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4284663" y="1916113"/>
            <a:ext cx="4000500" cy="4038600"/>
          </a:xfrm>
        </p:spPr>
        <p:txBody>
          <a:bodyPr/>
          <a:lstStyle/>
          <a:p>
            <a:pPr eaLnBrk="1" hangingPunct="1"/>
            <a:r>
              <a:rPr lang="ru-RU" sz="2700" smtClean="0"/>
              <a:t>«Свобода и власть! А главное – власть! Над всей дрожащею тварью и над всем муравейником!.. Вот цель!»</a:t>
            </a:r>
          </a:p>
          <a:p>
            <a:pPr eaLnBrk="1" hangingPunct="1"/>
            <a:r>
              <a:rPr lang="ru-RU" sz="2700" smtClean="0"/>
              <a:t>«И поскорей узнать, вошь ли я, как все, или человек?»</a:t>
            </a:r>
          </a:p>
        </p:txBody>
      </p:sp>
    </p:spTree>
    <p:extLst>
      <p:ext uri="{BB962C8B-B14F-4D97-AF65-F5344CB8AC3E}">
        <p14:creationId xmlns:p14="http://schemas.microsoft.com/office/powerpoint/2010/main" val="23202607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3655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36557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5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65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5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5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6" grpId="0"/>
      <p:bldP spid="365578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mtClean="0"/>
              <a:t>Теория Родиона Раскольникова</a:t>
            </a:r>
            <a:br>
              <a:rPr lang="ru-RU" smtClean="0"/>
            </a:br>
            <a:r>
              <a:rPr lang="ru-RU" smtClean="0"/>
              <a:t>«Разрешение крови по совести»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mtClean="0"/>
              <a:t>Люди </a:t>
            </a:r>
            <a:r>
              <a:rPr lang="ru-RU" b="1" smtClean="0"/>
              <a:t>по закону природы </a:t>
            </a:r>
            <a:r>
              <a:rPr lang="ru-RU" smtClean="0"/>
              <a:t>делятся на обыкновенных и необыкновенных, на «тварей дрожащих» и «право имеющих»</a:t>
            </a:r>
          </a:p>
          <a:p>
            <a:pPr eaLnBrk="1" hangingPunct="1">
              <a:lnSpc>
                <a:spcPct val="90000"/>
              </a:lnSpc>
            </a:pPr>
            <a:r>
              <a:rPr lang="ru-RU" smtClean="0"/>
              <a:t>Необыкновенные люди имеют право пре-ступать закон (даже проливать кровь!)</a:t>
            </a:r>
          </a:p>
          <a:p>
            <a:pPr eaLnBrk="1" hangingPunct="1">
              <a:lnSpc>
                <a:spcPct val="90000"/>
              </a:lnSpc>
            </a:pPr>
            <a:r>
              <a:rPr lang="ru-RU" b="1" smtClean="0"/>
              <a:t>для добрых целей</a:t>
            </a:r>
            <a:r>
              <a:rPr lang="ru-RU" smtClean="0"/>
              <a:t>, а «иногда - во имя идеи, спасительной для человечества»</a:t>
            </a:r>
          </a:p>
        </p:txBody>
      </p:sp>
    </p:spTree>
    <p:extLst>
      <p:ext uri="{BB962C8B-B14F-4D97-AF65-F5344CB8AC3E}">
        <p14:creationId xmlns:p14="http://schemas.microsoft.com/office/powerpoint/2010/main" val="91518076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416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416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1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1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1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1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1698" grpId="0"/>
      <p:bldP spid="5416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Истоки теории Раскольникова.</a:t>
            </a:r>
            <a:br>
              <a:rPr lang="ru-RU" b="1" smtClean="0"/>
            </a:br>
            <a:r>
              <a:rPr lang="ru-RU" b="1" smtClean="0"/>
              <a:t>Наполеонизм.</a:t>
            </a:r>
          </a:p>
        </p:txBody>
      </p:sp>
      <p:pic>
        <p:nvPicPr>
          <p:cNvPr id="11268" name="Picture 7" descr="280px-Napoleon_Groot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34" y="1828800"/>
            <a:ext cx="3268231" cy="4038600"/>
          </a:xfrm>
          <a:noFill/>
        </p:spPr>
      </p:pic>
      <p:sp>
        <p:nvSpPr>
          <p:cNvPr id="6092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000" smtClean="0">
                <a:latin typeface="Times New Roman" pitchFamily="18" charset="0"/>
              </a:rPr>
              <a:t>«Я задал себе один раз такой вопрос, что если бы, например, на моем месте случился Наполеон и не было бы у него, чтобы карьеру начать, ни Тулона, ни Египта, ни перехода через Монблан, а была бы... просто-напросто одна какая-нибудь старушонка... И если бы уже не было ему другой дороги, то задушил бы так, что и пикнуть бы не дал без всякой задумчивости. Ну и я ... вышел из задумчивости... задушил... по примеру авторитета».</a:t>
            </a:r>
            <a:br>
              <a:rPr lang="ru-RU" sz="2000" smtClean="0">
                <a:latin typeface="Times New Roman" pitchFamily="18" charset="0"/>
              </a:rPr>
            </a:br>
            <a:endParaRPr lang="ru-RU" sz="20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4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092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9284" grpId="0"/>
      <p:bldP spid="609286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47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«Я хотел Наполеоном сделаться, оттого и убил…»</a:t>
            </a:r>
            <a:r>
              <a:rPr lang="ru-RU" smtClean="0"/>
              <a:t> </a:t>
            </a:r>
          </a:p>
        </p:txBody>
      </p:sp>
      <p:pic>
        <p:nvPicPr>
          <p:cNvPr id="12292" name="Picture 8" descr="david__napoleone_26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244" y="1828800"/>
            <a:ext cx="1656812" cy="1943100"/>
          </a:xfrm>
          <a:noFill/>
        </p:spPr>
      </p:pic>
      <p:pic>
        <p:nvPicPr>
          <p:cNvPr id="12293" name="Picture 9" descr="lit16-1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144" y="3924300"/>
            <a:ext cx="2911011" cy="1943100"/>
          </a:xfrm>
          <a:noFill/>
        </p:spPr>
      </p:pic>
      <p:sp>
        <p:nvSpPr>
          <p:cNvPr id="61747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100" b="1" smtClean="0"/>
              <a:t>Порфирий Петрович</a:t>
            </a:r>
            <a:r>
              <a:rPr lang="ru-RU" sz="2100" smtClean="0"/>
              <a:t>: «Тут книжные мечты-с, тут теоретически раздраженное сердце…»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b="1" smtClean="0"/>
              <a:t>Разумихин</a:t>
            </a:r>
            <a:r>
              <a:rPr lang="ru-RU" sz="2100" smtClean="0"/>
              <a:t>: «Ведь это разрешение крови </a:t>
            </a:r>
            <a:r>
              <a:rPr lang="ru-RU" sz="2100" b="1" i="1" smtClean="0"/>
              <a:t>по совести</a:t>
            </a:r>
            <a:r>
              <a:rPr lang="ru-RU" sz="2100" b="1" smtClean="0"/>
              <a:t>,</a:t>
            </a:r>
            <a:r>
              <a:rPr lang="ru-RU" sz="2100" smtClean="0"/>
              <a:t> это...  страшнее, чем официальное разрешение кровь проливать, законное… »</a:t>
            </a:r>
          </a:p>
          <a:p>
            <a:pPr eaLnBrk="1" hangingPunct="1">
              <a:lnSpc>
                <a:spcPct val="90000"/>
              </a:lnSpc>
            </a:pPr>
            <a:r>
              <a:rPr lang="ru-RU" sz="2100" b="1" smtClean="0"/>
              <a:t>-</a:t>
            </a:r>
            <a:r>
              <a:rPr lang="ru-RU" sz="2100" b="1" i="1" smtClean="0"/>
              <a:t>Согласны ли вы с суждением друга Раскольникова?</a:t>
            </a:r>
            <a:endParaRPr lang="ru-RU" sz="2100" b="1" smtClean="0"/>
          </a:p>
        </p:txBody>
      </p:sp>
    </p:spTree>
    <p:extLst>
      <p:ext uri="{BB962C8B-B14F-4D97-AF65-F5344CB8AC3E}">
        <p14:creationId xmlns:p14="http://schemas.microsoft.com/office/powerpoint/2010/main" val="15840593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7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7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17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1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7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17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76" grpId="0"/>
      <p:bldP spid="61747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524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424862" cy="1295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400" b="1" smtClean="0"/>
              <a:t>Исторические «авторитеты»  Раскольникова - Наполеон, Ликург, Магомет, Солон, даже безобидные Кеплер и Ньютон, в мире насилия переосмыслены как  деспоты и пре-ступники, но…</a:t>
            </a:r>
            <a:r>
              <a:rPr lang="ru-RU" sz="2400" smtClean="0"/>
              <a:t> </a:t>
            </a:r>
          </a:p>
        </p:txBody>
      </p:sp>
      <p:pic>
        <p:nvPicPr>
          <p:cNvPr id="13316" name="Picture 7" descr="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628775"/>
            <a:ext cx="3184525" cy="4392613"/>
          </a:xfrm>
          <a:noFill/>
        </p:spPr>
      </p:pic>
      <p:sp>
        <p:nvSpPr>
          <p:cNvPr id="61952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300" smtClean="0"/>
              <a:t>«…из этого, впрочем, вовсе не следует, чтобы </a:t>
            </a:r>
            <a:r>
              <a:rPr lang="ru-RU" sz="2300" b="1" smtClean="0"/>
              <a:t>Ньютон</a:t>
            </a:r>
            <a:r>
              <a:rPr lang="ru-RU" sz="2300" smtClean="0"/>
              <a:t> имел право убивать кого вздумается, </a:t>
            </a:r>
            <a:r>
              <a:rPr lang="ru-RU" sz="2300" b="1" smtClean="0"/>
              <a:t>встречных</a:t>
            </a:r>
            <a:r>
              <a:rPr lang="ru-RU" sz="2300" smtClean="0"/>
              <a:t> </a:t>
            </a:r>
            <a:r>
              <a:rPr lang="ru-RU" sz="2300" b="1" smtClean="0"/>
              <a:t>и</a:t>
            </a:r>
            <a:r>
              <a:rPr lang="ru-RU" sz="2300" smtClean="0"/>
              <a:t> </a:t>
            </a:r>
            <a:r>
              <a:rPr lang="ru-RU" sz="2300" b="1" smtClean="0"/>
              <a:t>поперечных</a:t>
            </a:r>
            <a:r>
              <a:rPr lang="ru-RU" sz="2300" smtClean="0"/>
              <a:t>, или воровать каждый день на базаре».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b="1" smtClean="0"/>
              <a:t>-</a:t>
            </a:r>
            <a:r>
              <a:rPr lang="ru-RU" sz="2300" b="1" i="1" smtClean="0"/>
              <a:t>На ваш взгляд, благородная цель оправдывает все средства?</a:t>
            </a:r>
            <a:r>
              <a:rPr lang="ru-RU" sz="230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9348992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9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9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9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95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9524" grpId="0"/>
      <p:bldP spid="61952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smtClean="0"/>
              <a:t>«Я же не человека, я вошь убил. Мерзкую, противную вошь…»</a:t>
            </a:r>
          </a:p>
        </p:txBody>
      </p:sp>
      <p:sp>
        <p:nvSpPr>
          <p:cNvPr id="32563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557338"/>
            <a:ext cx="4110038" cy="476885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«Дверь приотворилась на крошечную щелочку: жилица оглядывала из щели пришедшего с видимым недоверием…»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b="1" smtClean="0">
                <a:latin typeface="Times New Roman" pitchFamily="18" charset="0"/>
              </a:rPr>
              <a:t>«Это была крошечная, сухая старушонка лет шестидесяти, с вострыми и злыми глазами… Белобрысые, мало поседевшие волосы её были жирно смазаны маслом»</a:t>
            </a:r>
          </a:p>
        </p:txBody>
      </p:sp>
      <p:pic>
        <p:nvPicPr>
          <p:cNvPr id="14340" name="Picture 7" descr="lit16-1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0" y="2581275"/>
            <a:ext cx="3810000" cy="2533650"/>
          </a:xfrm>
          <a:noFill/>
        </p:spPr>
      </p:pic>
    </p:spTree>
    <p:extLst>
      <p:ext uri="{BB962C8B-B14F-4D97-AF65-F5344CB8AC3E}">
        <p14:creationId xmlns:p14="http://schemas.microsoft.com/office/powerpoint/2010/main" val="158147768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5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56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6" grpId="0"/>
      <p:bldP spid="32563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smtClean="0"/>
              <a:t>- «Как ты думаешь, не загладится ли одно, крошечное преступленьице тысячами добрых дел?» (Студент)</a:t>
            </a:r>
          </a:p>
        </p:txBody>
      </p:sp>
      <p:pic>
        <p:nvPicPr>
          <p:cNvPr id="15364" name="Picture 7" descr="00002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773238"/>
            <a:ext cx="2724150" cy="4264025"/>
          </a:xfrm>
          <a:noFill/>
        </p:spPr>
      </p:pic>
      <p:sp>
        <p:nvSpPr>
          <p:cNvPr id="64205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35375" y="1844675"/>
            <a:ext cx="5051425" cy="4022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700" b="1" smtClean="0">
                <a:latin typeface="Times New Roman" pitchFamily="18" charset="0"/>
              </a:rPr>
              <a:t>«Одна смерть и сто жизней взамен - да ведь тут арифметика! Да и что значит на общих весах жизнь этой чахоточной, глупой и злой старушонки?»</a:t>
            </a:r>
          </a:p>
          <a:p>
            <a:pPr eaLnBrk="1" hangingPunct="1"/>
            <a:r>
              <a:rPr lang="ru-RU" sz="2400" b="1" smtClean="0"/>
              <a:t>-</a:t>
            </a:r>
            <a:r>
              <a:rPr lang="ru-RU" sz="2400" b="1" i="1" smtClean="0"/>
              <a:t>Оправдал  жизненный эксперимент эту «арифметику»?</a:t>
            </a:r>
          </a:p>
        </p:txBody>
      </p:sp>
    </p:spTree>
    <p:extLst>
      <p:ext uri="{BB962C8B-B14F-4D97-AF65-F5344CB8AC3E}">
        <p14:creationId xmlns:p14="http://schemas.microsoft.com/office/powerpoint/2010/main" val="308483953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4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4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4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2052" grpId="0"/>
      <p:bldP spid="64205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Проба</a:t>
            </a:r>
            <a:r>
              <a:rPr lang="ru-RU" smtClean="0"/>
              <a:t> на принадлежность к разряду необыкновенных</a:t>
            </a:r>
          </a:p>
        </p:txBody>
      </p:sp>
      <p:pic>
        <p:nvPicPr>
          <p:cNvPr id="16388" name="Picture 7" descr="04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844675"/>
            <a:ext cx="2971800" cy="3960813"/>
          </a:xfrm>
          <a:noFill/>
        </p:spPr>
      </p:pic>
      <p:sp>
        <p:nvSpPr>
          <p:cNvPr id="53760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1773238"/>
            <a:ext cx="4619625" cy="4094162"/>
          </a:xfrm>
        </p:spPr>
        <p:txBody>
          <a:bodyPr/>
          <a:lstStyle/>
          <a:p>
            <a:pPr eaLnBrk="1" hangingPunct="1"/>
            <a:r>
              <a:rPr lang="ru-RU" sz="2000" b="1" smtClean="0"/>
              <a:t>«Ведь я тогда к старухе </a:t>
            </a:r>
            <a:r>
              <a:rPr lang="ru-RU" sz="2000" b="1" i="1" smtClean="0"/>
              <a:t>попробовать</a:t>
            </a:r>
            <a:r>
              <a:rPr lang="ru-RU" sz="2000" b="1" smtClean="0"/>
              <a:t>  ходил…»</a:t>
            </a:r>
          </a:p>
          <a:p>
            <a:pPr eaLnBrk="1" hangingPunct="1"/>
            <a:r>
              <a:rPr lang="ru-RU" sz="2000" b="1" smtClean="0"/>
              <a:t>«Разве я старушонку убил? Я себя убил, а не старушонку! Тут так-таки разом и ухлопал себя, навеки!... »</a:t>
            </a:r>
          </a:p>
          <a:p>
            <a:pPr eaLnBrk="1" hangingPunct="1"/>
            <a:r>
              <a:rPr lang="ru-RU" sz="2000" b="1" i="1" smtClean="0"/>
              <a:t>-Так почему же переживает Раскольников:</a:t>
            </a:r>
          </a:p>
          <a:p>
            <a:pPr eaLnBrk="1" hangingPunct="1"/>
            <a:r>
              <a:rPr lang="ru-RU" sz="2000" b="1" i="1" smtClean="0"/>
              <a:t>Потому что оказался «обыкновенным»?</a:t>
            </a:r>
          </a:p>
          <a:p>
            <a:pPr eaLnBrk="1" hangingPunct="1"/>
            <a:r>
              <a:rPr lang="ru-RU" sz="2000" b="1" i="1" smtClean="0"/>
              <a:t>Или потому что кровь жертв прошла по его совести?</a:t>
            </a:r>
          </a:p>
        </p:txBody>
      </p:sp>
    </p:spTree>
    <p:extLst>
      <p:ext uri="{BB962C8B-B14F-4D97-AF65-F5344CB8AC3E}">
        <p14:creationId xmlns:p14="http://schemas.microsoft.com/office/powerpoint/2010/main" val="31911000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7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7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37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37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37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537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7604" grpId="0"/>
      <p:bldP spid="53760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04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Антигуманный смысл теории Родиона Раскольникова</a:t>
            </a:r>
          </a:p>
        </p:txBody>
      </p:sp>
      <p:sp>
        <p:nvSpPr>
          <p:cNvPr id="59904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Цели, которые ставил перед собой Раскольников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b="1" i="1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1.Переступить в разряд «необыкновенных» 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2.Провести «пробу» - способен ли он   «пролить кровь по совести»?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…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i="1" smtClean="0"/>
              <a:t>-</a:t>
            </a:r>
            <a:r>
              <a:rPr lang="ru-RU" sz="1800" b="1" i="1" smtClean="0"/>
              <a:t>Продолжите  заполнение таблицы дальше  сами</a:t>
            </a:r>
            <a:r>
              <a:rPr lang="ru-RU" sz="1800" i="1" smtClean="0"/>
              <a:t> .</a:t>
            </a:r>
          </a:p>
        </p:txBody>
      </p:sp>
      <p:sp>
        <p:nvSpPr>
          <p:cNvPr id="599046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b="1" i="1" smtClean="0"/>
              <a:t>Результат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«Убить-то я убил, а переступить – не переступил»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«Я ведь себя убил…»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1800" smtClean="0"/>
              <a:t>…</a:t>
            </a:r>
          </a:p>
          <a:p>
            <a:pPr eaLnBrk="1" hangingPunct="1">
              <a:lnSpc>
                <a:spcPct val="80000"/>
              </a:lnSpc>
            </a:pPr>
            <a:endParaRPr lang="ru-RU" sz="1800" smtClean="0"/>
          </a:p>
          <a:p>
            <a:pPr eaLnBrk="1" hangingPunct="1">
              <a:lnSpc>
                <a:spcPct val="80000"/>
              </a:lnSpc>
            </a:pPr>
            <a:r>
              <a:rPr lang="ru-RU" sz="2400" b="1" smtClean="0"/>
              <a:t>Цепная реакция зла</a:t>
            </a:r>
          </a:p>
          <a:p>
            <a:pPr eaLnBrk="1" hangingPunct="1">
              <a:lnSpc>
                <a:spcPct val="80000"/>
              </a:lnSpc>
            </a:pPr>
            <a:endParaRPr lang="ru-RU" sz="2400" i="1" smtClean="0"/>
          </a:p>
        </p:txBody>
      </p:sp>
    </p:spTree>
    <p:extLst>
      <p:ext uri="{BB962C8B-B14F-4D97-AF65-F5344CB8AC3E}">
        <p14:creationId xmlns:p14="http://schemas.microsoft.com/office/powerpoint/2010/main" val="2395344606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990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9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99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99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990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9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9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90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9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99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990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99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99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990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99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99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9904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9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9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99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99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99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990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99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99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990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990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990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9904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90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5990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90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904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9044" grpId="0"/>
      <p:bldP spid="599045" grpId="0" build="p"/>
      <p:bldP spid="59904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Низвержение автором идеи бунта. Крушение теории.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/>
              <a:t>Крестный путь Раскольникова – на </a:t>
            </a:r>
            <a:r>
              <a:rPr lang="ru-RU" sz="2700" b="1" i="1" smtClean="0"/>
              <a:t>перекресток, </a:t>
            </a:r>
            <a:r>
              <a:rPr lang="ru-RU" sz="2700" i="1" smtClean="0"/>
              <a:t>опять на Сенную, где решилось его преступление и где теперь, со слезами, припадает он к оскверненной этим преступлением земле.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i="1" smtClean="0"/>
              <a:t>-</a:t>
            </a:r>
            <a:r>
              <a:rPr lang="ru-RU" sz="2700" b="1" i="1" smtClean="0"/>
              <a:t>В чем был прав и в чем ошибался Раскольников?</a:t>
            </a:r>
          </a:p>
          <a:p>
            <a:pPr eaLnBrk="1" hangingPunct="1">
              <a:lnSpc>
                <a:spcPct val="90000"/>
              </a:lnSpc>
            </a:pPr>
            <a:r>
              <a:rPr lang="ru-RU" sz="2700" b="1" i="1" smtClean="0"/>
              <a:t>-Какой вопрос вы могли бы задать герою,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700" smtClean="0"/>
              <a:t>    </a:t>
            </a:r>
            <a:r>
              <a:rPr lang="ru-RU" sz="2700" b="1" i="1" smtClean="0"/>
              <a:t>чтобы заставить его усомниться в      правоте ? </a:t>
            </a:r>
          </a:p>
        </p:txBody>
      </p:sp>
    </p:spTree>
    <p:extLst>
      <p:ext uri="{BB962C8B-B14F-4D97-AF65-F5344CB8AC3E}">
        <p14:creationId xmlns:p14="http://schemas.microsoft.com/office/powerpoint/2010/main" val="3193233818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40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0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40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40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0674" grpId="0"/>
      <p:bldP spid="5406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dirty="0" smtClean="0">
                <a:latin typeface="+mn-lt"/>
              </a:rPr>
              <a:t>Достоевский – Каткову. 1865 г.</a:t>
            </a:r>
          </a:p>
        </p:txBody>
      </p:sp>
      <p:pic>
        <p:nvPicPr>
          <p:cNvPr id="5123" name="Picture 6" descr="imgB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989138"/>
            <a:ext cx="1754188" cy="2171700"/>
          </a:xfrm>
          <a:noFill/>
        </p:spPr>
      </p:pic>
      <p:pic>
        <p:nvPicPr>
          <p:cNvPr id="5125" name="Picture 12" descr="Рисунок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3357563"/>
            <a:ext cx="1508125" cy="2173287"/>
          </a:xfrm>
          <a:noFill/>
        </p:spPr>
      </p:pic>
      <p:sp>
        <p:nvSpPr>
          <p:cNvPr id="5124" name="Rectangle 10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400" dirty="0" smtClean="0"/>
              <a:t>«Могу ли я надеяться поместить в Вашем журнале «Русский вестник» Мою повесть? Это психологический отчет одного преступления. Действие современное, в нынешнем году».</a:t>
            </a:r>
          </a:p>
        </p:txBody>
      </p:sp>
    </p:spTree>
    <p:extLst>
      <p:ext uri="{BB962C8B-B14F-4D97-AF65-F5344CB8AC3E}">
        <p14:creationId xmlns:p14="http://schemas.microsoft.com/office/powerpoint/2010/main" val="2473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«Когда некуда больше идти…»</a:t>
            </a:r>
            <a:br>
              <a:rPr lang="ru-RU" b="1" smtClean="0"/>
            </a:br>
            <a:r>
              <a:rPr lang="ru-RU" b="1" smtClean="0"/>
              <a:t>Семен Захарыч Мармеладов.</a:t>
            </a:r>
          </a:p>
        </p:txBody>
      </p:sp>
      <p:pic>
        <p:nvPicPr>
          <p:cNvPr id="27652" name="Picture 7" descr="lit16-1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2133600"/>
            <a:ext cx="4248150" cy="2835275"/>
          </a:xfrm>
          <a:noFill/>
        </p:spPr>
      </p:pic>
      <p:sp>
        <p:nvSpPr>
          <p:cNvPr id="3276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300" smtClean="0"/>
              <a:t>«…бедность не порок… Но нищета, милостивый государь, нищета-порок-с… За нищету даже не палкой выгоняют, а метлой выметают из компании человеческой, чтобы тем оскорбительнее было…»</a:t>
            </a:r>
          </a:p>
          <a:p>
            <a:pPr eaLnBrk="1" hangingPunct="1"/>
            <a:r>
              <a:rPr lang="ru-RU" sz="2300" b="1" i="1" smtClean="0"/>
              <a:t>-Как автор относится к Мармеладову? </a:t>
            </a:r>
          </a:p>
        </p:txBody>
      </p:sp>
    </p:spTree>
    <p:extLst>
      <p:ext uri="{BB962C8B-B14F-4D97-AF65-F5344CB8AC3E}">
        <p14:creationId xmlns:p14="http://schemas.microsoft.com/office/powerpoint/2010/main" val="165579606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4" grpId="0"/>
      <p:bldP spid="32768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20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280400" cy="3744912"/>
          </a:xfrm>
        </p:spPr>
        <p:txBody>
          <a:bodyPr/>
          <a:lstStyle/>
          <a:p>
            <a:pPr algn="ctr" eaLnBrk="1" hangingPunct="1"/>
            <a:r>
              <a:rPr lang="ru-RU" sz="6000" b="1" smtClean="0">
                <a:latin typeface="Algerian" pitchFamily="82" charset="0"/>
              </a:rPr>
              <a:t>Бедные люди в романе Достоевского</a:t>
            </a:r>
          </a:p>
        </p:txBody>
      </p:sp>
    </p:spTree>
    <p:extLst>
      <p:ext uri="{BB962C8B-B14F-4D97-AF65-F5344CB8AC3E}">
        <p14:creationId xmlns:p14="http://schemas.microsoft.com/office/powerpoint/2010/main" val="417257734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212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212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1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04813"/>
            <a:ext cx="8153400" cy="1066800"/>
          </a:xfrm>
        </p:spPr>
        <p:txBody>
          <a:bodyPr/>
          <a:lstStyle/>
          <a:p>
            <a:pPr algn="ctr" eaLnBrk="1" hangingPunct="1"/>
            <a:r>
              <a:rPr lang="ru-RU" b="1" smtClean="0"/>
              <a:t>Библейские мотивы в романе</a:t>
            </a:r>
          </a:p>
        </p:txBody>
      </p:sp>
      <p:pic>
        <p:nvPicPr>
          <p:cNvPr id="28676" name="Picture 7" descr="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7088" y="1773238"/>
            <a:ext cx="3284537" cy="4032250"/>
          </a:xfrm>
          <a:noFill/>
        </p:spPr>
      </p:pic>
      <p:sp>
        <p:nvSpPr>
          <p:cNvPr id="54579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latin typeface="Times New Roman" pitchFamily="18" charset="0"/>
              </a:rPr>
              <a:t>«Да! Меня жалеть не за что! Меня распять надо, распять на кресте, а не жалеть! Но распни, судия, распни и, распяв, пожалей его!»</a:t>
            </a:r>
          </a:p>
        </p:txBody>
      </p:sp>
    </p:spTree>
    <p:extLst>
      <p:ext uri="{BB962C8B-B14F-4D97-AF65-F5344CB8AC3E}">
        <p14:creationId xmlns:p14="http://schemas.microsoft.com/office/powerpoint/2010/main" val="249774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5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6" grpId="0"/>
      <p:bldP spid="54579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8"/>
          <p:cNvSpPr>
            <a:spLocks noGrp="1"/>
          </p:cNvSpPr>
          <p:nvPr>
            <p:ph type="title"/>
          </p:nvPr>
        </p:nvSpPr>
        <p:spPr>
          <a:xfrm>
            <a:off x="533400" y="473075"/>
            <a:ext cx="8215313" cy="795338"/>
          </a:xfrm>
        </p:spPr>
        <p:txBody>
          <a:bodyPr/>
          <a:lstStyle/>
          <a:p>
            <a:pPr eaLnBrk="1" hangingPunct="1"/>
            <a:r>
              <a:rPr lang="ru-RU" smtClean="0"/>
              <a:t>Библейские мотивы в романе</a:t>
            </a:r>
          </a:p>
        </p:txBody>
      </p:sp>
      <p:pic>
        <p:nvPicPr>
          <p:cNvPr id="29699" name="Picture 7" descr="Alexander_Andrejewitsch_Iwanow_-_The_Appearance_of_Christ_before_the_Peopl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491" y="1828800"/>
            <a:ext cx="2799218" cy="1943100"/>
          </a:xfrm>
          <a:noFill/>
        </p:spPr>
      </p:pic>
      <p:sp>
        <p:nvSpPr>
          <p:cNvPr id="551942" name="Rectangle 6"/>
          <p:cNvSpPr>
            <a:spLocks noGrp="1" noRot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endParaRPr lang="ru-RU" sz="2800" smtClean="0"/>
          </a:p>
          <a:p>
            <a:pPr eaLnBrk="1" hangingPunct="1"/>
            <a:r>
              <a:rPr lang="ru-RU" sz="2800" smtClean="0"/>
              <a:t>«А пожалеет нас тот, кто всех пожалел и кто всех и вся понимал, он единый, он и судия»</a:t>
            </a:r>
          </a:p>
          <a:p>
            <a:pPr algn="r" eaLnBrk="1" hangingPunct="1"/>
            <a:r>
              <a:rPr lang="ru-RU" sz="2800" smtClean="0"/>
              <a:t>(Мармеладов)</a:t>
            </a:r>
          </a:p>
        </p:txBody>
      </p:sp>
    </p:spTree>
    <p:extLst>
      <p:ext uri="{BB962C8B-B14F-4D97-AF65-F5344CB8AC3E}">
        <p14:creationId xmlns:p14="http://schemas.microsoft.com/office/powerpoint/2010/main" val="124598124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1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1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19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51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51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519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194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91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4800" b="1" smtClean="0"/>
              <a:t>Униженные и оскорбленные</a:t>
            </a:r>
          </a:p>
        </p:txBody>
      </p:sp>
      <p:pic>
        <p:nvPicPr>
          <p:cNvPr id="30723" name="Picture 10" descr="lit16-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1844675"/>
            <a:ext cx="1912937" cy="2592388"/>
          </a:xfrm>
          <a:noFill/>
        </p:spPr>
      </p:pic>
      <p:pic>
        <p:nvPicPr>
          <p:cNvPr id="30725" name="Picture 14" descr="lit16-1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11638" y="1844675"/>
            <a:ext cx="3919537" cy="2616200"/>
          </a:xfrm>
          <a:noFill/>
        </p:spPr>
      </p:pic>
      <p:sp>
        <p:nvSpPr>
          <p:cNvPr id="404493" name="Rectangle 13"/>
          <p:cNvSpPr>
            <a:spLocks noGrp="1" noChangeArrowheads="1"/>
          </p:cNvSpPr>
          <p:nvPr>
            <p:ph type="body" sz="half" idx="3"/>
          </p:nvPr>
        </p:nvSpPr>
        <p:spPr>
          <a:xfrm>
            <a:off x="611188" y="4149725"/>
            <a:ext cx="8153400" cy="19431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700" smtClean="0"/>
          </a:p>
          <a:p>
            <a:pPr eaLnBrk="1" hangingPunct="1"/>
            <a:r>
              <a:rPr lang="ru-RU" sz="2700" smtClean="0"/>
              <a:t>-</a:t>
            </a:r>
            <a:r>
              <a:rPr lang="ru-RU" sz="2700" i="1" smtClean="0"/>
              <a:t>Чья судьба кажется вам более трагичной: Катерины Ивановны или Семена Захарыча? Аргументируйте ваше мнение.</a:t>
            </a:r>
          </a:p>
        </p:txBody>
      </p:sp>
    </p:spTree>
    <p:extLst>
      <p:ext uri="{BB962C8B-B14F-4D97-AF65-F5344CB8AC3E}">
        <p14:creationId xmlns:p14="http://schemas.microsoft.com/office/powerpoint/2010/main" val="1890648743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044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4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04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4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04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4491" grpId="0"/>
      <p:bldP spid="40449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b="1" smtClean="0"/>
              <a:t>Катерина Ивановна Мармеладова.</a:t>
            </a:r>
            <a:r>
              <a:rPr lang="ru-RU" sz="3600" smtClean="0"/>
              <a:t> </a:t>
            </a:r>
            <a:r>
              <a:rPr lang="ru-RU" sz="3600" b="1" i="1" smtClean="0"/>
              <a:t>«Уездили клячу!... Надорвала-а-сь!»</a:t>
            </a:r>
          </a:p>
        </p:txBody>
      </p:sp>
      <p:pic>
        <p:nvPicPr>
          <p:cNvPr id="31748" name="Picture 7" descr="lit16-1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2" y="1943100"/>
            <a:ext cx="2809875" cy="3810000"/>
          </a:xfrm>
          <a:noFill/>
        </p:spPr>
      </p:pic>
      <p:sp>
        <p:nvSpPr>
          <p:cNvPr id="31747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smtClean="0"/>
              <a:t>«Измучившееся чахоточное лицо её смотрело страдальнее, чем когда-нибудь… Она бросалась к детям, кричала на них, уговаривала, учила их тут же при народе, как плясать…»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smtClean="0"/>
              <a:t>«Это такая несчастная, ах, какая несчастная! И больная… Она справедливости ищет… Она чистая… Как ребенок, как ребенок! »</a:t>
            </a:r>
          </a:p>
        </p:txBody>
      </p:sp>
    </p:spTree>
    <p:extLst>
      <p:ext uri="{BB962C8B-B14F-4D97-AF65-F5344CB8AC3E}">
        <p14:creationId xmlns:p14="http://schemas.microsoft.com/office/powerpoint/2010/main" val="1977491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«Сонечка! Вечная Сонечка!»</a:t>
            </a:r>
          </a:p>
        </p:txBody>
      </p:sp>
      <p:pic>
        <p:nvPicPr>
          <p:cNvPr id="32771" name="Picture 7" descr="dos-0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029" y="1828800"/>
            <a:ext cx="2785241" cy="4038600"/>
          </a:xfrm>
          <a:noFill/>
        </p:spPr>
      </p:pic>
      <p:sp>
        <p:nvSpPr>
          <p:cNvPr id="319497" name="Rectangle 9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400" b="1" smtClean="0"/>
              <a:t>«С новым, странным, почти болезненным чувством всматривался он…в эти кроткие, голубые глаза, могущие сверкать таким огнем, таким суровым энергическим чувством…»</a:t>
            </a:r>
          </a:p>
        </p:txBody>
      </p:sp>
    </p:spTree>
    <p:extLst>
      <p:ext uri="{BB962C8B-B14F-4D97-AF65-F5344CB8AC3E}">
        <p14:creationId xmlns:p14="http://schemas.microsoft.com/office/powerpoint/2010/main" val="11577615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94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6" grpId="0"/>
      <p:bldP spid="31949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i="1" smtClean="0"/>
              <a:t>-Прав ли Родион ?</a:t>
            </a:r>
            <a:br>
              <a:rPr lang="ru-RU" b="1" i="1" smtClean="0"/>
            </a:br>
            <a:endParaRPr lang="ru-RU" b="1" i="1" smtClean="0"/>
          </a:p>
        </p:txBody>
      </p:sp>
      <p:pic>
        <p:nvPicPr>
          <p:cNvPr id="33796" name="Picture 8" descr="dos-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616" y="1828800"/>
            <a:ext cx="1340068" cy="1943100"/>
          </a:xfrm>
          <a:noFill/>
        </p:spPr>
      </p:pic>
      <p:pic>
        <p:nvPicPr>
          <p:cNvPr id="33797" name="Picture 9" descr="lit16-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73" y="1828800"/>
            <a:ext cx="2921954" cy="1943100"/>
          </a:xfrm>
          <a:noFill/>
        </p:spPr>
      </p:pic>
      <p:sp>
        <p:nvSpPr>
          <p:cNvPr id="402439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000" smtClean="0"/>
              <a:t>«Жертву-то, жертву-то обе вы (Сонечка и Дуня) измерили вполне? .. Под силу ли? В пользу ли? Разумно ли?»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«Знаете ли вы, Дунечка, что Сонечкин жребий ничем не сквернее жребия с господином Лужиным?»</a:t>
            </a:r>
          </a:p>
          <a:p>
            <a:pPr eaLnBrk="1" hangingPunct="1">
              <a:lnSpc>
                <a:spcPct val="80000"/>
              </a:lnSpc>
            </a:pPr>
            <a:r>
              <a:rPr lang="ru-RU" sz="2000" smtClean="0"/>
              <a:t>Может быть, даже  и хуже, гаже, подлее, потому что… все-таки на излишек комфорта расчет, а там просто-запросто о голодной смерти дело идет»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ru-RU" sz="2400" i="1" smtClean="0"/>
          </a:p>
        </p:txBody>
      </p:sp>
    </p:spTree>
    <p:extLst>
      <p:ext uri="{BB962C8B-B14F-4D97-AF65-F5344CB8AC3E}">
        <p14:creationId xmlns:p14="http://schemas.microsoft.com/office/powerpoint/2010/main" val="64535742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2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024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2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02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436" grpId="0"/>
      <p:bldP spid="40243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35" name="Rectangle 11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Авдотья Романовна Раскольникова</a:t>
            </a:r>
          </a:p>
        </p:txBody>
      </p:sp>
      <p:pic>
        <p:nvPicPr>
          <p:cNvPr id="34819" name="Picture 10" descr="lit16-1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81275"/>
            <a:ext cx="3810000" cy="2533650"/>
          </a:xfrm>
          <a:noFill/>
        </p:spPr>
      </p:pic>
      <p:sp>
        <p:nvSpPr>
          <p:cNvPr id="333836" name="Rectangle 12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500" smtClean="0"/>
              <a:t>«… Дуня-то, Дуня? Ведь она хлеб черный один будет есть, водой запивать, а уж душу свою не продаст, а уж нравственную свободу свою не отдаст за комфорт…»</a:t>
            </a:r>
          </a:p>
          <a:p>
            <a:pPr eaLnBrk="1" hangingPunct="1">
              <a:lnSpc>
                <a:spcPct val="80000"/>
              </a:lnSpc>
            </a:pPr>
            <a:r>
              <a:rPr lang="ru-RU" sz="2500" b="1" i="1" smtClean="0"/>
              <a:t>Почему же теперь соглашается выйти замуж за нелюбимого? </a:t>
            </a:r>
          </a:p>
        </p:txBody>
      </p:sp>
    </p:spTree>
    <p:extLst>
      <p:ext uri="{BB962C8B-B14F-4D97-AF65-F5344CB8AC3E}">
        <p14:creationId xmlns:p14="http://schemas.microsoft.com/office/powerpoint/2010/main" val="195255884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38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38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3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3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33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33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35" grpId="0"/>
      <p:bldP spid="33383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476250"/>
            <a:ext cx="815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900" b="1" i="1" smtClean="0"/>
              <a:t>-</a:t>
            </a:r>
            <a:r>
              <a:rPr lang="ru-RU" sz="3600" b="1" i="1" smtClean="0"/>
              <a:t>Почему Дунечка согласилась выйти замуж за господина Лужина?</a:t>
            </a:r>
          </a:p>
        </p:txBody>
      </p:sp>
      <p:pic>
        <p:nvPicPr>
          <p:cNvPr id="35844" name="Picture 8" descr="lit16-1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673" y="1828800"/>
            <a:ext cx="2921954" cy="1943100"/>
          </a:xfrm>
          <a:noFill/>
        </p:spPr>
      </p:pic>
      <p:pic>
        <p:nvPicPr>
          <p:cNvPr id="35845" name="Picture 9" descr="lit16-1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151" y="1828800"/>
            <a:ext cx="1388798" cy="1943100"/>
          </a:xfrm>
          <a:noFill/>
        </p:spPr>
      </p:pic>
      <p:sp>
        <p:nvSpPr>
          <p:cNvPr id="35843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700" b="1" i="1" smtClean="0"/>
          </a:p>
          <a:p>
            <a:pPr eaLnBrk="1" hangingPunct="1">
              <a:lnSpc>
                <a:spcPct val="90000"/>
              </a:lnSpc>
            </a:pPr>
            <a:r>
              <a:rPr lang="ru-RU" sz="2400" b="1" smtClean="0"/>
              <a:t>«Ясно, что тут не кто иной, как Родион Романович Раскольников в ходу и на первом плане стоит…Тут мы и от Сонечкина жребия, пожалуй что, не откажемся!»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400" b="1" smtClean="0"/>
          </a:p>
        </p:txBody>
      </p:sp>
    </p:spTree>
    <p:extLst>
      <p:ext uri="{BB962C8B-B14F-4D97-AF65-F5344CB8AC3E}">
        <p14:creationId xmlns:p14="http://schemas.microsoft.com/office/powerpoint/2010/main" val="795834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История создания романа</a:t>
            </a:r>
            <a:endParaRPr lang="ru-RU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357298"/>
            <a:ext cx="4038600" cy="2143141"/>
          </a:xfrm>
        </p:spPr>
        <p:txBody>
          <a:bodyPr>
            <a:noAutofit/>
          </a:bodyPr>
          <a:lstStyle/>
          <a:p>
            <a:r>
              <a:rPr lang="ru-RU" sz="2000" dirty="0" smtClean="0"/>
              <a:t>• Замысел романа вынашивался автором более 6 лет.</a:t>
            </a:r>
          </a:p>
          <a:p>
            <a:r>
              <a:rPr lang="ru-RU" sz="2000" dirty="0" smtClean="0"/>
              <a:t>• В Висбадене в 1865 г. Достоевский задумал повесть, замысел которой стал основой для будущего романа «Преступление и наказание».</a:t>
            </a:r>
            <a:endParaRPr lang="ru-RU" sz="20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85860"/>
            <a:ext cx="4038600" cy="4840303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• Сам Достоевский определяет содержание своего произведения таким образом: «Это - психологический отчет одного преступления... Молодой человек, исключенный из студентов университета, мещанин по происхождению и живущий в крайней бедности, по легкомыслию, по шаткости в понятиях, поддавшись некоторым странным, «недоконченным» идеям, которые носятся в воздухе, решил разом выйти из скверного своего положения. Он решился убить одну старуху, титулярную советницу, дающую деньги на проценты. ...</a:t>
            </a:r>
          </a:p>
          <a:p>
            <a:r>
              <a:rPr lang="ru-RU" dirty="0" smtClean="0"/>
              <a:t>В повести моей есть, кроме того, намек на ту мысль, что налагаемое юридическое наказание за преступление гораздо меньше устрашает преступника, чем думают законодатели, отчасти потому, что </a:t>
            </a:r>
            <a:r>
              <a:rPr lang="ru-RU" i="1" dirty="0" smtClean="0"/>
              <a:t>он и сам его нравственно требует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30722" name="Picture 2" descr="http://banana.by/uploads/posts/1187078531_2620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600" y="3933056"/>
            <a:ext cx="2921548" cy="2395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800" smtClean="0"/>
              <a:t>Раскольников и Соня</a:t>
            </a:r>
          </a:p>
        </p:txBody>
      </p:sp>
      <p:pic>
        <p:nvPicPr>
          <p:cNvPr id="36868" name="Picture 7" descr="lit16-1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2509838"/>
            <a:ext cx="4464050" cy="2489200"/>
          </a:xfrm>
          <a:noFill/>
        </p:spPr>
      </p:pic>
      <p:sp>
        <p:nvSpPr>
          <p:cNvPr id="3481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300" smtClean="0"/>
              <a:t>«Вдруг он весь быстро наклонился и, припав к полу, поцеловал её ногу. Соня в ужасе от него отшатнулась, как от сумасшедшего.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smtClean="0"/>
              <a:t>-Что вы? Что вы это? Передо мной!-пробормотала она, побледнев, и больно-больно сжало вдруг её сердце…»</a:t>
            </a:r>
          </a:p>
        </p:txBody>
      </p:sp>
    </p:spTree>
    <p:extLst>
      <p:ext uri="{BB962C8B-B14F-4D97-AF65-F5344CB8AC3E}">
        <p14:creationId xmlns:p14="http://schemas.microsoft.com/office/powerpoint/2010/main" val="32292932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8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48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64" grpId="0"/>
      <p:bldP spid="34816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200" smtClean="0">
                <a:latin typeface="Arial Unicode MS" pitchFamily="34" charset="-128"/>
              </a:rPr>
              <a:t>«Я не тебе поклонился, я всему страданию человеческому поклонился…»</a:t>
            </a:r>
          </a:p>
        </p:txBody>
      </p:sp>
      <p:pic>
        <p:nvPicPr>
          <p:cNvPr id="37891" name="Picture 7" descr="lit16-19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9250" y="1989138"/>
            <a:ext cx="6121400" cy="3413125"/>
          </a:xfrm>
          <a:noFill/>
        </p:spPr>
      </p:pic>
    </p:spTree>
    <p:extLst>
      <p:ext uri="{BB962C8B-B14F-4D97-AF65-F5344CB8AC3E}">
        <p14:creationId xmlns:p14="http://schemas.microsoft.com/office/powerpoint/2010/main" val="345098601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70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069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b="1" smtClean="0"/>
              <a:t>Убийца и блудница.</a:t>
            </a:r>
            <a:br>
              <a:rPr lang="ru-RU" b="1" smtClean="0"/>
            </a:br>
            <a:r>
              <a:rPr lang="ru-RU" b="1" smtClean="0"/>
              <a:t>Бунт или смирение?</a:t>
            </a:r>
          </a:p>
        </p:txBody>
      </p:sp>
      <p:pic>
        <p:nvPicPr>
          <p:cNvPr id="38916" name="Picture 7" descr="lit16-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576512"/>
            <a:ext cx="3810000" cy="2543175"/>
          </a:xfrm>
          <a:noFill/>
        </p:spPr>
      </p:pic>
      <p:sp>
        <p:nvSpPr>
          <p:cNvPr id="346118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ru-RU" sz="2300" smtClean="0"/>
              <a:t>«Я пришел к тебе. Мы вместе прокляты, вместе и пойдем!..</a:t>
            </a:r>
          </a:p>
          <a:p>
            <a:pPr eaLnBrk="1" hangingPunct="1"/>
            <a:r>
              <a:rPr lang="ru-RU" sz="2300" smtClean="0"/>
              <a:t>Разве ты не то же сделала? Ты тоже </a:t>
            </a:r>
            <a:r>
              <a:rPr lang="ru-RU" sz="2300" b="1" i="1" smtClean="0"/>
              <a:t>переступила</a:t>
            </a:r>
            <a:r>
              <a:rPr lang="ru-RU" sz="2300" smtClean="0"/>
              <a:t>… Смогла переступить. Ты на себя руки наложила, ты загубила жизнь… </a:t>
            </a:r>
            <a:r>
              <a:rPr lang="ru-RU" sz="2300" b="1" i="1" smtClean="0"/>
              <a:t>свою</a:t>
            </a:r>
            <a:r>
              <a:rPr lang="ru-RU" sz="2300" smtClean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352459650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6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46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46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6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6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46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116" grpId="0"/>
      <p:bldP spid="34611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«Деловые люди» в романе</a:t>
            </a:r>
          </a:p>
        </p:txBody>
      </p:sp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«Кто много посмеет, тот у них и прав»</a:t>
            </a:r>
          </a:p>
          <a:p>
            <a:pPr eaLnBrk="1" hangingPunct="1"/>
            <a:r>
              <a:rPr lang="ru-RU" smtClean="0"/>
              <a:t>«Кто на большее может плюнуть, тот у них и законодатель»</a:t>
            </a:r>
          </a:p>
          <a:p>
            <a:pPr eaLnBrk="1" hangingPunct="1"/>
            <a:r>
              <a:rPr lang="ru-RU" smtClean="0"/>
              <a:t>«А кто больше всех может посметь, тот  и всех правее!»</a:t>
            </a:r>
          </a:p>
          <a:p>
            <a:pPr algn="r" eaLnBrk="1" hangingPunct="1"/>
            <a:r>
              <a:rPr lang="ru-RU" smtClean="0"/>
              <a:t>Родион Раскольников - Соне</a:t>
            </a:r>
          </a:p>
        </p:txBody>
      </p:sp>
    </p:spTree>
    <p:extLst>
      <p:ext uri="{BB962C8B-B14F-4D97-AF65-F5344CB8AC3E}">
        <p14:creationId xmlns:p14="http://schemas.microsoft.com/office/powerpoint/2010/main" val="22389090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3657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3657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36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6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6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6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36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6578" grpId="0"/>
      <p:bldP spid="53657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/>
              <a:t>«Лужину ли жить и делать мерзости, или умирать Катерине Ивановне?»</a:t>
            </a:r>
          </a:p>
        </p:txBody>
      </p:sp>
      <p:pic>
        <p:nvPicPr>
          <p:cNvPr id="40964" name="Picture 7" descr="lit16-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575" y="1943100"/>
            <a:ext cx="2724150" cy="3810000"/>
          </a:xfrm>
          <a:noFill/>
        </p:spPr>
      </p:pic>
      <p:sp>
        <p:nvSpPr>
          <p:cNvPr id="40963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ru-RU" sz="2700" b="1" smtClean="0">
                <a:latin typeface="Times New Roman" pitchFamily="18" charset="0"/>
              </a:rPr>
              <a:t>«Петр Петрович, пробившись из ничтожества, болезненно привык любоваться собою, высоко ценил свой ум и способности и даже иногда, наедине, любовался своим лицом в зеркале…»</a:t>
            </a:r>
          </a:p>
        </p:txBody>
      </p:sp>
    </p:spTree>
    <p:extLst>
      <p:ext uri="{BB962C8B-B14F-4D97-AF65-F5344CB8AC3E}">
        <p14:creationId xmlns:p14="http://schemas.microsoft.com/office/powerpoint/2010/main" val="3795553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i="1" smtClean="0"/>
              <a:t>«Возлюби, прежде всего, одного себя, ибо всё на свете на личном интересе основано». ( Петр Петрович Лужин)</a:t>
            </a:r>
          </a:p>
        </p:txBody>
      </p:sp>
      <p:pic>
        <p:nvPicPr>
          <p:cNvPr id="41988" name="Picture 8" descr="lit16-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251" y="1828800"/>
            <a:ext cx="1388798" cy="1943100"/>
          </a:xfrm>
          <a:noFill/>
        </p:spPr>
      </p:pic>
      <p:pic>
        <p:nvPicPr>
          <p:cNvPr id="41989" name="Picture 9" descr="lit16-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73" y="1828800"/>
            <a:ext cx="2921954" cy="1943100"/>
          </a:xfrm>
          <a:noFill/>
        </p:spPr>
      </p:pic>
      <p:sp>
        <p:nvSpPr>
          <p:cNvPr id="41987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/>
            <a:r>
              <a:rPr lang="ru-RU" sz="2700" b="1" i="1" smtClean="0"/>
              <a:t>Почему Лужин выбирает в невесты Дунечку?</a:t>
            </a:r>
          </a:p>
          <a:p>
            <a:pPr eaLnBrk="1" hangingPunct="1"/>
            <a:r>
              <a:rPr lang="ru-RU" sz="2000" b="1" i="1" smtClean="0"/>
              <a:t>«… он положил взять  девушку честную, но без приданого, и непременно такую, которая уже испытала бедственное положение"</a:t>
            </a:r>
          </a:p>
        </p:txBody>
      </p:sp>
    </p:spTree>
    <p:extLst>
      <p:ext uri="{BB962C8B-B14F-4D97-AF65-F5344CB8AC3E}">
        <p14:creationId xmlns:p14="http://schemas.microsoft.com/office/powerpoint/2010/main" val="35247669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i="1" smtClean="0"/>
              <a:t>-Зачем это господину Лужину?</a:t>
            </a:r>
          </a:p>
        </p:txBody>
      </p:sp>
      <p:pic>
        <p:nvPicPr>
          <p:cNvPr id="43012" name="Picture 8" descr="lit16-1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92275" y="1844675"/>
            <a:ext cx="1492250" cy="2087563"/>
          </a:xfrm>
          <a:noFill/>
        </p:spPr>
      </p:pic>
      <p:pic>
        <p:nvPicPr>
          <p:cNvPr id="43013" name="Picture 9" descr="lit16-1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573" y="1828800"/>
            <a:ext cx="2921954" cy="1943100"/>
          </a:xfrm>
          <a:noFill/>
        </p:spPr>
      </p:pic>
      <p:sp>
        <p:nvSpPr>
          <p:cNvPr id="43011" name="Rectangle 7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smtClean="0"/>
              <a:t>Представитель буржуазного «делового мира», покупающего людей за гроши и раздробляющего при покупке толстыми пальцами человечность…</a:t>
            </a:r>
            <a:r>
              <a:rPr lang="ru-RU" sz="1800" smtClean="0"/>
              <a:t/>
            </a:r>
            <a:br>
              <a:rPr lang="ru-RU" sz="1800" smtClean="0"/>
            </a:br>
            <a:endParaRPr lang="ru-RU" sz="1800" smtClean="0"/>
          </a:p>
        </p:txBody>
      </p:sp>
    </p:spTree>
    <p:extLst>
      <p:ext uri="{BB962C8B-B14F-4D97-AF65-F5344CB8AC3E}">
        <p14:creationId xmlns:p14="http://schemas.microsoft.com/office/powerpoint/2010/main" val="34464535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200" b="1" smtClean="0"/>
              <a:t>Господин Свидригайлов</a:t>
            </a:r>
            <a:br>
              <a:rPr lang="ru-RU" sz="3200" b="1" smtClean="0"/>
            </a:br>
            <a:r>
              <a:rPr lang="ru-RU" sz="3200" b="1" smtClean="0"/>
              <a:t>Раскольникову: </a:t>
            </a:r>
            <a:r>
              <a:rPr lang="ru-RU" sz="3200" b="1" i="1" smtClean="0"/>
              <a:t>«Мы с тобой одного поля ягода».</a:t>
            </a:r>
          </a:p>
        </p:txBody>
      </p:sp>
      <p:sp>
        <p:nvSpPr>
          <p:cNvPr id="344069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700" b="1" i="1" smtClean="0"/>
              <a:t>-Прав ли Аркадий Свидригайлов?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b="1" i="1" smtClean="0">
                <a:latin typeface="Bernard MT Condensed" pitchFamily="18" charset="0"/>
              </a:rPr>
              <a:t>Информация к размышлению:</a:t>
            </a:r>
            <a:r>
              <a:rPr lang="ru-RU" sz="2300" b="1" i="1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ru-RU" sz="2300" b="1" i="1" smtClean="0"/>
              <a:t>Свидригайлов освободил  себя от «вопросов человека и гражданина», перед которыми в смятении остановился Раскольников…</a:t>
            </a:r>
          </a:p>
        </p:txBody>
      </p:sp>
      <p:pic>
        <p:nvPicPr>
          <p:cNvPr id="44036" name="Picture 7" descr="lit16-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1557338"/>
            <a:ext cx="3054350" cy="4241800"/>
          </a:xfrm>
          <a:noFill/>
        </p:spPr>
      </p:pic>
    </p:spTree>
    <p:extLst>
      <p:ext uri="{BB962C8B-B14F-4D97-AF65-F5344CB8AC3E}">
        <p14:creationId xmlns:p14="http://schemas.microsoft.com/office/powerpoint/2010/main" val="12972940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4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40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4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4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440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4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4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40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4068" grpId="0"/>
      <p:bldP spid="344069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smtClean="0"/>
              <a:t>«Достоевский гудит неумолчно, взывая к человечности и гуманизму»</a:t>
            </a:r>
          </a:p>
        </p:txBody>
      </p:sp>
      <p:pic>
        <p:nvPicPr>
          <p:cNvPr id="45060" name="Picture 7" descr="lit16-1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050" y="1943100"/>
            <a:ext cx="2743200" cy="3810000"/>
          </a:xfrm>
          <a:noFill/>
        </p:spPr>
      </p:pic>
      <p:sp>
        <p:nvSpPr>
          <p:cNvPr id="45059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300" smtClean="0"/>
              <a:t>Вспомните финал жизни этого «двойника» Раскольникова.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b="1" i="1" smtClean="0"/>
              <a:t>Чем вы можете объяснить то, что: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b="1" i="1" smtClean="0"/>
              <a:t>-он, «сластолюбец», отпустил Дунечку?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b="1" i="1" smtClean="0"/>
              <a:t>-он, убийца, совершил ряд добрых поступков?</a:t>
            </a:r>
          </a:p>
          <a:p>
            <a:pPr eaLnBrk="1" hangingPunct="1">
              <a:lnSpc>
                <a:spcPct val="80000"/>
              </a:lnSpc>
            </a:pPr>
            <a:r>
              <a:rPr lang="ru-RU" sz="2300" b="1" i="1" smtClean="0"/>
              <a:t>-кончил жизнь самоубийством?</a:t>
            </a:r>
          </a:p>
        </p:txBody>
      </p:sp>
    </p:spTree>
    <p:extLst>
      <p:ext uri="{BB962C8B-B14F-4D97-AF65-F5344CB8AC3E}">
        <p14:creationId xmlns:p14="http://schemas.microsoft.com/office/powerpoint/2010/main" val="26167343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6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Сила ненасытимого сострадания ведет Соню за Раскольниковым на каторгу.</a:t>
            </a:r>
          </a:p>
        </p:txBody>
      </p:sp>
      <p:sp>
        <p:nvSpPr>
          <p:cNvPr id="35226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smtClean="0"/>
              <a:t>«Сибирь. На берегу широкой пустынной реки стоит город;.. В городе крепость, в крепости острог. В остроге уже девять месяцев заключен ссыльнокаторжный второго разряда Родион Раскольников. Со дня преступления его прошло почти полтора года».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1" smtClean="0"/>
              <a:t>-</a:t>
            </a:r>
            <a:r>
              <a:rPr lang="ru-RU" sz="2100" b="1" i="1" smtClean="0"/>
              <a:t>Подумайте: когда Раскольников разочаровался в своей теории?</a:t>
            </a:r>
            <a:endParaRPr lang="ru-RU" sz="2100" b="1" smtClean="0"/>
          </a:p>
        </p:txBody>
      </p:sp>
      <p:pic>
        <p:nvPicPr>
          <p:cNvPr id="46084" name="Picture 7" descr="dos-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412" y="2624137"/>
            <a:ext cx="2962275" cy="2447925"/>
          </a:xfrm>
          <a:noFill/>
        </p:spPr>
      </p:pic>
    </p:spTree>
    <p:extLst>
      <p:ext uri="{BB962C8B-B14F-4D97-AF65-F5344CB8AC3E}">
        <p14:creationId xmlns:p14="http://schemas.microsoft.com/office/powerpoint/2010/main" val="1269041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2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2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60" grpId="0"/>
      <p:bldP spid="3522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000108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Сюжет , композиция</a:t>
            </a:r>
            <a:endParaRPr lang="ru-RU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714488"/>
            <a:ext cx="4040188" cy="571511"/>
          </a:xfrm>
        </p:spPr>
        <p:txBody>
          <a:bodyPr/>
          <a:lstStyle/>
          <a:p>
            <a:r>
              <a:rPr lang="ru-RU" dirty="0" smtClean="0"/>
              <a:t>     Преступление 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5072066" y="1643050"/>
            <a:ext cx="3614734" cy="642949"/>
          </a:xfrm>
        </p:spPr>
        <p:txBody>
          <a:bodyPr/>
          <a:lstStyle/>
          <a:p>
            <a:r>
              <a:rPr lang="ru-RU" dirty="0" smtClean="0"/>
              <a:t>    наказание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Занимает 1 часть повествования</a:t>
            </a:r>
          </a:p>
          <a:p>
            <a:r>
              <a:rPr lang="ru-RU" dirty="0" smtClean="0"/>
              <a:t>Рассказывается о замысле и совершении преступления</a:t>
            </a:r>
            <a:endParaRPr lang="ru-RU" dirty="0"/>
          </a:p>
        </p:txBody>
      </p:sp>
      <p:sp>
        <p:nvSpPr>
          <p:cNvPr id="10" name="Содержимое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/>
              <a:t>Описывается в 5 частях</a:t>
            </a:r>
          </a:p>
          <a:p>
            <a:r>
              <a:rPr lang="ru-RU" dirty="0" smtClean="0"/>
              <a:t>Рассказывается о влиянии преступления на душу Раскольникова и пути героя к постепенному раскаянию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smtClean="0"/>
              <a:t>«Их воскресила любовь…»</a:t>
            </a:r>
          </a:p>
        </p:txBody>
      </p:sp>
      <p:pic>
        <p:nvPicPr>
          <p:cNvPr id="47107" name="Picture 5" descr="gumerovi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948" y="1828800"/>
            <a:ext cx="2695404" cy="4038600"/>
          </a:xfrm>
          <a:noFill/>
        </p:spPr>
      </p:pic>
      <p:sp>
        <p:nvSpPr>
          <p:cNvPr id="542727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500" smtClean="0"/>
              <a:t>«Вдруг подле него очутилась Соня…</a:t>
            </a:r>
          </a:p>
          <a:p>
            <a:pPr eaLnBrk="1" hangingPunct="1">
              <a:lnSpc>
                <a:spcPct val="90000"/>
              </a:lnSpc>
            </a:pPr>
            <a:r>
              <a:rPr lang="ru-RU" sz="2500" smtClean="0"/>
              <a:t>…Что-то вдруг как бы подхватило его и как бы бросило к ее ногам… В глазах её засветилось бесконечное счастье; она поняла,.. Что он любит, бесконечно любит её…»</a:t>
            </a:r>
          </a:p>
          <a:p>
            <a:pPr eaLnBrk="1" hangingPunct="1">
              <a:lnSpc>
                <a:spcPct val="90000"/>
              </a:lnSpc>
            </a:pPr>
            <a:endParaRPr lang="ru-RU" sz="2300" smtClean="0"/>
          </a:p>
        </p:txBody>
      </p:sp>
    </p:spTree>
    <p:extLst>
      <p:ext uri="{BB962C8B-B14F-4D97-AF65-F5344CB8AC3E}">
        <p14:creationId xmlns:p14="http://schemas.microsoft.com/office/powerpoint/2010/main" val="286409894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427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427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42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42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4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4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26" grpId="0"/>
      <p:bldP spid="542727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sz="3600" b="1" i="1" smtClean="0"/>
              <a:t>-Верится ли вам в такое перерождение героя Достоевского?</a:t>
            </a:r>
          </a:p>
        </p:txBody>
      </p:sp>
      <p:pic>
        <p:nvPicPr>
          <p:cNvPr id="48132" name="Picture 7" descr="lit16-2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773238"/>
            <a:ext cx="2070100" cy="4248150"/>
          </a:xfrm>
          <a:noFill/>
        </p:spPr>
      </p:pic>
      <p:sp>
        <p:nvSpPr>
          <p:cNvPr id="35021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067175" y="2060575"/>
            <a:ext cx="4000500" cy="40386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700" smtClean="0"/>
              <a:t>        «Но тут уже начинается новая история, история постепенного обновления человека, история постепенного перерождения его…»</a:t>
            </a:r>
          </a:p>
        </p:txBody>
      </p:sp>
    </p:spTree>
    <p:extLst>
      <p:ext uri="{BB962C8B-B14F-4D97-AF65-F5344CB8AC3E}">
        <p14:creationId xmlns:p14="http://schemas.microsoft.com/office/powerpoint/2010/main" val="18402766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2" grpId="0"/>
      <p:bldP spid="350214" grpId="0" build="p" rev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4"/>
          <p:cNvSpPr>
            <a:spLocks noGrp="1"/>
          </p:cNvSpPr>
          <p:nvPr>
            <p:ph type="title"/>
          </p:nvPr>
        </p:nvSpPr>
        <p:spPr>
          <a:xfrm>
            <a:off x="395288" y="1628775"/>
            <a:ext cx="8353425" cy="20875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smtClean="0"/>
              <a:t>Знаменитые «тупики» Достоевского…</a:t>
            </a:r>
          </a:p>
        </p:txBody>
      </p:sp>
    </p:spTree>
    <p:extLst>
      <p:ext uri="{BB962C8B-B14F-4D97-AF65-F5344CB8AC3E}">
        <p14:creationId xmlns:p14="http://schemas.microsoft.com/office/powerpoint/2010/main" val="167452560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Теория Раскольникова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285720" y="785794"/>
            <a:ext cx="4040188" cy="750887"/>
          </a:xfrm>
        </p:spPr>
        <p:txBody>
          <a:bodyPr>
            <a:norm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</a:rPr>
              <a:t>    Обыкновенные люди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>
          <a:xfrm>
            <a:off x="4429124" y="785794"/>
            <a:ext cx="4041775" cy="750887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        Необыкновенные люди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0" y="1357298"/>
            <a:ext cx="4357686" cy="550070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«Материал, служащий единственно для зарождения себе подобных».</a:t>
            </a:r>
          </a:p>
          <a:p>
            <a:r>
              <a:rPr lang="ru-RU" dirty="0" smtClean="0"/>
              <a:t>Живут в послушании.</a:t>
            </a:r>
          </a:p>
          <a:p>
            <a:r>
              <a:rPr lang="ru-RU" dirty="0" smtClean="0"/>
              <a:t>Эти люди не могут заслуживать к себе сожаления, их жизнь ничего не стоит, если ей придется жертвовать для достижения великих целей «особенным людям».</a:t>
            </a:r>
          </a:p>
          <a:p>
            <a:r>
              <a:rPr lang="ru-RU" dirty="0" smtClean="0"/>
              <a:t>«Обыкновенный» человек, слабый и бессильный, не способный изме­нить своей участи.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429124" y="1285860"/>
            <a:ext cx="4572032" cy="557214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«Имеющие дар или талант сказать в среде своей новое слово».</a:t>
            </a:r>
          </a:p>
          <a:p>
            <a:r>
              <a:rPr lang="ru-RU" dirty="0" smtClean="0"/>
              <a:t>Переступают закон во имя лучшего.</a:t>
            </a:r>
          </a:p>
          <a:p>
            <a:r>
              <a:rPr lang="ru-RU" dirty="0" smtClean="0"/>
              <a:t>Если ради своей идеи таким людям необходимо бу­дет переступить «через труп, через кровь», то они «внутри себя, по совести» могут «дать себе разре­шение перешагнуть через кровь».</a:t>
            </a:r>
          </a:p>
          <a:p>
            <a:r>
              <a:rPr lang="ru-RU" dirty="0" smtClean="0"/>
              <a:t>Ликург, Соломон, Магомет, Наполеон - «необыкно­венные» люди, давали новые законы жизни, меняли жизнь, разрушая старое, не останавливаясь перед необходимостью пролития крови.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32"/>
          </a:xfrm>
        </p:spPr>
        <p:txBody>
          <a:bodyPr>
            <a:normAutofit/>
          </a:bodyPr>
          <a:lstStyle/>
          <a:p>
            <a:r>
              <a:rPr lang="ru-RU" dirty="0" smtClean="0"/>
              <a:t>Теория Раскольникова</a:t>
            </a:r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5105400" y="642918"/>
            <a:ext cx="4038600" cy="62150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Раскольников в своей теории утверждает, что на земле нет справедливости и должен прийти спаситель, который разрушит несправедливое общество и создаст общество счастливых людей. Но при этом Раскольников путь к счастью людей видит в необходимости насилия и пролития крови.</a:t>
            </a:r>
            <a:endParaRPr lang="ru-RU" dirty="0"/>
          </a:p>
        </p:txBody>
      </p:sp>
      <p:pic>
        <p:nvPicPr>
          <p:cNvPr id="40964" name="Picture 4" descr="http://cs623820.vk.me/v623820579/69d9/A9_QNtjOb1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36"/>
            <a:ext cx="5181628" cy="55721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r>
              <a:rPr lang="ru-RU" dirty="0" smtClean="0"/>
              <a:t>Теория Раскольникова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 flipV="1">
            <a:off x="357158" y="6857999"/>
            <a:ext cx="4038600" cy="4571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495800" cy="57150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Основная формула теории Раскольникова:</a:t>
            </a:r>
          </a:p>
          <a:p>
            <a:r>
              <a:rPr lang="ru-RU" sz="2400" dirty="0" smtClean="0"/>
              <a:t>За одну жизнь - тысячи жизней, спасенных от гниения и разложения.</a:t>
            </a:r>
          </a:p>
          <a:p>
            <a:r>
              <a:rPr lang="ru-RU" sz="2400" dirty="0" smtClean="0"/>
              <a:t>Одна смерть и сто жизней взамен.</a:t>
            </a:r>
          </a:p>
          <a:p>
            <a:r>
              <a:rPr lang="ru-RU" sz="2400" b="1" dirty="0" smtClean="0"/>
              <a:t>«Да ведь тут арифметика!»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  </a:t>
            </a:r>
          </a:p>
          <a:p>
            <a:pPr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   Герой ищет ответ на вопрос: можно ли, преступив законы нравственности, прийти к счастью?</a:t>
            </a:r>
            <a:endParaRPr lang="ru-RU" sz="2400" dirty="0" smtClean="0">
              <a:solidFill>
                <a:srgbClr val="FFFF00"/>
              </a:solidFill>
            </a:endParaRPr>
          </a:p>
          <a:p>
            <a:endParaRPr lang="ru-RU" sz="2400" dirty="0"/>
          </a:p>
        </p:txBody>
      </p:sp>
      <p:pic>
        <p:nvPicPr>
          <p:cNvPr id="44034" name="Picture 2" descr="http://tribuna.ru/i/news/2014/03/12/41239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71678"/>
            <a:ext cx="4743877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ru-RU" dirty="0" smtClean="0"/>
              <a:t>Причины  преступления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857233"/>
            <a:ext cx="4040188" cy="1000131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       социальные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857233"/>
            <a:ext cx="4041775" cy="1000132"/>
          </a:xfrm>
        </p:spPr>
        <p:txBody>
          <a:bodyPr/>
          <a:lstStyle/>
          <a:p>
            <a:r>
              <a:rPr lang="ru-RU" dirty="0" smtClean="0"/>
              <a:t>    </a:t>
            </a:r>
            <a:r>
              <a:rPr lang="ru-RU" dirty="0" smtClean="0">
                <a:solidFill>
                  <a:schemeClr val="bg1"/>
                </a:solidFill>
              </a:rPr>
              <a:t>     нравственные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457200" y="1857364"/>
            <a:ext cx="4040188" cy="500063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Крайняя степень нищеты героя.</a:t>
            </a:r>
          </a:p>
          <a:p>
            <a:r>
              <a:rPr lang="ru-RU" sz="2000" dirty="0" smtClean="0"/>
              <a:t>Болезненное и раздраженное со­стояние героя.</a:t>
            </a:r>
          </a:p>
          <a:p>
            <a:r>
              <a:rPr lang="ru-RU" sz="2000" dirty="0" smtClean="0"/>
              <a:t>Всеобщая несправедливость жизни.</a:t>
            </a:r>
          </a:p>
          <a:p>
            <a:r>
              <a:rPr lang="ru-RU" sz="2000" dirty="0" smtClean="0"/>
              <a:t>Знакомство с Мармеладовым и рас­сказ Мармеладова о своей семье.</a:t>
            </a:r>
          </a:p>
          <a:p>
            <a:r>
              <a:rPr lang="ru-RU" sz="2000" dirty="0" smtClean="0"/>
              <a:t>Письмо матери с сообщением о пред­полагаемом замужестве сестры Дуни.</a:t>
            </a:r>
          </a:p>
          <a:p>
            <a:r>
              <a:rPr lang="ru-RU" sz="2000" dirty="0" smtClean="0"/>
              <a:t>Встреча на бульваре с обманутой девушкой.</a:t>
            </a:r>
            <a:endParaRPr lang="ru-RU" sz="20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785926"/>
            <a:ext cx="4041775" cy="5072074"/>
          </a:xfrm>
        </p:spPr>
        <p:txBody>
          <a:bodyPr/>
          <a:lstStyle/>
          <a:p>
            <a:r>
              <a:rPr lang="ru-RU" dirty="0" smtClean="0"/>
              <a:t>Желание проверить теорию.</a:t>
            </a:r>
          </a:p>
          <a:p>
            <a:r>
              <a:rPr lang="ru-RU" dirty="0" smtClean="0"/>
              <a:t>Понять, к какой категории относится сам герой (Раскольников).</a:t>
            </a:r>
          </a:p>
          <a:p>
            <a:r>
              <a:rPr lang="ru-RU" dirty="0" smtClean="0"/>
              <a:t>Боль за униженных бедных, великая любовь к людям.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Раскольников о мотивах преступления в разговоре с Соней:</a:t>
            </a:r>
            <a:endParaRPr lang="ru-RU" sz="31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572140"/>
          </a:xfrm>
        </p:spPr>
        <p:txBody>
          <a:bodyPr>
            <a:normAutofit/>
          </a:bodyPr>
          <a:lstStyle/>
          <a:p>
            <a:pPr marL="651510" indent="-514350">
              <a:buFont typeface="+mj-lt"/>
              <a:buAutoNum type="arabicPeriod"/>
            </a:pPr>
            <a:r>
              <a:rPr lang="ru-RU" dirty="0" smtClean="0"/>
              <a:t>...ну да, чтоб ограбить...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...если б только я зарезал из того, что голоден был, то я бы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 Вот что: я хотел наполеоном сделаться, оттого и убил... теперь... счастлив был!</a:t>
            </a:r>
          </a:p>
          <a:p>
            <a:pPr marL="651510" indent="-514350">
              <a:buFont typeface="+mj-lt"/>
              <a:buAutoNum type="arabicPeriod"/>
            </a:pPr>
            <a:r>
              <a:rPr lang="ru-RU" dirty="0" smtClean="0"/>
              <a:t>Ну, вот и я решил, завладев старухиными деньгами, употребить их на мои первые годы, не мучая мать на обеспечение себя в университете, на первые шаги после университета... и на новую независимую дорогу стать...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858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Раскольников о мотивах преступления в разговоре с Соней: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51510" indent="-514350">
              <a:buNone/>
            </a:pPr>
            <a:r>
              <a:rPr lang="ru-RU" dirty="0" smtClean="0"/>
              <a:t>5. И я теперь знаю, Соня, что крепок и силен умом и духом, тот над ними и властелин! Кто много посмеет, тот у них и прав...</a:t>
            </a:r>
          </a:p>
          <a:p>
            <a:pPr marL="651510" indent="-514350">
              <a:buNone/>
            </a:pPr>
            <a:r>
              <a:rPr lang="ru-RU" dirty="0" smtClean="0"/>
              <a:t>6. И не деньги, главное, нужны мне были, Соня, когда я убил; не столько деньги нужны были, как другое... Другое толкало меня под руки; мне надо было узнать тогда, и поско­рее узнать, вошь ли я, как все, или человек? Смогу ли я переступить, или не смогу! Ос­мелюсь ли нагнуться и взять, или нет? Тварь ли я дрожащая, или право имею...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«Двойники» Раскольникова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714357"/>
            <a:ext cx="4040188" cy="8572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Петр Петрович Лужин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5" y="714357"/>
            <a:ext cx="4498975" cy="85725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   Аркадий Иванович                 </a:t>
            </a:r>
            <a:r>
              <a:rPr lang="ru-RU" sz="2000" b="1" dirty="0" err="1" smtClean="0">
                <a:solidFill>
                  <a:schemeClr val="bg1"/>
                </a:solidFill>
              </a:rPr>
              <a:t>Свидригайлов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>
          <a:xfrm>
            <a:off x="0" y="1714488"/>
            <a:ext cx="4497388" cy="51435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Теория</a:t>
            </a:r>
          </a:p>
          <a:p>
            <a:pPr>
              <a:buNone/>
            </a:pPr>
            <a:r>
              <a:rPr lang="ru-RU" dirty="0" smtClean="0"/>
              <a:t>«Возлюби, прежде всех одного себя, ибо все на свете на личном интересе основа­но. Возлюбишь одного себя, то и дела свои обделаешь как следует и кафтан твой останется цел...»</a:t>
            </a: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4645025" y="1714488"/>
            <a:ext cx="4498975" cy="5143512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Теория</a:t>
            </a:r>
          </a:p>
          <a:p>
            <a:pPr>
              <a:buNone/>
            </a:pPr>
            <a:r>
              <a:rPr lang="ru-RU" dirty="0" smtClean="0"/>
              <a:t>«Человеку все позволено»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+mn-lt"/>
              </a:rPr>
              <a:t>Жанр романа</a:t>
            </a:r>
            <a:endParaRPr lang="ru-RU" dirty="0">
              <a:latin typeface="+mn-lt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роман</a:t>
            </a:r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? социально-бытовой</a:t>
            </a:r>
          </a:p>
          <a:p>
            <a:r>
              <a:rPr lang="ru-RU" dirty="0" smtClean="0"/>
              <a:t>? детективный</a:t>
            </a:r>
          </a:p>
          <a:p>
            <a:r>
              <a:rPr lang="ru-RU" dirty="0" smtClean="0"/>
              <a:t>? любовный</a:t>
            </a:r>
          </a:p>
          <a:p>
            <a:r>
              <a:rPr lang="ru-RU" dirty="0" smtClean="0"/>
              <a:t>? психологический</a:t>
            </a:r>
          </a:p>
          <a:p>
            <a:r>
              <a:rPr lang="ru-RU" dirty="0" smtClean="0"/>
              <a:t>? философский</a:t>
            </a:r>
          </a:p>
          <a:p>
            <a:r>
              <a:rPr lang="ru-RU" dirty="0" smtClean="0"/>
              <a:t>? религиозный</a:t>
            </a:r>
          </a:p>
          <a:p>
            <a:endParaRPr lang="ru-RU" dirty="0"/>
          </a:p>
        </p:txBody>
      </p:sp>
      <p:pic>
        <p:nvPicPr>
          <p:cNvPr id="32770" name="Picture 2" descr="http://www.xxlbook.ru/imgh24001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000504"/>
            <a:ext cx="4714876" cy="2857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«</a:t>
            </a:r>
            <a:r>
              <a:rPr lang="ru-RU" sz="2800" dirty="0" smtClean="0"/>
              <a:t>Двойники» Раскольникова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040188" cy="64294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bg1"/>
                </a:solidFill>
              </a:rPr>
              <a:t>Петр Петрович Лужин</a:t>
            </a:r>
            <a:endParaRPr lang="ru-RU" sz="18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714357"/>
            <a:ext cx="4498975" cy="714379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sz="1800" b="1" dirty="0" smtClean="0">
                <a:solidFill>
                  <a:schemeClr val="bg1"/>
                </a:solidFill>
              </a:rPr>
              <a:t>Аркадий Иванович                 </a:t>
            </a:r>
            <a:r>
              <a:rPr lang="ru-RU" sz="1800" b="1" dirty="0" err="1" smtClean="0">
                <a:solidFill>
                  <a:schemeClr val="bg1"/>
                </a:solidFill>
              </a:rPr>
              <a:t>Свидригайлов</a:t>
            </a:r>
            <a:endParaRPr lang="ru-RU" sz="1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1285860"/>
            <a:ext cx="4497388" cy="557214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Поступки</a:t>
            </a:r>
          </a:p>
          <a:p>
            <a:r>
              <a:rPr lang="ru-RU" dirty="0" smtClean="0"/>
              <a:t>Желание жениться на Дуне, чтобы вла­ствовать над ней и держать ее в посто­янной зависимости от себя.</a:t>
            </a:r>
          </a:p>
          <a:p>
            <a:r>
              <a:rPr lang="ru-RU" dirty="0" smtClean="0"/>
              <a:t>Пытается опорочить Соню, для чего под­совывает ей сторублевую купюру. Этот поступок нужен Лужину, чтобы поссорить Родиона Раскольникова с родственниками.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357687" y="1357298"/>
            <a:ext cx="4786314" cy="5500702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    Поступки</a:t>
            </a:r>
          </a:p>
          <a:p>
            <a:r>
              <a:rPr lang="ru-RU" dirty="0" smtClean="0"/>
              <a:t>Азартный игрок; доводит до самоубийства своего слугу Филиппа; жестоко оскорбил девочку, пытался обесчестить Дуню; его подозревают в причастности к отравле­нию его жены; подслушал признание Рас­кольникова о совершении убийства; пытается шантажировать Дуню, угрожая донести на Родиона Раскольникова.</a:t>
            </a:r>
          </a:p>
          <a:p>
            <a:r>
              <a:rPr lang="ru-RU" dirty="0" smtClean="0"/>
              <a:t>Но: дает деньги на содержание сирот Кате­рины Ивановны и Соне, чтобы она могла сопровождать Раскольникова на каторгу.</a:t>
            </a:r>
          </a:p>
          <a:p>
            <a:r>
              <a:rPr lang="ru-RU" dirty="0" smtClean="0"/>
              <a:t>Заканчивает жизнь самоубийством.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0"/>
            <a:ext cx="8543956" cy="785794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800" dirty="0" smtClean="0"/>
              <a:t>Что объединяет героев с  Раскольниковым?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2844" y="1142984"/>
            <a:ext cx="8543956" cy="642942"/>
          </a:xfrm>
        </p:spPr>
        <p:txBody>
          <a:bodyPr>
            <a:normAutofit/>
          </a:bodyPr>
          <a:lstStyle/>
          <a:p>
            <a:pPr lvl="8" algn="r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1"/>
                </a:solidFill>
              </a:rPr>
              <a:t> Что отличает их от Раскольникова?</a:t>
            </a:r>
            <a:endParaRPr lang="ru-RU" sz="2800" dirty="0">
              <a:solidFill>
                <a:schemeClr val="accent1"/>
              </a:solidFill>
            </a:endParaRPr>
          </a:p>
        </p:txBody>
      </p:sp>
      <p:pic>
        <p:nvPicPr>
          <p:cNvPr id="5" name="Рисунок 4" descr="http://mypresentation.ru/documents/c013fe3da680b8dde9e1c103f9787d0e/img9.jpg"/>
          <p:cNvPicPr/>
          <p:nvPr/>
        </p:nvPicPr>
        <p:blipFill>
          <a:blip r:embed="rId2"/>
          <a:srcRect l="49065" t="4299" r="909"/>
          <a:stretch>
            <a:fillRect/>
          </a:stretch>
        </p:blipFill>
        <p:spPr bwMode="auto">
          <a:xfrm>
            <a:off x="428596" y="2428844"/>
            <a:ext cx="342902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mypresentation.ru/documents/c013fe3da680b8dde9e1c103f9787d0e/img8.jpg"/>
          <p:cNvPicPr/>
          <p:nvPr/>
        </p:nvPicPr>
        <p:blipFill>
          <a:blip r:embed="rId3"/>
          <a:srcRect t="3846" r="51737"/>
          <a:stretch>
            <a:fillRect/>
          </a:stretch>
        </p:blipFill>
        <p:spPr bwMode="auto">
          <a:xfrm>
            <a:off x="5143504" y="2428868"/>
            <a:ext cx="3286148" cy="4286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285729"/>
            <a:ext cx="900115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/>
              <a:t>Считают себя «сильными мира сего», живут и действуют по принципу «все позволено», их теории приобретают откровенно бесчеловечный, циничный характер.</a:t>
            </a:r>
            <a:endParaRPr lang="ru-RU" sz="4000" dirty="0"/>
          </a:p>
        </p:txBody>
      </p:sp>
      <p:pic>
        <p:nvPicPr>
          <p:cNvPr id="38914" name="Picture 2" descr="http://s00.yaplakal.com/pics/pics_original/8/9/2/620529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2857496"/>
            <a:ext cx="5357850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85794"/>
            <a:ext cx="9144000" cy="56436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Что объединяет Раскольникова и Соню?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Можно назвать их обоих преступниками?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Похожи мотивы их поступков?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Две правды в романе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785795"/>
            <a:ext cx="4040188" cy="785818"/>
          </a:xfrm>
        </p:spPr>
        <p:txBody>
          <a:bodyPr/>
          <a:lstStyle/>
          <a:p>
            <a:r>
              <a:rPr lang="ru-RU" b="1" dirty="0" smtClean="0"/>
              <a:t>          </a:t>
            </a:r>
            <a:r>
              <a:rPr lang="ru-RU" b="1" dirty="0" smtClean="0">
                <a:solidFill>
                  <a:schemeClr val="bg1"/>
                </a:solidFill>
              </a:rPr>
              <a:t>Соня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0" y="1357298"/>
            <a:ext cx="4254470" cy="5500702"/>
          </a:xfrm>
        </p:spPr>
        <p:txBody>
          <a:bodyPr>
            <a:noAutofit/>
          </a:bodyPr>
          <a:lstStyle/>
          <a:p>
            <a:r>
              <a:rPr lang="ru-RU" sz="2000" dirty="0" smtClean="0"/>
              <a:t>Преступает нравственный закон.</a:t>
            </a:r>
          </a:p>
          <a:p>
            <a:r>
              <a:rPr lang="ru-RU" sz="2000" dirty="0" smtClean="0"/>
              <a:t>Чтобы облегчить жизнь близких приносит в жертву себя.</a:t>
            </a:r>
          </a:p>
          <a:p>
            <a:r>
              <a:rPr lang="ru-RU" sz="2000" dirty="0" smtClean="0"/>
              <a:t>Страдания достигают предела. Идет на по­зор, унижения.</a:t>
            </a:r>
          </a:p>
          <a:p>
            <a:r>
              <a:rPr lang="ru-RU" sz="2000" dirty="0" smtClean="0"/>
              <a:t>Не возмущается и не протестует. Ее удел - незаметное подвижничество.</a:t>
            </a:r>
          </a:p>
          <a:p>
            <a:r>
              <a:rPr lang="ru-RU" sz="2000" dirty="0" smtClean="0"/>
              <a:t>Все ее поступки определяются христианскими заповедями и религиозными законами.</a:t>
            </a:r>
            <a:endParaRPr lang="ru-RU" sz="2000" dirty="0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3438" y="857232"/>
            <a:ext cx="4043362" cy="714387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</a:rPr>
              <a:t>        Раскольников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4876" y="1357298"/>
            <a:ext cx="4256089" cy="5500702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Преступает уголовный закон.</a:t>
            </a:r>
          </a:p>
          <a:p>
            <a:r>
              <a:rPr lang="ru-RU" sz="2000" dirty="0" smtClean="0"/>
              <a:t>Чтобы проверить правильность своей теории приносит в жертву двух беззащитных женщин.</a:t>
            </a:r>
          </a:p>
          <a:p>
            <a:r>
              <a:rPr lang="ru-RU" sz="2000" dirty="0" smtClean="0"/>
              <a:t>Бунтарь, не желающий смириться с неспра­ведливыми законами общества.</a:t>
            </a:r>
          </a:p>
          <a:p>
            <a:r>
              <a:rPr lang="ru-RU" sz="2000" dirty="0" smtClean="0"/>
              <a:t>Мания превосходства и вседозволенности.</a:t>
            </a:r>
          </a:p>
          <a:p>
            <a:r>
              <a:rPr lang="ru-RU" sz="2000" dirty="0" smtClean="0"/>
              <a:t>Свои совершает на основании придуманной теории о «сильной личности». Чувствует уязвимость своей теории, несостоятельность и обреченность индивидуализма.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500330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Героев спасет вера, сострадание, им помогает сила души и характера. Каждый из героев приходит к осознанию ценности любой человеческой жизни.</a:t>
            </a:r>
            <a:endParaRPr lang="ru-RU" sz="3200" dirty="0"/>
          </a:p>
        </p:txBody>
      </p:sp>
      <p:pic>
        <p:nvPicPr>
          <p:cNvPr id="39938" name="Picture 2" descr="http://i2.letsw.ch/img/1501511/h524/fanart/882c26067d6f4d79a26337ce0458faf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2714620"/>
            <a:ext cx="8358247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b="1" dirty="0" smtClean="0">
                <a:effectLst/>
                <a:latin typeface="+mn-lt"/>
              </a:rPr>
              <a:t>За кулисами парадного Петербурга</a:t>
            </a:r>
          </a:p>
        </p:txBody>
      </p:sp>
      <p:sp>
        <p:nvSpPr>
          <p:cNvPr id="516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С начала романа, - не давая себе передышки, в исступлении, в глубокой задумчивости, в страстной ненависти, в бреду – мечутся герои романа по петербургским улицам, поднимаются по вонючим лестницам, заходят в грязные распивочные…</a:t>
            </a:r>
          </a:p>
        </p:txBody>
      </p:sp>
    </p:spTree>
    <p:extLst>
      <p:ext uri="{BB962C8B-B14F-4D97-AF65-F5344CB8AC3E}">
        <p14:creationId xmlns:p14="http://schemas.microsoft.com/office/powerpoint/2010/main" val="412851731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16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16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16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6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098" grpId="0"/>
      <p:bldP spid="516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/>
            <a:r>
              <a:rPr lang="ru-RU" dirty="0" smtClean="0">
                <a:latin typeface="+mn-lt"/>
              </a:rPr>
              <a:t>Преступный Петербург Достоевского</a:t>
            </a:r>
          </a:p>
        </p:txBody>
      </p:sp>
      <p:pic>
        <p:nvPicPr>
          <p:cNvPr id="20483" name="Picture 12" descr="lit16-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2510631"/>
            <a:ext cx="3810000" cy="2705100"/>
          </a:xfrm>
          <a:noFill/>
        </p:spPr>
      </p:pic>
      <p:sp>
        <p:nvSpPr>
          <p:cNvPr id="20484" name="Rectangle 9"/>
          <p:cNvSpPr>
            <a:spLocks noGrp="1" noRot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«На улице жара стояла страшная, к тому же духота, толкотня,.. Пыль и та особенная летняя вонь, столь известная каждому петербуржцу…»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«Близость Сенной, обилие известных заведений…»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000" smtClean="0"/>
              <a:t>-</a:t>
            </a:r>
            <a:r>
              <a:rPr lang="ru-RU" sz="2000" b="1" i="1" smtClean="0"/>
              <a:t>Какой цвет  нагнетает автор, описывая Петербург? Почему?</a:t>
            </a:r>
          </a:p>
        </p:txBody>
      </p:sp>
    </p:spTree>
    <p:extLst>
      <p:ext uri="{BB962C8B-B14F-4D97-AF65-F5344CB8AC3E}">
        <p14:creationId xmlns:p14="http://schemas.microsoft.com/office/powerpoint/2010/main" val="34675274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Символика цвета, имен и чисел в романе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2844" y="1643050"/>
            <a:ext cx="4038600" cy="4857784"/>
          </a:xfrm>
        </p:spPr>
        <p:txBody>
          <a:bodyPr>
            <a:normAutofit fontScale="40000" lnSpcReduction="20000"/>
          </a:bodyPr>
          <a:lstStyle/>
          <a:p>
            <a:r>
              <a:rPr lang="ru-RU" sz="5800" dirty="0" smtClean="0"/>
              <a:t>Основной цвет романа - </a:t>
            </a:r>
            <a:r>
              <a:rPr lang="ru-RU" sz="5800" dirty="0" smtClean="0">
                <a:solidFill>
                  <a:srgbClr val="FFC000"/>
                </a:solidFill>
              </a:rPr>
              <a:t>желтый:</a:t>
            </a:r>
          </a:p>
          <a:p>
            <a:r>
              <a:rPr lang="ru-RU" sz="5800" dirty="0" smtClean="0"/>
              <a:t>Желтый цвет в романе создает дополнительное ощущение болезненности, усиливает атмосферу нездоровья, расстройства, надрыва, истеричности и одновременно затхлости и безысходности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14876" y="1500174"/>
            <a:ext cx="4038600" cy="5143536"/>
          </a:xfrm>
        </p:spPr>
        <p:txBody>
          <a:bodyPr>
            <a:noAutofit/>
          </a:bodyPr>
          <a:lstStyle/>
          <a:p>
            <a:pPr>
              <a:buNone/>
            </a:pPr>
            <a:endParaRPr lang="ru-RU" sz="1600" dirty="0" smtClean="0"/>
          </a:p>
          <a:p>
            <a:r>
              <a:rPr lang="ru-RU" sz="1600" dirty="0" smtClean="0">
                <a:solidFill>
                  <a:srgbClr val="FFC000"/>
                </a:solidFill>
              </a:rPr>
              <a:t>Раскольников</a:t>
            </a:r>
          </a:p>
          <a:p>
            <a:r>
              <a:rPr lang="ru-RU" sz="1600" dirty="0" smtClean="0"/>
              <a:t>Желтая каморка с желтенькими обоями; «Тяжелая, желчная, злая улыбка змеилась по его губам».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Соня</a:t>
            </a:r>
          </a:p>
          <a:p>
            <a:r>
              <a:rPr lang="ru-RU" sz="1600" dirty="0" smtClean="0"/>
              <a:t>Комната с «желтоватыми, обшмыганными и истасканными обоями».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Порфирий Петрович</a:t>
            </a:r>
          </a:p>
          <a:p>
            <a:r>
              <a:rPr lang="ru-RU" sz="1600" dirty="0" smtClean="0"/>
              <a:t>Мебель из «желтого отполированного дерева».</a:t>
            </a:r>
          </a:p>
          <a:p>
            <a:r>
              <a:rPr lang="ru-RU" sz="1600" dirty="0" err="1" smtClean="0">
                <a:solidFill>
                  <a:srgbClr val="FFC000"/>
                </a:solidFill>
              </a:rPr>
              <a:t>Свидригайлов</a:t>
            </a:r>
            <a:endParaRPr lang="ru-RU" sz="1600" dirty="0" smtClean="0">
              <a:solidFill>
                <a:srgbClr val="FFC000"/>
              </a:solidFill>
            </a:endParaRPr>
          </a:p>
          <a:p>
            <a:r>
              <a:rPr lang="ru-RU" sz="1600" dirty="0" smtClean="0"/>
              <a:t>Желтый цвет обоев в комнате гостиницы, где остановился герой.</a:t>
            </a:r>
          </a:p>
          <a:p>
            <a:r>
              <a:rPr lang="ru-RU" sz="1600" dirty="0" smtClean="0">
                <a:solidFill>
                  <a:srgbClr val="FFC000"/>
                </a:solidFill>
              </a:rPr>
              <a:t>Старуха-процентщица</a:t>
            </a:r>
          </a:p>
          <a:p>
            <a:r>
              <a:rPr lang="ru-RU" sz="1600" dirty="0" smtClean="0"/>
              <a:t>Одета в «истрепанную и пожелтелую кацавейку», комната обставлена мебелью из желтого дерева.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54097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318</TotalTime>
  <Words>3377</Words>
  <Application>Microsoft Office PowerPoint</Application>
  <PresentationFormat>Экран (4:3)</PresentationFormat>
  <Paragraphs>296</Paragraphs>
  <Slides>65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Апекс</vt:lpstr>
      <vt:lpstr>Система уроков по роману «Преступление и наказание»</vt:lpstr>
      <vt:lpstr>История создания романа</vt:lpstr>
      <vt:lpstr>Достоевский – Каткову. 1865 г.</vt:lpstr>
      <vt:lpstr>История создания романа</vt:lpstr>
      <vt:lpstr>Сюжет , композиция</vt:lpstr>
      <vt:lpstr>Жанр романа</vt:lpstr>
      <vt:lpstr>За кулисами парадного Петербурга</vt:lpstr>
      <vt:lpstr>Преступный Петербург Достоевского</vt:lpstr>
      <vt:lpstr>Символика цвета, имен и чисел в романе</vt:lpstr>
      <vt:lpstr>Обыкновенный ужас повседневной жизни большого города, будничные, примелькавшиеся кошмары этой жизни</vt:lpstr>
      <vt:lpstr>Презентация PowerPoint</vt:lpstr>
      <vt:lpstr>«Мир незаконен».  Ф.И. Достоевский</vt:lpstr>
      <vt:lpstr>«Здесь человеку невозможно остаться человеком. Здесь семилетний развратен и вор…» (Раскольников)</vt:lpstr>
      <vt:lpstr>Знаменитые тупики Достоевского…</vt:lpstr>
      <vt:lpstr>Символика имен  в романе</vt:lpstr>
      <vt:lpstr>В мире героев романа  Ф.И. Достоевского «Преступление и наказание» </vt:lpstr>
      <vt:lpstr>Родион Раскольников. Молодой человек, исключенный из студентов университета</vt:lpstr>
      <vt:lpstr>«Он был задавлен бедностью…»</vt:lpstr>
      <vt:lpstr>В начале было слово</vt:lpstr>
      <vt:lpstr>Переступить! «Пре-ступление и наказание»</vt:lpstr>
      <vt:lpstr>Теория Родиона Раскольникова «Разрешение крови по совести»</vt:lpstr>
      <vt:lpstr>Истоки теории Раскольникова. Наполеонизм.</vt:lpstr>
      <vt:lpstr>«Я хотел Наполеоном сделаться, оттого и убил…» </vt:lpstr>
      <vt:lpstr>Исторические «авторитеты»  Раскольникова - Наполеон, Ликург, Магомет, Солон, даже безобидные Кеплер и Ньютон, в мире насилия переосмыслены как  деспоты и пре-ступники, но… </vt:lpstr>
      <vt:lpstr>«Я же не человека, я вошь убил. Мерзкую, противную вошь…»</vt:lpstr>
      <vt:lpstr>- «Как ты думаешь, не загладится ли одно, крошечное преступленьице тысячами добрых дел?» (Студент)</vt:lpstr>
      <vt:lpstr>Проба на принадлежность к разряду необыкновенных</vt:lpstr>
      <vt:lpstr>Антигуманный смысл теории Родиона Раскольникова</vt:lpstr>
      <vt:lpstr>Низвержение автором идеи бунта. Крушение теории.</vt:lpstr>
      <vt:lpstr>«Когда некуда больше идти…» Семен Захарыч Мармеладов.</vt:lpstr>
      <vt:lpstr>Бедные люди в романе Достоевского</vt:lpstr>
      <vt:lpstr>Библейские мотивы в романе</vt:lpstr>
      <vt:lpstr>Библейские мотивы в романе</vt:lpstr>
      <vt:lpstr>Униженные и оскорбленные</vt:lpstr>
      <vt:lpstr>Катерина Ивановна Мармеладова. «Уездили клячу!... Надорвала-а-сь!»</vt:lpstr>
      <vt:lpstr>«Сонечка! Вечная Сонечка!»</vt:lpstr>
      <vt:lpstr>-Прав ли Родион ? </vt:lpstr>
      <vt:lpstr>Авдотья Романовна Раскольникова</vt:lpstr>
      <vt:lpstr>-Почему Дунечка согласилась выйти замуж за господина Лужина?</vt:lpstr>
      <vt:lpstr>Раскольников и Соня</vt:lpstr>
      <vt:lpstr>«Я не тебе поклонился, я всему страданию человеческому поклонился…»</vt:lpstr>
      <vt:lpstr>Убийца и блудница. Бунт или смирение?</vt:lpstr>
      <vt:lpstr>«Деловые люди» в романе</vt:lpstr>
      <vt:lpstr>«Лужину ли жить и делать мерзости, или умирать Катерине Ивановне?»</vt:lpstr>
      <vt:lpstr>«Возлюби, прежде всего, одного себя, ибо всё на свете на личном интересе основано». ( Петр Петрович Лужин)</vt:lpstr>
      <vt:lpstr>-Зачем это господину Лужину?</vt:lpstr>
      <vt:lpstr>Господин Свидригайлов Раскольникову: «Мы с тобой одного поля ягода».</vt:lpstr>
      <vt:lpstr>«Достоевский гудит неумолчно, взывая к человечности и гуманизму»</vt:lpstr>
      <vt:lpstr>Сила ненасытимого сострадания ведет Соню за Раскольниковым на каторгу.</vt:lpstr>
      <vt:lpstr>«Их воскресила любовь…»</vt:lpstr>
      <vt:lpstr>-Верится ли вам в такое перерождение героя Достоевского?</vt:lpstr>
      <vt:lpstr>Знаменитые «тупики» Достоевского…</vt:lpstr>
      <vt:lpstr>Теория Раскольникова</vt:lpstr>
      <vt:lpstr>Теория Раскольникова</vt:lpstr>
      <vt:lpstr>Теория Раскольникова</vt:lpstr>
      <vt:lpstr>Причины  преступления</vt:lpstr>
      <vt:lpstr> Раскольников о мотивах преступления в разговоре с Соней:</vt:lpstr>
      <vt:lpstr>Раскольников о мотивах преступления в разговоре с Соней:</vt:lpstr>
      <vt:lpstr>«Двойники» Раскольникова</vt:lpstr>
      <vt:lpstr>«Двойники» Раскольникова</vt:lpstr>
      <vt:lpstr>Что объединяет героев с  Раскольниковым?</vt:lpstr>
      <vt:lpstr>Презентация PowerPoint</vt:lpstr>
      <vt:lpstr>Что объединяет Раскольникова и Соню?   Можно назвать их обоих преступниками?   Похожи мотивы их поступков?   </vt:lpstr>
      <vt:lpstr>Две правды в романе</vt:lpstr>
      <vt:lpstr>Героев спасет вера, сострадание, им помогает сила души и характера. Каждый из героев приходит к осознанию ценности любой человеческой жизни.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уроков по роману «Преступление и наказание»</dc:title>
  <dc:creator>Admin</dc:creator>
  <cp:lastModifiedBy>Admin</cp:lastModifiedBy>
  <cp:revision>37</cp:revision>
  <dcterms:modified xsi:type="dcterms:W3CDTF">2017-09-22T16:07:19Z</dcterms:modified>
</cp:coreProperties>
</file>