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6"/>
  </p:notesMasterIdLst>
  <p:sldIdLst>
    <p:sldId id="273" r:id="rId2"/>
    <p:sldId id="302" r:id="rId3"/>
    <p:sldId id="275" r:id="rId4"/>
    <p:sldId id="277" r:id="rId5"/>
    <p:sldId id="257" r:id="rId6"/>
    <p:sldId id="278" r:id="rId7"/>
    <p:sldId id="307" r:id="rId8"/>
    <p:sldId id="276" r:id="rId9"/>
    <p:sldId id="279" r:id="rId10"/>
    <p:sldId id="286" r:id="rId11"/>
    <p:sldId id="287" r:id="rId12"/>
    <p:sldId id="292" r:id="rId13"/>
    <p:sldId id="309" r:id="rId14"/>
    <p:sldId id="280" r:id="rId15"/>
    <p:sldId id="289" r:id="rId16"/>
    <p:sldId id="291" r:id="rId17"/>
    <p:sldId id="310" r:id="rId18"/>
    <p:sldId id="312" r:id="rId19"/>
    <p:sldId id="293" r:id="rId20"/>
    <p:sldId id="284" r:id="rId21"/>
    <p:sldId id="296" r:id="rId22"/>
    <p:sldId id="311" r:id="rId23"/>
    <p:sldId id="298" r:id="rId24"/>
    <p:sldId id="313" r:id="rId25"/>
    <p:sldId id="301" r:id="rId26"/>
    <p:sldId id="299" r:id="rId27"/>
    <p:sldId id="314" r:id="rId28"/>
    <p:sldId id="315" r:id="rId29"/>
    <p:sldId id="300" r:id="rId30"/>
    <p:sldId id="316" r:id="rId31"/>
    <p:sldId id="317" r:id="rId32"/>
    <p:sldId id="297" r:id="rId33"/>
    <p:sldId id="318" r:id="rId34"/>
    <p:sldId id="283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239" autoAdjust="0"/>
    <p:restoredTop sz="94660"/>
  </p:normalViewPr>
  <p:slideViewPr>
    <p:cSldViewPr>
      <p:cViewPr>
        <p:scale>
          <a:sx n="84" d="100"/>
          <a:sy n="84" d="100"/>
        </p:scale>
        <p:origin x="-294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A11DDB-39F8-46CF-BA8E-015F4B50D895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709B9-8B83-45E0-891B-0C458E8A3B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0BE0-51F8-4957-8A0A-7B6C3D1CB4D7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560E8-5B6A-4926-A051-2CCE4E0861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0BE0-51F8-4957-8A0A-7B6C3D1CB4D7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560E8-5B6A-4926-A051-2CCE4E0861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0BE0-51F8-4957-8A0A-7B6C3D1CB4D7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560E8-5B6A-4926-A051-2CCE4E0861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0BE0-51F8-4957-8A0A-7B6C3D1CB4D7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560E8-5B6A-4926-A051-2CCE4E0861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0BE0-51F8-4957-8A0A-7B6C3D1CB4D7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560E8-5B6A-4926-A051-2CCE4E0861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0BE0-51F8-4957-8A0A-7B6C3D1CB4D7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560E8-5B6A-4926-A051-2CCE4E0861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0BE0-51F8-4957-8A0A-7B6C3D1CB4D7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560E8-5B6A-4926-A051-2CCE4E0861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0BE0-51F8-4957-8A0A-7B6C3D1CB4D7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560E8-5B6A-4926-A051-2CCE4E0861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0BE0-51F8-4957-8A0A-7B6C3D1CB4D7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560E8-5B6A-4926-A051-2CCE4E0861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0BE0-51F8-4957-8A0A-7B6C3D1CB4D7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560E8-5B6A-4926-A051-2CCE4E0861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0BE0-51F8-4957-8A0A-7B6C3D1CB4D7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560E8-5B6A-4926-A051-2CCE4E0861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40BE0-51F8-4957-8A0A-7B6C3D1CB4D7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560E8-5B6A-4926-A051-2CCE4E0861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advClick="0" advTm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20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4;&#1090;&#1082;&#1088;&#1099;&#1090;&#1099;&#1081;%20&#1091;&#1088;&#1086;&#1082;%20&#1043;&#1088;&#1072;&#1078;&#1076;&#1072;&#1085;&#1089;&#1082;&#1072;&#1103;%20&#1074;&#1086;&#1081;&#1085;&#1072;\&#1050;&#1086;&#1087;&#1080;&#1103;%20&#1047;&#1072;%20&#1056;&#1091;&#1089;&#1100;%20&#1057;&#1074;&#1103;&#1090;&#1091;&#1102;.mp3" TargetMode="External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5.jpeg"/><Relationship Id="rId12" Type="http://schemas.openxmlformats.org/officeDocument/2006/relationships/image" Target="../media/image50.jpeg"/><Relationship Id="rId2" Type="http://schemas.openxmlformats.org/officeDocument/2006/relationships/audio" Target="file:///E:\&#1054;&#1090;&#1082;&#1088;&#1099;&#1090;&#1099;&#1081;%20&#1091;&#1088;&#1086;&#1082;%20&#1043;&#1088;&#1072;&#1078;&#1076;&#1072;&#1085;&#1089;&#1082;&#1072;&#1103;%20&#1074;&#1086;&#1081;&#1085;&#1072;\smelo_mi.mp3" TargetMode="External"/><Relationship Id="rId1" Type="http://schemas.openxmlformats.org/officeDocument/2006/relationships/audio" Target="file:///E:\&#1054;&#1090;&#1082;&#1088;&#1099;&#1090;&#1099;&#1081;%20&#1091;&#1088;&#1086;&#1082;%20&#1043;&#1088;&#1072;&#1078;&#1076;&#1072;&#1085;&#1089;&#1082;&#1072;&#1103;%20&#1074;&#1086;&#1081;&#1085;&#1072;\&#1089;&#1084;&#1077;&#1083;&#1086;%20&#1084;&#1099;%20&#1074;%20&#1073;&#1086;&#1081;%20&#1087;&#1086;&#1081;&#1076;&#1077;&#1084;%20(&#1057;&#1083;&#1091;&#1096;&#1072;&#1081;,%20&#1088;&#1072;&#1073;&#1086;&#1095;&#1080;&#1081;,%20&#1074;&#1086;&#1081;&#1085;&#1072;%20&#1085;&#1072;&#1095;&#1072;&#1083;&#1072;&#1089;&#1103;...)%20%20(audiopoisk.com).mp3" TargetMode="External"/><Relationship Id="rId6" Type="http://schemas.openxmlformats.org/officeDocument/2006/relationships/image" Target="../media/image44.jpeg"/><Relationship Id="rId11" Type="http://schemas.openxmlformats.org/officeDocument/2006/relationships/image" Target="../media/image49.png"/><Relationship Id="rId5" Type="http://schemas.openxmlformats.org/officeDocument/2006/relationships/image" Target="../media/image15.jpeg"/><Relationship Id="rId10" Type="http://schemas.openxmlformats.org/officeDocument/2006/relationships/image" Target="../media/image48.jpeg"/><Relationship Id="rId4" Type="http://schemas.openxmlformats.org/officeDocument/2006/relationships/image" Target="../media/image43.png"/><Relationship Id="rId9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jpeg"/><Relationship Id="rId12" Type="http://schemas.openxmlformats.org/officeDocument/2006/relationships/image" Target="../media/image6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11" Type="http://schemas.openxmlformats.org/officeDocument/2006/relationships/image" Target="../media/image61.jpeg"/><Relationship Id="rId5" Type="http://schemas.openxmlformats.org/officeDocument/2006/relationships/image" Target="../media/image55.jpeg"/><Relationship Id="rId10" Type="http://schemas.openxmlformats.org/officeDocument/2006/relationships/image" Target="../media/image60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4;&#1090;&#1082;&#1088;&#1099;&#1090;&#1099;&#1081;%20&#1091;&#1088;&#1086;&#1082;%20&#1043;&#1088;&#1072;&#1078;&#1076;&#1072;&#1085;&#1089;&#1082;&#1072;&#1103;%20&#1074;&#1086;&#1081;&#1085;&#1072;\&#1082;&#1072;&#1079;&#1072;&#1082;&#1080;.mp3" TargetMode="External"/><Relationship Id="rId4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11" Type="http://schemas.openxmlformats.org/officeDocument/2006/relationships/image" Target="../media/image75.png"/><Relationship Id="rId5" Type="http://schemas.openxmlformats.org/officeDocument/2006/relationships/image" Target="../media/image69.jpeg"/><Relationship Id="rId10" Type="http://schemas.openxmlformats.org/officeDocument/2006/relationships/image" Target="../media/image74.jpeg"/><Relationship Id="rId4" Type="http://schemas.openxmlformats.org/officeDocument/2006/relationships/image" Target="../media/image68.jpeg"/><Relationship Id="rId9" Type="http://schemas.openxmlformats.org/officeDocument/2006/relationships/image" Target="../media/image7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54;&#1090;&#1082;&#1088;&#1099;&#1090;&#1099;&#1081;%20&#1091;&#1088;&#1086;&#1082;%20&#1043;&#1088;&#1072;&#1078;&#1076;&#1072;&#1085;&#1089;&#1082;&#1072;&#1103;%20&#1074;&#1086;&#1081;&#1085;&#1072;\&#1046;&#1072;&#1085;&#1085;&#1072;%20&#1041;&#1080;&#1095;&#1077;&#1074;&#1089;&#1082;&#1072;&#1103;%20-%20&#1055;&#1088;&#1086;&#1074;&#1086;&#1076;&#1099;%20&#1087;&#1086;&#1075;&#1080;&#1073;&#1096;&#1080;&#1093;%20&#1102;&#1085;&#1082;&#1077;&#1088;&#1086;&#1074;.mp3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4;&#1090;&#1082;&#1088;&#1099;&#1090;&#1099;&#1081;%20&#1091;&#1088;&#1086;&#1082;%20&#1043;&#1088;&#1072;&#1078;&#1076;&#1072;&#1085;&#1089;&#1082;&#1072;&#1103;%20&#1074;&#1086;&#1081;&#1085;&#1072;\&#1050;&#1086;&#1087;&#1080;&#1103;%20&#1047;&#1072;%20&#1056;&#1091;&#1089;&#1100;%20&#1057;&#1074;&#1103;&#1090;&#1091;&#1102;.mp3" TargetMode="Externa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www.gemtex.com.my/presentation/presentation_files/slide0001_backgroun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1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9495fa662a8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1856" y="142853"/>
            <a:ext cx="9355856" cy="671514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785787" y="928670"/>
            <a:ext cx="16430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2700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Краски</a:t>
            </a:r>
            <a:endParaRPr lang="ru-RU" sz="2800" dirty="0">
              <a:ln w="12700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00298" y="1071547"/>
            <a:ext cx="47863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Гражданской войны</a:t>
            </a: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14942" y="4813994"/>
            <a:ext cx="35004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Презентация по истории России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Автор: Сысоев В. Л.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МКОУ </a:t>
            </a:r>
            <a:r>
              <a:rPr lang="ru-RU" sz="2400" dirty="0" err="1" smtClean="0">
                <a:solidFill>
                  <a:schemeClr val="bg1"/>
                </a:solidFill>
              </a:rPr>
              <a:t>Раисинская</a:t>
            </a:r>
            <a:r>
              <a:rPr lang="ru-RU" sz="2400" dirty="0" smtClean="0">
                <a:solidFill>
                  <a:schemeClr val="bg1"/>
                </a:solidFill>
              </a:rPr>
              <a:t> СОШ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10%20ab%20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148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 descr="10%20ab%20m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786050" y="0"/>
            <a:ext cx="6357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Вожди белого движения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3554" name="Picture 2" descr="1004112-i_1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714356"/>
            <a:ext cx="192882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14348" y="2714620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А.И. Деникин</a:t>
            </a:r>
            <a:endParaRPr lang="ru-RU" b="1" dirty="0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2928926" y="571481"/>
            <a:ext cx="62150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28926" y="714356"/>
            <a:ext cx="6215074" cy="26314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latin typeface="Arial" pitchFamily="34" charset="0"/>
                <a:ea typeface="Times New Roman" pitchFamily="18" charset="0"/>
              </a:rPr>
              <a:t>1. Единая, великая, неделимая Россия.  </a:t>
            </a:r>
          </a:p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latin typeface="Arial" pitchFamily="34" charset="0"/>
                <a:ea typeface="Times New Roman" pitchFamily="18" charset="0"/>
              </a:rPr>
              <a:t>Защита  веры.    Установление</a:t>
            </a:r>
          </a:p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latin typeface="Arial" pitchFamily="34" charset="0"/>
                <a:ea typeface="Times New Roman" pitchFamily="18" charset="0"/>
              </a:rPr>
              <a:t>   порядка…</a:t>
            </a:r>
          </a:p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latin typeface="Arial" pitchFamily="34" charset="0"/>
                <a:ea typeface="Times New Roman" pitchFamily="18" charset="0"/>
              </a:rPr>
              <a:t>  2.  Борьба с большевизмом до конца.</a:t>
            </a:r>
            <a:endParaRPr lang="ru-RU" sz="1100" b="1" dirty="0" smtClean="0">
              <a:latin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latin typeface="Arial" pitchFamily="34" charset="0"/>
                <a:ea typeface="Times New Roman" pitchFamily="18" charset="0"/>
              </a:rPr>
              <a:t>  3. Военная диктатура… Всякое противодействие справа и  </a:t>
            </a: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latin typeface="Arial" pitchFamily="34" charset="0"/>
                <a:ea typeface="Times New Roman" pitchFamily="18" charset="0"/>
              </a:rPr>
              <a:t>    слева   карать. Вопрос о форме правления-</a:t>
            </a:r>
            <a:endParaRPr lang="ru-RU" sz="1100" b="1" dirty="0" smtClean="0">
              <a:latin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latin typeface="Arial" pitchFamily="34" charset="0"/>
                <a:ea typeface="Times New Roman" pitchFamily="18" charset="0"/>
              </a:rPr>
              <a:t>    дело будущего. Русский народ изберет верховную власть </a:t>
            </a: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latin typeface="Arial" pitchFamily="34" charset="0"/>
                <a:ea typeface="Times New Roman" pitchFamily="18" charset="0"/>
              </a:rPr>
              <a:t>    без давления и навязывания…</a:t>
            </a:r>
            <a:endParaRPr lang="ru-RU" sz="1100" b="1" dirty="0" smtClean="0">
              <a:latin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latin typeface="Arial" pitchFamily="34" charset="0"/>
                <a:ea typeface="Times New Roman" pitchFamily="18" charset="0"/>
              </a:rPr>
              <a:t>4. Внешняя политика - только национально русская… За помощь –  </a:t>
            </a: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latin typeface="Arial" pitchFamily="34" charset="0"/>
                <a:ea typeface="Times New Roman" pitchFamily="18" charset="0"/>
              </a:rPr>
              <a:t>    ни пяди русской земли.</a:t>
            </a:r>
            <a:endParaRPr lang="ru-RU" sz="1100" b="1" dirty="0" smtClean="0">
              <a:latin typeface="Arial" pitchFamily="34" charset="0"/>
            </a:endParaRPr>
          </a:p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latin typeface="Arial" pitchFamily="34" charset="0"/>
                <a:ea typeface="Times New Roman" pitchFamily="18" charset="0"/>
              </a:rPr>
              <a:t>5. Продолжить разработку аграрного и  рабочего закона...</a:t>
            </a:r>
            <a:endParaRPr lang="ru-RU" sz="1100" b="1" dirty="0" smtClean="0">
              <a:latin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latin typeface="Arial" pitchFamily="34" charset="0"/>
                <a:ea typeface="Times New Roman" pitchFamily="18" charset="0"/>
              </a:rPr>
              <a:t>6. Оздоровить фронт и войсковой тыл – работой особо  </a:t>
            </a: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latin typeface="Arial" pitchFamily="34" charset="0"/>
                <a:ea typeface="Times New Roman" pitchFamily="18" charset="0"/>
              </a:rPr>
              <a:t>   назначенных генералов с большими</a:t>
            </a:r>
            <a:endParaRPr lang="ru-RU" sz="1100" b="1" dirty="0" smtClean="0">
              <a:latin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latin typeface="Arial" pitchFamily="34" charset="0"/>
                <a:ea typeface="Times New Roman" pitchFamily="18" charset="0"/>
              </a:rPr>
              <a:t>    полномочиями, составом полевого суда и применением </a:t>
            </a: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latin typeface="Arial" pitchFamily="34" charset="0"/>
                <a:ea typeface="Times New Roman" pitchFamily="18" charset="0"/>
              </a:rPr>
              <a:t>   крайних репрессий».</a:t>
            </a:r>
            <a:endParaRPr lang="ru-RU" sz="1100" b="1" dirty="0" smtClean="0">
              <a:latin typeface="Arial" pitchFamily="34" charset="0"/>
            </a:endParaRPr>
          </a:p>
        </p:txBody>
      </p:sp>
      <p:pic>
        <p:nvPicPr>
          <p:cNvPr id="23556" name="Picture 4" descr="59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714752"/>
            <a:ext cx="18573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71472" y="5929330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А.В. Колчак</a:t>
            </a:r>
            <a:endParaRPr lang="ru-RU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000364" y="3857628"/>
            <a:ext cx="57864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 rot="10800000" flipV="1">
            <a:off x="2928926" y="3929066"/>
            <a:ext cx="607223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« Я не пойду  ни по пути реакции, ни по гибельному пути партийности. Главной своей целью 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ставлю создание боеспособной армии, победу над большевиками и установление законности и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правопорядка, дабы народ мог беспрепятственно избрать себе образ правления, который он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пожелает,  и осуществить великие идеи свободы, ныне провозглашенные по всему миру.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Призываю всех граждан к единению и борьбе с большевизмом, труду и жертвам.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4" grpId="0"/>
      <p:bldP spid="235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10%20ab%20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148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 descr="10%20ab%20m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786050" y="0"/>
            <a:ext cx="6357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Вожди белого движения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2928926" y="571481"/>
            <a:ext cx="62150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000364" y="3857628"/>
            <a:ext cx="57864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6322" name="Picture 2" descr="krasnovm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571480"/>
            <a:ext cx="185738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428596" y="2786058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П.Н. Краснов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071802" y="642918"/>
            <a:ext cx="57150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Казачий круг! И пусть казачьим он и останется.</a:t>
            </a:r>
          </a:p>
          <a:p>
            <a:r>
              <a:rPr lang="ru-RU" sz="1600" b="1" dirty="0" smtClean="0"/>
              <a:t> Руки прочь от нашего казачьего дела – те, кто проливал нашу казачью кровь, те, кто злобно шипел и бранил казаков! Дон для донцов!</a:t>
            </a:r>
          </a:p>
          <a:p>
            <a:r>
              <a:rPr lang="ru-RU" sz="1600" b="1" dirty="0" smtClean="0"/>
              <a:t>Мы завоевали эту землю и утучнили её своей кровью, и мы, только мы одни, хозяева этой земли. Они (</a:t>
            </a:r>
            <a:r>
              <a:rPr lang="ru-RU" sz="1600" b="1" dirty="0" err="1" smtClean="0"/>
              <a:t>Добрармия</a:t>
            </a:r>
            <a:r>
              <a:rPr lang="ru-RU" sz="1600" b="1" dirty="0" smtClean="0"/>
              <a:t> и Советы) зарятся на ваши земли и жадными руками тянутся к ним. Пусть свободно и вольно живут на Дону гостями, но хозяева только мы, только мы одни… Казаки!</a:t>
            </a:r>
            <a:endParaRPr lang="ru-RU" sz="1600" b="1" dirty="0"/>
          </a:p>
        </p:txBody>
      </p:sp>
      <p:pic>
        <p:nvPicPr>
          <p:cNvPr id="56323" name="Picture 3" descr="f_2674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357562"/>
            <a:ext cx="185738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428596" y="5786454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П. Н. Врангель</a:t>
            </a:r>
            <a:endParaRPr lang="ru-RU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928926" y="3143248"/>
            <a:ext cx="592935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«Слушайте, русские люди, за что мы боремся. </a:t>
            </a:r>
          </a:p>
          <a:p>
            <a:r>
              <a:rPr lang="ru-RU" sz="1600" b="1" dirty="0" smtClean="0"/>
              <a:t>За поруганную веру и оскорбление ее святыни.</a:t>
            </a:r>
          </a:p>
          <a:p>
            <a:r>
              <a:rPr lang="ru-RU" sz="1600" b="1" dirty="0" smtClean="0"/>
              <a:t> За освобождение русского народа от ига коммунистов,</a:t>
            </a:r>
          </a:p>
          <a:p>
            <a:r>
              <a:rPr lang="ru-RU" sz="1600" b="1" dirty="0" smtClean="0"/>
              <a:t> бродяг и каторжников, вконец разоривших Святую Русь.</a:t>
            </a:r>
          </a:p>
          <a:p>
            <a:r>
              <a:rPr lang="ru-RU" sz="1600" b="1" dirty="0" smtClean="0"/>
              <a:t>За прекращение междоусобной брани. </a:t>
            </a:r>
          </a:p>
          <a:p>
            <a:r>
              <a:rPr lang="ru-RU" sz="1600" b="1" dirty="0" smtClean="0"/>
              <a:t>За то, чтобы крестьянин, приобретая в собственность обрабатываемую</a:t>
            </a:r>
          </a:p>
          <a:p>
            <a:r>
              <a:rPr lang="ru-RU" sz="1600" b="1" dirty="0" smtClean="0"/>
              <a:t> им землю, занялся бы мирным трудом.</a:t>
            </a:r>
          </a:p>
          <a:p>
            <a:r>
              <a:rPr lang="ru-RU" sz="1600" b="1" dirty="0" smtClean="0"/>
              <a:t>За то, чтобы истинная свобода и право царили на Руси.</a:t>
            </a:r>
          </a:p>
          <a:p>
            <a:r>
              <a:rPr lang="ru-RU" sz="1600" b="1" dirty="0" smtClean="0"/>
              <a:t>За то, чтобы русский народ сам выбрал себе Хозяина. </a:t>
            </a:r>
          </a:p>
          <a:p>
            <a:r>
              <a:rPr lang="ru-RU" sz="1600" b="1" dirty="0" smtClean="0"/>
              <a:t>Помогите мне, русские люди, спасти Родину»</a:t>
            </a:r>
            <a:r>
              <a:rPr lang="ru-RU" sz="1600" b="1" u="sng" dirty="0" smtClean="0"/>
              <a:t>[</a:t>
            </a:r>
            <a:endParaRPr lang="ru-RU" sz="1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42" name="Picture 2" descr="10%20ab%20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Picture 3" descr="24490115_D097D0BED0BBD0BED182D0BED0B5_D0BED180D183D0B6D0B8D0B5_D097D0B0_D0A5D180D0B0D0B1D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71538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4" descr="73276766_3849101_20070214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24" y="0"/>
            <a:ext cx="1142976" cy="1142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000100" y="214290"/>
            <a:ext cx="71438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Генералы </a:t>
            </a: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Белой</a:t>
            </a: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Гвардии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4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6155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61445" name="Picture 5" descr="47392549_YUdeni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357298"/>
            <a:ext cx="1714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6" name="Picture 6" descr="drozd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1736" y="1428736"/>
            <a:ext cx="1785950" cy="1928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7" name="Picture 7" descr="%D0%B3%D0%B5%D0%BD%D0%B5%D1%80%D0%B0%D0%BB%20%D0%9C%D0%B0%D1%80%D0%BA%D0%BE%D0%B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6314" y="1357298"/>
            <a:ext cx="1785950" cy="2005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8" name="Picture 8" descr="f_1916976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71736" y="4214818"/>
            <a:ext cx="175260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9" name="Picture 9" descr="kutepov-a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5720" y="4143380"/>
            <a:ext cx="16192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0" name="Picture 10" descr="1272293317_68c7f336989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857752" y="4214818"/>
            <a:ext cx="157163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1" name="Picture 11" descr="56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000892" y="1357298"/>
            <a:ext cx="185738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2" name="Picture 12" descr="1229-188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929454" y="4143380"/>
            <a:ext cx="178595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357158" y="3357562"/>
            <a:ext cx="1472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Н.Н. Юденич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072330" y="6143644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Я.А. Слащёв</a:t>
            </a:r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929190" y="6215082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Г.М. Семёнов</a:t>
            </a:r>
            <a:endParaRPr lang="ru-RU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643174" y="6215082"/>
            <a:ext cx="13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Р.Ф. </a:t>
            </a:r>
            <a:r>
              <a:rPr lang="ru-RU" b="1" dirty="0" err="1" smtClean="0"/>
              <a:t>Унгерн</a:t>
            </a:r>
            <a:endParaRPr lang="ru-RU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28596" y="6215082"/>
            <a:ext cx="1443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А.П. </a:t>
            </a:r>
            <a:r>
              <a:rPr lang="ru-RU" b="1" dirty="0" err="1" smtClean="0"/>
              <a:t>Кутепов</a:t>
            </a:r>
            <a:endParaRPr lang="ru-RU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072330" y="3357562"/>
            <a:ext cx="2071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В.О. </a:t>
            </a:r>
            <a:r>
              <a:rPr lang="ru-RU" b="1" dirty="0" err="1" smtClean="0"/>
              <a:t>Каппель</a:t>
            </a:r>
            <a:endParaRPr lang="ru-RU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929190" y="3357562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С.Л. Марков</a:t>
            </a:r>
            <a:endParaRPr lang="ru-RU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214546" y="3357562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М.Г. </a:t>
            </a:r>
            <a:r>
              <a:rPr lang="ru-RU" b="1" dirty="0" err="1" smtClean="0"/>
              <a:t>Дроздовский</a:t>
            </a:r>
            <a:endParaRPr lang="ru-RU" b="1" dirty="0"/>
          </a:p>
        </p:txBody>
      </p:sp>
      <p:pic>
        <p:nvPicPr>
          <p:cNvPr id="61453" name="Picture 13" descr="4230976-n--n-----nf--n-------n---n--------n--------n--n----noe------n-----n--n-n---n----------n-----n--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4" name="Rectangle 14"/>
          <p:cNvSpPr>
            <a:spLocks noChangeArrowheads="1"/>
          </p:cNvSpPr>
          <p:nvPr/>
        </p:nvSpPr>
        <p:spPr bwMode="auto">
          <a:xfrm>
            <a:off x="0" y="0"/>
            <a:ext cx="6960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0"/>
            <a:ext cx="914400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i="1" dirty="0" smtClean="0">
                <a:latin typeface="Arial" pitchFamily="34" charset="0"/>
                <a:ea typeface="Times New Roman" pitchFamily="18" charset="0"/>
              </a:rPr>
              <a:t>«</a:t>
            </a:r>
            <a:r>
              <a:rPr lang="ru-RU" sz="5400" b="1" i="1" dirty="0" smtClean="0">
                <a:latin typeface="Arial" pitchFamily="34" charset="0"/>
                <a:ea typeface="Times New Roman" pitchFamily="18" charset="0"/>
              </a:rPr>
              <a:t>Белое движение было начато почти что святыми, а кончили его почти что разбойники…»</a:t>
            </a:r>
            <a:endParaRPr lang="ru-RU" sz="5400" dirty="0" smtClean="0">
              <a:latin typeface="Arial" pitchFamily="34" charset="0"/>
            </a:endParaRPr>
          </a:p>
          <a:p>
            <a:pPr lvl="0" indent="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Arial" pitchFamily="34" charset="0"/>
                <a:ea typeface="Times New Roman" pitchFamily="18" charset="0"/>
              </a:rPr>
              <a:t>Владимир Шульгин</a:t>
            </a:r>
            <a:r>
              <a:rPr lang="ru-RU" sz="4400" dirty="0" smtClean="0">
                <a:latin typeface="Arial" pitchFamily="34" charset="0"/>
                <a:ea typeface="Times New Roman" pitchFamily="18" charset="0"/>
              </a:rPr>
              <a:t>.</a:t>
            </a:r>
            <a:endParaRPr lang="ru-RU" sz="4400" dirty="0" smtClean="0"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1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1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77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770" decel="100000"/>
                                        <p:tgtEl>
                                          <p:spTgt spid="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3" dur="77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5" dur="77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14282" y="4143380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3857629"/>
            <a:ext cx="2857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4282" y="4786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285720" y="6286520"/>
            <a:ext cx="4929222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7" name="Копия За Русь Святую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643966" y="6429396"/>
            <a:ext cx="304800" cy="304800"/>
          </a:xfrm>
          <a:prstGeom prst="rect">
            <a:avLst/>
          </a:prstGeom>
        </p:spPr>
      </p:pic>
      <p:pic>
        <p:nvPicPr>
          <p:cNvPr id="23" name="Picture 1" descr="0004-004-Belye-Lozungi-Umrjom-za-Rodinu-Otechestvo-ili-smert-Luchsh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audio>
              <p:cMediaNode vol="80000" numSld="4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" name="смело мы в бой пойдем (Слушай, рабочий, война началася...)  (audiopoisk.com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709988"/>
            <a:ext cx="304800" cy="304800"/>
          </a:xfrm>
          <a:prstGeom prst="rect">
            <a:avLst/>
          </a:prstGeom>
        </p:spPr>
      </p:pic>
      <p:pic>
        <p:nvPicPr>
          <p:cNvPr id="4099" name="Picture 3" descr="41%20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357422" y="285728"/>
            <a:ext cx="35719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Красные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6657301t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029128496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4286248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6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57686" y="0"/>
            <a:ext cx="4786314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x_db2f30e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3500438"/>
            <a:ext cx="442912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133-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429124" y="3500438"/>
            <a:ext cx="4714876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smelo_mi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1"/>
          <a:stretch>
            <a:fillRect/>
          </a:stretch>
        </p:blipFill>
        <p:spPr>
          <a:xfrm>
            <a:off x="8358214" y="6143644"/>
            <a:ext cx="304800" cy="304800"/>
          </a:xfrm>
          <a:prstGeom prst="rect">
            <a:avLst/>
          </a:prstGeom>
        </p:spPr>
      </p:pic>
      <p:pic>
        <p:nvPicPr>
          <p:cNvPr id="14337" name="Picture 1" descr="2_litovci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20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70" decel="100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770" decel="100000"/>
                                        <p:tgtEl>
                                          <p:spTgt spid="205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70" decel="100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770" decel="100000"/>
                                        <p:tgtEl>
                                          <p:spTgt spid="1433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7" dur="77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numSld="3">
                <p:cTn id="8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av.li.ru/702724_16555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76"/>
            <a:ext cx="9715568" cy="7000900"/>
          </a:xfrm>
          <a:prstGeom prst="rect">
            <a:avLst/>
          </a:prstGeom>
          <a:noFill/>
        </p:spPr>
      </p:pic>
      <p:pic>
        <p:nvPicPr>
          <p:cNvPr id="57365" name="Picture 21" descr="Лени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214290"/>
            <a:ext cx="192882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714348" y="3786190"/>
            <a:ext cx="8286808" cy="2511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n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Землю – крестьянам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n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Фабрики – рабочим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n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Власть- Советам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рабочих, солдатских и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крестьянских депутатов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972943"/>
            <a:ext cx="14287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n"/>
              <a:tabLst/>
            </a:pPr>
            <a:endParaRPr lang="ru-RU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7422" y="2500307"/>
            <a:ext cx="57864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В. И. Ленин-вождь мирового пролетариата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5734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http://www.psdgraphics.com/wp-content/uploads/2011/03/red-flowing-backg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785786" y="214290"/>
            <a:ext cx="75009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</a:rPr>
              <a:t>Военачальники Красной Армии.</a:t>
            </a:r>
            <a:endParaRPr kumimoji="0" lang="ru-RU" sz="32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59394" name="Picture 2" descr="o4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52"/>
            <a:ext cx="85722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4" descr="frunz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214422"/>
            <a:ext cx="192882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14282" y="4143380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М.В. Фрунзе</a:t>
            </a:r>
            <a:endParaRPr lang="ru-RU" b="1" dirty="0"/>
          </a:p>
        </p:txBody>
      </p:sp>
      <p:pic>
        <p:nvPicPr>
          <p:cNvPr id="59397" name="Picture 5" descr="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1285860"/>
            <a:ext cx="207170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357422" y="4143380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М.Н. Тухачевский</a:t>
            </a:r>
            <a:endParaRPr lang="ru-RU" b="1" dirty="0"/>
          </a:p>
        </p:txBody>
      </p:sp>
      <p:pic>
        <p:nvPicPr>
          <p:cNvPr id="59398" name="Picture 6" descr="1307834019_1292602896_post-364-118612415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4" y="1357298"/>
            <a:ext cx="197167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072066" y="4143380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В.К. Блюхер</a:t>
            </a:r>
            <a:endParaRPr lang="ru-RU" b="1" dirty="0"/>
          </a:p>
        </p:txBody>
      </p:sp>
      <p:pic>
        <p:nvPicPr>
          <p:cNvPr id="59399" name="Picture 7" descr="01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00892" y="1357298"/>
            <a:ext cx="178595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0" name="Picture 8" descr="Red_Army_badg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43900" y="0"/>
            <a:ext cx="1000099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7358082" y="4214818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С. Г. Лазо</a:t>
            </a:r>
            <a:endParaRPr lang="ru-RU" b="1" dirty="0"/>
          </a:p>
        </p:txBody>
      </p:sp>
      <p:pic>
        <p:nvPicPr>
          <p:cNvPr id="59401" name="Picture 9" descr="kotovski_sablya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43768" y="4643446"/>
            <a:ext cx="178595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2" name="Picture 10" descr="60080793_Budenuyy_kartina_cvet_sidit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7158" y="4643446"/>
            <a:ext cx="164307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214282" y="635795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С.М. Будённый</a:t>
            </a:r>
            <a:endParaRPr lang="ru-RU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714612" y="6357958"/>
            <a:ext cx="153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В. И Чапаев</a:t>
            </a:r>
            <a:endParaRPr lang="ru-RU" b="1" dirty="0"/>
          </a:p>
        </p:txBody>
      </p:sp>
      <p:pic>
        <p:nvPicPr>
          <p:cNvPr id="59405" name="Picture 13" descr="image348291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00298" y="4572008"/>
            <a:ext cx="185738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7" name="Picture 15" descr="http://i1.poltava.pl.ua/articles/2/181/photo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500562" y="4643446"/>
            <a:ext cx="2357454" cy="1714512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4714876" y="6357958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Н.А. Щорс</a:t>
            </a:r>
            <a:endParaRPr lang="ru-RU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786578" y="6357958"/>
            <a:ext cx="2357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Г.И. Котовский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593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593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593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5939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9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9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3" grpId="0"/>
      <p:bldP spid="9" grpId="0"/>
      <p:bldP spid="11" grpId="0"/>
      <p:bldP spid="13" grpId="0"/>
      <p:bldP spid="16" grpId="0"/>
      <p:bldP spid="21" grpId="0"/>
      <p:bldP spid="22" grpId="0"/>
      <p:bldP spid="25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62" name="Picture 2" descr="0005-005-Krasnye-Lozungi-Da-zdravstvuet-mirovaja-revoljutsija-Sme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www.mymobilka.net.ru/modules/Album/album/240x400/fon/fon-ogon-13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Одни идут освобождатьМоскву и вновь сковать Россию,Другие, разнуздав стихию,Хотят весь мир пересоздать.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42910" y="428604"/>
            <a:ext cx="8072494" cy="6571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«Одни идут освобождать Москву и вновь сковать Россию,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Другие, разнуздав стихию,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Хотят весь мир пересоздать…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</a:rPr>
              <a:t>- - - - - - - - - - - - - - - - - - - - - - - - -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schemeClr val="bg1"/>
                </a:solidFill>
              </a:rPr>
              <a:t>…И там и здесь между рядами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schemeClr val="bg1"/>
                </a:solidFill>
              </a:rPr>
              <a:t>Звучит один и тот же глас: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schemeClr val="bg1"/>
                </a:solidFill>
              </a:rPr>
              <a:t>«Кто не за нас — тот против нас.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schemeClr val="bg1"/>
                </a:solidFill>
              </a:rPr>
              <a:t>Нет безразличных: правда с нами». 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(М. Волошин)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1000108"/>
            <a:ext cx="76438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3490" name="Picture 2" descr="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0" y="0"/>
            <a:ext cx="9144000" cy="747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Зелёное движение в годы Гражданской войны</a:t>
            </a:r>
            <a:r>
              <a:rPr kumimoji="0" lang="ru-RU" sz="4800" b="1" i="0" u="none" strike="noStrike" normalizeH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 Крестьянское движение, активно выступавшее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800" b="1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Как</a:t>
            </a: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 против Белого, так и против Красного движений.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Зелёный цвет – символ воли и свободы</a:t>
            </a:r>
            <a:br>
              <a:rPr kumimoji="0" lang="ru-RU" sz="48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</a:br>
            <a:endParaRPr kumimoji="0" lang="ru-RU" sz="48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8" name="казаки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01090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349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http://www.gemtex.com.my/presentation/presentation_files/slide0001_backgroun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7" y="500042"/>
            <a:ext cx="8572561" cy="64325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Эпиграф</a:t>
            </a:r>
          </a:p>
          <a:p>
            <a:pPr algn="r"/>
            <a:endParaRPr lang="ru-RU" sz="2800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«Да, мы были противниками, но очень странными.  У нас была одна любовь, но не одинаковая…  И мы, как Янус или как двуглавый орёл, смотрели в разные стороны, в то время как сердце билось одно»</a:t>
            </a:r>
          </a:p>
          <a:p>
            <a:endParaRPr lang="ru-RU" sz="2800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r"/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А. Герцен</a:t>
            </a:r>
          </a:p>
          <a:p>
            <a:pPr algn="r"/>
            <a:endParaRPr lang="ru-RU" sz="2800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Как вы понимаете смысл эпиграфа?</a:t>
            </a:r>
            <a:endParaRPr lang="ru-RU" sz="4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kibalchis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00430" y="285728"/>
            <a:ext cx="3071834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400" b="1" dirty="0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</a:rPr>
              <a:t>Зелёные</a:t>
            </a:r>
            <a:endParaRPr lang="ru-RU" sz="4400" b="1" dirty="0">
              <a:ln>
                <a:solidFill>
                  <a:srgbClr val="00B050"/>
                </a:solidFill>
              </a:ln>
              <a:solidFill>
                <a:srgbClr val="92D050"/>
              </a:solidFill>
            </a:endParaRPr>
          </a:p>
        </p:txBody>
      </p:sp>
      <p:pic>
        <p:nvPicPr>
          <p:cNvPr id="39939" name="Picture 3" descr="6d3309ca486d222f9eda04f207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429124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5" descr="revolzj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3286124"/>
            <a:ext cx="5000628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7" descr="24694533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0"/>
            <a:ext cx="4572000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8" descr="0449530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643314"/>
            <a:ext cx="4143372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5" name="Picture 9" descr="15_knig"/>
          <p:cNvPicPr>
            <a:picLocks noChangeAspect="1" noChangeArrowheads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071670" y="22859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643174" y="22145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048007" y="500042"/>
            <a:ext cx="4309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Лозунги: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9946" name="Picture 10" descr="0002pbb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44" y="1357298"/>
            <a:ext cx="314327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7" name="Picture 11" descr="30_0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86512" y="1357298"/>
            <a:ext cx="271464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8" name="Picture 12" descr="e11b1ee256f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428992" y="1500174"/>
            <a:ext cx="2643206" cy="2157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9" name="Picture 13" descr="Skull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4000504"/>
            <a:ext cx="207167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1857356" y="4357694"/>
            <a:ext cx="6357982" cy="1714512"/>
          </a:xfrm>
          <a:prstGeom prst="rect">
            <a:avLst/>
          </a:prstGeom>
          <a:noFill/>
        </p:spPr>
        <p:txBody>
          <a:bodyPr wrap="none" rtlCol="0">
            <a:prstTxWarp prst="textInflate">
              <a:avLst>
                <a:gd name="adj" fmla="val 2000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Бей белых пока не по краснеют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Бей красных пока не побелеют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993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3994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70" decel="100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770" decel="100000"/>
                                        <p:tgtEl>
                                          <p:spTgt spid="399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70" decel="1000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770" decel="100000"/>
                                        <p:tgtEl>
                                          <p:spTgt spid="3994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0" dur="77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7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770" decel="100000"/>
                                        <p:tgtEl>
                                          <p:spTgt spid="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9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1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70" decel="1000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770" decel="100000"/>
                                        <p:tgtEl>
                                          <p:spTgt spid="399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0" dur="77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2" dur="77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770" decel="1000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770" decel="100000"/>
                                        <p:tgtEl>
                                          <p:spTgt spid="3994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1" dur="77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3" dur="77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770" decel="1000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770" decel="100000"/>
                                        <p:tgtEl>
                                          <p:spTgt spid="3994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2" dur="77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4" dur="77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15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3490" name="Picture 2" descr="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4348" y="357166"/>
            <a:ext cx="792961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Вожди Зелёного движения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3495" name="Picture 7" descr="1298612141_328095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29652" y="1"/>
            <a:ext cx="714348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6" name="Picture 8" descr="3d_zodiac_photo_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14348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2" name="Picture 2" descr="638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1428736"/>
            <a:ext cx="157163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3" name="Picture 3" descr="3_antonov_alex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4143380"/>
            <a:ext cx="164307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57158" y="3571876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Н.И. Махно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6286520"/>
            <a:ext cx="1785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А.С.  Антонов</a:t>
            </a:r>
            <a:endParaRPr lang="ru-RU" b="1" dirty="0"/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2214546" y="1285861"/>
            <a:ext cx="6643734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Мы требуем полной свободы слова, печати,   собраний </a:t>
            </a:r>
          </a:p>
          <a:p>
            <a:pPr marL="0" marR="0" lvl="0" indent="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всем политическим левым течениям…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Диктатуру какой бы то ни было партии категорически </a:t>
            </a: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не признаём. Левым социалистическим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предоставляем свободу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существовать только </a:t>
            </a: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лишь проповедников разных путей к социализму, </a:t>
            </a: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но право выбора оставляем за собой.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Долой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комиссародержавие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! Долой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чрезвычайки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современные охранки!... </a:t>
            </a: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Долой однобокие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большевистские Советы! Да здравствуют </a:t>
            </a: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свободно    избранные Советы трудящихся, крестьян и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и рабочих!»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86000" y="4572008"/>
            <a:ext cx="635796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</a:t>
            </a:r>
            <a:r>
              <a:rPr lang="ru-RU" b="1" dirty="0" smtClean="0"/>
              <a:t>Пробил час нашего освобождения, Наступил момент избавления от красных самодержцев, засевших, как соловей-разбойник, в Москве белокаменной, опоганивших наши святыни, наши иконы с святыми мощами, проливших море невинной крови отцов и братьев наших, обративших в непроходимую пустыню наше сильное и богатое государство». 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xit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4" dur="1230" decel="100000"/>
                                        <p:tgtEl>
                                          <p:spTgt spid="6349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5" dur="1230" decel="100000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6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7" dur="1230" decel="100000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8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6656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70" decel="1000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770" decel="100000"/>
                                        <p:tgtEl>
                                          <p:spTgt spid="6656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/>
      <p:bldP spid="63491" grpId="1"/>
      <p:bldP spid="11" grpId="0"/>
      <p:bldP spid="13" grpId="0"/>
      <p:bldP spid="66564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mymobilka.net.ru/modules/Album/album/240x400/fon/fon-ogon-13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2844" y="357166"/>
            <a:ext cx="8858312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Борьба за будущее России, которое каждая сторона понимала по-своему, обернулась страшными жертвами братоубийства!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2226" name="Picture 2" descr="http://www.mymobilka.net.ru/modules/Album/album/240x400/fon/fon-ogon-13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500166" y="1000108"/>
            <a:ext cx="6429420" cy="385765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FadeRight">
              <a:avLst/>
            </a:prstTxWarp>
            <a:spAutoFit/>
          </a:bodyPr>
          <a:lstStyle/>
          <a:p>
            <a:pPr algn="ctr"/>
            <a:r>
              <a:rPr lang="ru-RU" sz="40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 чём вы видите главную трагедию Гражданской войны в России?</a:t>
            </a:r>
            <a:endParaRPr lang="ru-RU" sz="400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00166" y="642918"/>
            <a:ext cx="600079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«Сколько понадобилось лжи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В эти проклятые годы,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Чтоб разъярить и поднять на ножи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Армии, классы, народы.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Всем нам стоять на последней черте,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Всем нам валяться на вшивой подстилке,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Всем быть распластанным с пулей в затылке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И со штыком в животе».</a:t>
            </a:r>
          </a:p>
          <a:p>
            <a:pPr algn="r"/>
            <a:r>
              <a:rPr lang="ru-RU" sz="1600" b="1" dirty="0" smtClean="0">
                <a:solidFill>
                  <a:schemeClr val="bg1"/>
                </a:solidFill>
              </a:rPr>
              <a:t>(Максимилиан Волошин)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7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18_01_01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://www.gemtex.com.my/presentation/presentation_files/slide0001_backgroun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1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57158" y="1214422"/>
            <a:ext cx="764386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Каковы уроки Гражданской войны?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3250" name="Picture 2" descr="07112005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50109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http://www.psdgraphics.com/wp-content/uploads/2011/03/red-flowing-backg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0" y="357166"/>
            <a:ext cx="9144000" cy="6795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Char char="l"/>
              <a:tabLst/>
            </a:pPr>
            <a:r>
              <a:rPr lang="ru-RU" sz="2800" b="1" dirty="0" smtClean="0">
                <a:latin typeface="Arial" pitchFamily="34" charset="0"/>
              </a:rPr>
              <a:t>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сли история чему - либо способна научить потомков, то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главный урок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гражданской войны состоит в отказе от ненависти, от насилия и произвола как методов государственного строительства. Власть и партии обязаны искать мирные средства борьбы проводить реформы в пользу большинства народа. Диктатура одного класса или партии недопустима. Общество нуждается в единстве.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Char char="l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Вероятно, человеческое счастье может восторжествовать лишь тогда, когда люди будут ставить жизнь других, их благо, честь и достоинство выше остального, как политического, так и национального.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Char char="l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Задача состоит в том, чтобы не допускать того раскола, который разделил много лет назад Россию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http://www.mymobilka.net.ru/modules/Album/album/240x400/fon/fon-ogon-13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0" y="857232"/>
            <a:ext cx="9144000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33400" marR="0" lvl="0" indent="-5334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tabLst/>
            </a:pPr>
            <a:r>
              <a:rPr kumimoji="0" lang="ru-RU" sz="6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</a:rPr>
              <a:t>Можно ли определить победителя в Гражданской войне?.....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://www.gemtex.com.my/presentation/presentation_files/slide0001_background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1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4" name="Picture 2" descr="wg-american-civil-war-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ndAc>
      <p:stSnd>
        <p:snd r:embed="rId2" name="explod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gemtex.com.my/presentation/presentation_files/slide0001_background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1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Bolshveki_killed_at_Vladavosta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000496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rastre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71414"/>
            <a:ext cx="471487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800px-Zhertvy_cop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357562"/>
            <a:ext cx="3857620" cy="3119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x_778c4aa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00562" y="3429000"/>
            <a:ext cx="442915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RUScivilwa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3108" y="1000108"/>
            <a:ext cx="4357718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unseen-world-war-2-photos-40"/>
          <p:cNvPicPr>
            <a:picLocks noChangeAspect="1" noChangeArrowheads="1"/>
          </p:cNvPicPr>
          <p:nvPr/>
        </p:nvPicPr>
        <p:blipFill>
          <a:blip r:embed="rId9"/>
          <a:srcRect t="18000" r="-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Жанна Бичевская - Проводы погибших юнкеров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 descr="4%20ab%20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Братья столь щедро и долго проливавшие кровь друг друга, сражались за Россию. За её завтрашний день, который каждая из сторон видела и понимала по своему… Пусть над красным и белым обелисками вознесёт мать Россия венок скорби и уважения. Тогда придёт покаяние. И только тогда закончится Гражданская война»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(Борис Васильев)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51093800_100_1772_fhd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://www.gemtex.com.my/presentation/presentation_files/slide0001_backgroun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31"/>
            <a:ext cx="9144000" cy="6851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57158" y="571480"/>
            <a:ext cx="8429684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Times New Roman" pitchFamily="18" charset="0"/>
              </a:rPr>
              <a:t>Рефлексия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Times New Roman" pitchFamily="18" charset="0"/>
              </a:rPr>
              <a:t>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rPr>
              <a:t>Оцените в баллах от 1 до 10 и отметьте как данная презентация: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228600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rPr>
              <a:t>Помогла понять материал урока.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228600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rPr>
              <a:t>Насколько вызвала интерес к теме урока.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228600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rPr>
              <a:t>Создала эмоциональное</a:t>
            </a:r>
            <a:r>
              <a:rPr kumimoji="0" lang="ru-RU" sz="3200" b="1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rPr>
              <a:t>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rPr>
              <a:t>настроение после урока.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cs typeface="Times New Roman" pitchFamily="18" charset="0"/>
              </a:rPr>
              <a:t>Какие открытия вы сделали для себя на сегодняшнем уроке?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 descr="kibalchis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20" y="357166"/>
            <a:ext cx="864399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Домашнее задание</a:t>
            </a:r>
          </a:p>
          <a:p>
            <a:pPr algn="ctr"/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785786" y="2026860"/>
            <a:ext cx="692948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Написать эссе на тему «Гражданская война в России – трагедия всего народа» (с использованием примеров из литературных произведений)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http://www.psdgraphics.com/wp-content/uploads/2011/03/red-flowing-backg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28663" y="1857364"/>
            <a:ext cx="742955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ascadeDow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Спасибо за сотрудничество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kibalchis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ivilwarvics_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14876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x_2ac68a4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-1"/>
            <a:ext cx="3500462" cy="342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big_95872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480" y="3571876"/>
            <a:ext cx="6143668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i-9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20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41%20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4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7158" y="214290"/>
            <a:ext cx="414340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«</a:t>
            </a:r>
            <a:r>
              <a:rPr lang="ru-RU" sz="2000" b="1" dirty="0" smtClean="0"/>
              <a:t>Гражданская война – есть самый жестокий из всех видов войны. Она не мыслима не только без насилия над третьими лицами, но при современной технике, без убийства стариков, старух и детей… Цель (демократия, социализм) оправдывает, при известных условиях, такие средства, как насилие и убийства»</a:t>
            </a:r>
          </a:p>
          <a:p>
            <a:pPr algn="r"/>
            <a:r>
              <a:rPr lang="ru-RU" sz="2000" b="1" dirty="0" smtClean="0"/>
              <a:t>(Л. Троцкий)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929190" y="285728"/>
            <a:ext cx="38576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Все рядком лежат,-</a:t>
            </a:r>
          </a:p>
          <a:p>
            <a:r>
              <a:rPr lang="ru-RU" sz="2400" b="1" dirty="0" smtClean="0"/>
              <a:t>Не </a:t>
            </a:r>
            <a:r>
              <a:rPr lang="ru-RU" sz="2400" b="1" dirty="0" err="1" smtClean="0"/>
              <a:t>развесть</a:t>
            </a:r>
            <a:r>
              <a:rPr lang="ru-RU" sz="2400" b="1" dirty="0" smtClean="0"/>
              <a:t> межой.</a:t>
            </a:r>
          </a:p>
          <a:p>
            <a:r>
              <a:rPr lang="ru-RU" sz="2400" b="1" dirty="0" smtClean="0"/>
              <a:t>Поглядеть: солдат!</a:t>
            </a:r>
          </a:p>
          <a:p>
            <a:r>
              <a:rPr lang="ru-RU" sz="2400" b="1" dirty="0" smtClean="0"/>
              <a:t>Где свой, где чужой?</a:t>
            </a:r>
          </a:p>
          <a:p>
            <a:r>
              <a:rPr lang="ru-RU" sz="2400" b="1" dirty="0" smtClean="0"/>
              <a:t>Белым был – красным стал:</a:t>
            </a:r>
          </a:p>
          <a:p>
            <a:r>
              <a:rPr lang="ru-RU" sz="2400" b="1" dirty="0" smtClean="0"/>
              <a:t>Кровь обагрила.</a:t>
            </a:r>
          </a:p>
          <a:p>
            <a:r>
              <a:rPr lang="ru-RU" sz="2400" b="1" dirty="0" smtClean="0"/>
              <a:t>Красным был – белым стал:</a:t>
            </a:r>
          </a:p>
          <a:p>
            <a:r>
              <a:rPr lang="ru-RU" sz="2400" b="1" dirty="0" smtClean="0"/>
              <a:t>Смерть побелила</a:t>
            </a:r>
          </a:p>
          <a:p>
            <a:endParaRPr lang="ru-RU" sz="2400" b="1" dirty="0" smtClean="0"/>
          </a:p>
          <a:p>
            <a:pPr algn="r"/>
            <a:r>
              <a:rPr lang="ru-RU" sz="2400" b="1" dirty="0" smtClean="0"/>
              <a:t>( М. Цветаева)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57158" y="5000636"/>
            <a:ext cx="863719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Какова главная мысль в высказываниях столь разных  по убеждению авторов?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wg-american-civil-war-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9" descr="http://www.psdgraphics.com/wp-content/uploads/2011/03/red-flowing-backgroun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2845" y="357167"/>
            <a:ext cx="328614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Гражданская война</a:t>
            </a:r>
            <a:endParaRPr lang="ru-RU" sz="28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868" y="285728"/>
            <a:ext cx="53578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организованная, вооружённая борьба за </a:t>
            </a:r>
          </a:p>
          <a:p>
            <a:r>
              <a:rPr lang="ru-RU" dirty="0" smtClean="0"/>
              <a:t>Государственную власть между классами и </a:t>
            </a:r>
          </a:p>
          <a:p>
            <a:r>
              <a:rPr lang="ru-RU" dirty="0" smtClean="0"/>
              <a:t>социальными группами. </a:t>
            </a:r>
            <a:r>
              <a:rPr lang="ru-RU" b="1" i="1" dirty="0" smtClean="0"/>
              <a:t>Наиболее острая </a:t>
            </a:r>
          </a:p>
          <a:p>
            <a:r>
              <a:rPr lang="ru-RU" b="1" i="1" dirty="0" smtClean="0"/>
              <a:t>форма классовой борьбы</a:t>
            </a:r>
          </a:p>
          <a:p>
            <a:endParaRPr lang="ru-RU" sz="2000" b="1" i="1" dirty="0" smtClean="0"/>
          </a:p>
          <a:p>
            <a:endParaRPr lang="ru-RU" sz="2000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1785926"/>
            <a:ext cx="32147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Гражданская война</a:t>
            </a:r>
            <a:endParaRPr lang="ru-RU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9058" y="192880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571868" y="1785926"/>
            <a:ext cx="48577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это вооруженная борьба политических сил за власть внутри страны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2928934"/>
            <a:ext cx="32147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Гражданская война</a:t>
            </a:r>
            <a:endParaRPr lang="ru-RU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14744" y="2928934"/>
            <a:ext cx="52864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это братоубийственная война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7158" y="4357694"/>
            <a:ext cx="84296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Задача </a:t>
            </a:r>
            <a:r>
              <a:rPr lang="ru-RU" sz="3200" dirty="0" smtClean="0"/>
              <a:t>– </a:t>
            </a:r>
            <a:r>
              <a:rPr lang="ru-RU" sz="2800" dirty="0" smtClean="0"/>
              <a:t>какое из этих определений, на ваш взгляд, больше всего подходит к гражданской войне в России 1918-1920 гг. ?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1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gemtex.com.my/presentation/presentation_files/slide0001_backgroun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357166"/>
            <a:ext cx="9144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этапы Гражданской войны</a:t>
            </a:r>
            <a:endParaRPr kumimoji="0" lang="ru-RU" sz="1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2071678"/>
            <a:ext cx="9144000" cy="4505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33400" marR="0" lvl="0" indent="-5334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Tx/>
              <a:buAutoNum type="arabicPeriod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Май - ноябрь 1918 г. – открытое военное противостояние между большевиками и их противниками.</a:t>
            </a:r>
          </a:p>
          <a:p>
            <a:pPr marL="533400" marR="0" lvl="0" indent="-5334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Tx/>
              <a:buAutoNum type="arabicPeriod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Ноябрь 1918 – март 1919 г. – период противоборства регулярных красных и белых армий. Фронтовая война, красный и белый террор. Активизация интервенции.</a:t>
            </a:r>
          </a:p>
          <a:p>
            <a:pPr marL="533400" marR="0" lvl="0" indent="-5334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Tx/>
              <a:buAutoNum type="arabicPeriod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Март 1919 –март 1920 г. - Период военного поражения белых армий.</a:t>
            </a:r>
          </a:p>
          <a:p>
            <a:pPr marL="533400" marR="0" lvl="0" indent="-5334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Tx/>
              <a:buAutoNum type="arabicPeriod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Апрель – ноябрь 1920г. – советско-польская война. Разгром белых войск. Первая волна эмиграции.</a:t>
            </a:r>
          </a:p>
          <a:p>
            <a:pPr marL="533400" marR="0" lvl="0" indent="-5334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Tx/>
              <a:buAutoNum type="arabicPeriod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1920-1922 гг. – «малая Гражданская война»:восстания крестьян.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1" name="Picture 1" descr="10%20ab%20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0"/>
            <a:ext cx="94297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71736" y="500042"/>
            <a:ext cx="3643338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Главная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проблема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04822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0100" y="16430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1357299"/>
            <a:ext cx="835824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Кто воевал в Гражданской войне и против кого?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2786058"/>
            <a:ext cx="807249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 что, за какие идеалы лилась рекой кровь людская?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4286256"/>
            <a:ext cx="821537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 prst="angle"/>
              <a:contourClr>
                <a:schemeClr val="bg2"/>
              </a:contourClr>
            </a:sp3d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Каковы</a:t>
            </a:r>
            <a:r>
              <a:rPr lang="ru-RU" sz="3200" b="1" dirty="0" smtClean="0">
                <a:ln w="508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были методы борьбы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ru-RU" sz="3600" b="1" dirty="0">
              <a:ln w="5080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5072073"/>
            <a:ext cx="871543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Есть ли победители в Гражданской войне?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4" name="Picture 2" descr="TitlelogB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57223" y="0"/>
            <a:ext cx="950519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4230976-n--n-----nf--n-------n---n--------n--------n--n----noe------n-----n--n-n---n----------n-----n--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21" y="214290"/>
            <a:ext cx="771530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«Белые»</a:t>
            </a:r>
            <a:endParaRPr lang="ru-RU" sz="6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2050" name="Picture 2" descr="Kolchak_%28blason%2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56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286248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0_315c8_aaa16706_X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4810" y="0"/>
            <a:ext cx="492919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77303209_FaylMakarov0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429000"/>
            <a:ext cx="400049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0" y="2928934"/>
            <a:ext cx="3500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Лозунги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282" y="4143380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3857629"/>
            <a:ext cx="2857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" y="3786190"/>
            <a:ext cx="571500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kumimoji="0" lang="ru-RU" sz="2000" b="1" i="0" u="none" strike="noStrike" cap="none" spc="0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«За Русь святую!»</a:t>
            </a:r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4282" y="4786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-500098" y="4286256"/>
            <a:ext cx="385765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«За Россию единую и неделимую!»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3357562"/>
            <a:ext cx="2857488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«С нами Бог!»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5720" y="5000636"/>
            <a:ext cx="2517036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«За вольный Дон!»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5720" y="5429264"/>
            <a:ext cx="414340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«За Учредительное собрание!»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5720" y="6072206"/>
            <a:ext cx="485778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«Загоним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быдло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обратно в подвалы!»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7" name="Копия За Русь Святую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8643966" y="6429396"/>
            <a:ext cx="304800" cy="304800"/>
          </a:xfrm>
          <a:prstGeom prst="rect">
            <a:avLst/>
          </a:prstGeom>
        </p:spPr>
      </p:pic>
      <p:pic>
        <p:nvPicPr>
          <p:cNvPr id="3" name="Picture 1" descr="x_5927b0b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000496" y="3429000"/>
            <a:ext cx="514350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2958cc77e726fd5f52241de1124b88b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770" decel="100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770" decel="100000"/>
                                        <p:tgtEl>
                                          <p:spTgt spid="205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3" dur="77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5" dur="77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770" decel="100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770" decel="100000"/>
                                        <p:tgtEl>
                                          <p:spTgt spid="184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0" dur="77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2" dur="77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4">
                <p:cTn id="13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5" grpId="0"/>
      <p:bldP spid="11" grpId="0"/>
      <p:bldP spid="14" grpId="0"/>
      <p:bldP spid="16" grpId="0"/>
      <p:bldP spid="18" grpId="0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3589</TotalTime>
  <Words>1446</Words>
  <Application>Microsoft Office PowerPoint</Application>
  <PresentationFormat>Экран (4:3)</PresentationFormat>
  <Paragraphs>180</Paragraphs>
  <Slides>34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Компьютерный класс компьютер 6</cp:lastModifiedBy>
  <cp:revision>326</cp:revision>
  <dcterms:created xsi:type="dcterms:W3CDTF">2012-11-05T10:29:19Z</dcterms:created>
  <dcterms:modified xsi:type="dcterms:W3CDTF">2012-11-27T03:20:41Z</dcterms:modified>
</cp:coreProperties>
</file>