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  <p:sldMasterId id="2147483660" r:id="rId5"/>
    <p:sldMasterId id="2147483661" r:id="rId6"/>
    <p:sldMasterId id="214748366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2051720" y="2130425"/>
            <a:ext cx="640648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2051720" y="3886200"/>
            <a:ext cx="57206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5" name="Google Shape;75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3" name="Google Shape;83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4" name="Google Shape;8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>
  <p:cSld name="Заголовок раздела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1043608" y="188640"/>
            <a:ext cx="7643192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043608" y="1052736"/>
            <a:ext cx="7643192" cy="5073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>
  <p:cSld name="Заголовок и объект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idx="1" type="body"/>
          </p:nvPr>
        </p:nvSpPr>
        <p:spPr>
          <a:xfrm>
            <a:off x="1043608" y="1052736"/>
            <a:ext cx="7643192" cy="5073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type="title"/>
          </p:nvPr>
        </p:nvSpPr>
        <p:spPr>
          <a:xfrm>
            <a:off x="1043608" y="188640"/>
            <a:ext cx="7643192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87" y="0"/>
            <a:ext cx="9140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4214812" y="4214812"/>
            <a:ext cx="4786312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Система и окружающая среда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Система как «чёрный ящик»</a:t>
            </a:r>
            <a:endParaRPr/>
          </a:p>
        </p:txBody>
      </p:sp>
      <p:sp>
        <p:nvSpPr>
          <p:cNvPr id="92" name="Google Shape;92;p16"/>
          <p:cNvSpPr txBox="1"/>
          <p:nvPr>
            <p:ph type="ctrTitle"/>
          </p:nvPr>
        </p:nvSpPr>
        <p:spPr>
          <a:xfrm>
            <a:off x="2051050" y="2459037"/>
            <a:ext cx="709295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СИСТЕМЫ  ОБЪЕКТОВ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285750" y="188912"/>
            <a:ext cx="840105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Ключевые слова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1685925" y="1266825"/>
            <a:ext cx="6386512" cy="4233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Входы и выходы системы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«Чёрный ящик»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642937" y="71437"/>
            <a:ext cx="8215312" cy="1152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Система </a:t>
            </a:r>
            <a:b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и окружающая среда</a:t>
            </a:r>
            <a:endParaRPr/>
          </a:p>
        </p:txBody>
      </p:sp>
      <p:sp>
        <p:nvSpPr>
          <p:cNvPr id="104" name="Google Shape;104;p18"/>
          <p:cNvSpPr/>
          <p:nvPr/>
        </p:nvSpPr>
        <p:spPr>
          <a:xfrm>
            <a:off x="3348037" y="2276475"/>
            <a:ext cx="3384550" cy="1439862"/>
          </a:xfrm>
          <a:prstGeom prst="roundRect">
            <a:avLst>
              <a:gd fmla="val 16667" name="adj"/>
            </a:avLst>
          </a:prstGeom>
          <a:solidFill>
            <a:srgbClr val="558ED5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Система</a:t>
            </a:r>
            <a:endParaRPr/>
          </a:p>
        </p:txBody>
      </p:sp>
      <p:cxnSp>
        <p:nvCxnSpPr>
          <p:cNvPr id="105" name="Google Shape;105;p18"/>
          <p:cNvCxnSpPr/>
          <p:nvPr/>
        </p:nvCxnSpPr>
        <p:spPr>
          <a:xfrm>
            <a:off x="1835150" y="2636837"/>
            <a:ext cx="1441450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lg" w="lg" type="stealth"/>
          </a:ln>
        </p:spPr>
      </p:cxnSp>
      <p:cxnSp>
        <p:nvCxnSpPr>
          <p:cNvPr id="106" name="Google Shape;106;p18"/>
          <p:cNvCxnSpPr/>
          <p:nvPr/>
        </p:nvCxnSpPr>
        <p:spPr>
          <a:xfrm>
            <a:off x="1835150" y="3429000"/>
            <a:ext cx="1441450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lg" w="lg" type="stealth"/>
          </a:ln>
        </p:spPr>
      </p:cxnSp>
      <p:cxnSp>
        <p:nvCxnSpPr>
          <p:cNvPr id="107" name="Google Shape;107;p18"/>
          <p:cNvCxnSpPr/>
          <p:nvPr/>
        </p:nvCxnSpPr>
        <p:spPr>
          <a:xfrm>
            <a:off x="1849437" y="3041650"/>
            <a:ext cx="1439862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lg" w="lg" type="stealth"/>
          </a:ln>
        </p:spPr>
      </p:cxnSp>
      <p:cxnSp>
        <p:nvCxnSpPr>
          <p:cNvPr id="108" name="Google Shape;108;p18"/>
          <p:cNvCxnSpPr/>
          <p:nvPr/>
        </p:nvCxnSpPr>
        <p:spPr>
          <a:xfrm>
            <a:off x="6732587" y="2636837"/>
            <a:ext cx="1439862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lg" w="lg" type="stealth"/>
          </a:ln>
        </p:spPr>
      </p:cxnSp>
      <p:cxnSp>
        <p:nvCxnSpPr>
          <p:cNvPr id="109" name="Google Shape;109;p18"/>
          <p:cNvCxnSpPr/>
          <p:nvPr/>
        </p:nvCxnSpPr>
        <p:spPr>
          <a:xfrm>
            <a:off x="6732587" y="3429000"/>
            <a:ext cx="1439862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lg" w="lg" type="stealth"/>
          </a:ln>
        </p:spPr>
      </p:cxnSp>
      <p:cxnSp>
        <p:nvCxnSpPr>
          <p:cNvPr id="110" name="Google Shape;110;p18"/>
          <p:cNvCxnSpPr/>
          <p:nvPr/>
        </p:nvCxnSpPr>
        <p:spPr>
          <a:xfrm>
            <a:off x="6745287" y="3038475"/>
            <a:ext cx="1441450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lg" w="lg" type="stealth"/>
          </a:ln>
        </p:spPr>
      </p:cxnSp>
      <p:sp>
        <p:nvSpPr>
          <p:cNvPr id="111" name="Google Shape;111;p18"/>
          <p:cNvSpPr txBox="1"/>
          <p:nvPr/>
        </p:nvSpPr>
        <p:spPr>
          <a:xfrm>
            <a:off x="857250" y="1628775"/>
            <a:ext cx="7818437" cy="2592387"/>
          </a:xfrm>
          <a:prstGeom prst="rect">
            <a:avLst/>
          </a:prstGeom>
          <a:noFill/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928687" y="1785937"/>
            <a:ext cx="2097087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Среда</a:t>
            </a:r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827087" y="4652962"/>
            <a:ext cx="8101012" cy="954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Входы системы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воздействие </a:t>
            </a:r>
            <a:r>
              <a:rPr b="1" i="0" lang="en-US" sz="28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среды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систему.</a:t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827087" y="5516562"/>
            <a:ext cx="8101012" cy="954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Выходы системы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воздействие </a:t>
            </a:r>
            <a:r>
              <a:rPr b="1" i="0" lang="en-US" sz="28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системы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среду.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1000125" y="0"/>
            <a:ext cx="7643812" cy="1152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Система «ДЕРЕВО»</a:t>
            </a:r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928687" y="5300662"/>
            <a:ext cx="7929562" cy="1200150"/>
          </a:xfrm>
          <a:prstGeom prst="rect">
            <a:avLst/>
          </a:prstGeom>
          <a:gradFill>
            <a:gsLst>
              <a:gs pos="0">
                <a:srgbClr val="9EEAFF"/>
              </a:gs>
              <a:gs pos="35000">
                <a:srgbClr val="BBEFFF"/>
              </a:gs>
              <a:gs pos="100000">
                <a:srgbClr val="E4F9FF"/>
              </a:gs>
            </a:gsLst>
            <a:lin ang="16200000" scaled="0"/>
          </a:gradFill>
          <a:ln cap="flat" cmpd="sng" w="9525">
            <a:solidFill>
              <a:srgbClr val="46AAC5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3600"/>
              <a:buFont typeface="Arial"/>
              <a:buNone/>
            </a:pPr>
            <a:r>
              <a:rPr b="0" i="1" lang="en-US" sz="3600" u="none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Список входов и выходов </a:t>
            </a:r>
            <a:br>
              <a:rPr b="0" i="1" lang="en-US" sz="3600" u="none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3600" u="none">
                <a:solidFill>
                  <a:srgbClr val="17375E"/>
                </a:solidFill>
                <a:latin typeface="Arial"/>
                <a:ea typeface="Arial"/>
                <a:cs typeface="Arial"/>
                <a:sym typeface="Arial"/>
              </a:rPr>
              <a:t>может быть бесконечен</a:t>
            </a:r>
            <a:endParaRPr/>
          </a:p>
        </p:txBody>
      </p:sp>
      <p:grpSp>
        <p:nvGrpSpPr>
          <p:cNvPr id="121" name="Google Shape;121;p19"/>
          <p:cNvGrpSpPr/>
          <p:nvPr/>
        </p:nvGrpSpPr>
        <p:grpSpPr>
          <a:xfrm>
            <a:off x="500062" y="1143000"/>
            <a:ext cx="8643937" cy="3886200"/>
            <a:chOff x="500034" y="1142984"/>
            <a:chExt cx="8643966" cy="3886201"/>
          </a:xfrm>
        </p:grpSpPr>
        <p:cxnSp>
          <p:nvCxnSpPr>
            <p:cNvPr id="122" name="Google Shape;122;p19"/>
            <p:cNvCxnSpPr/>
            <p:nvPr/>
          </p:nvCxnSpPr>
          <p:spPr>
            <a:xfrm>
              <a:off x="3143230" y="1428734"/>
              <a:ext cx="714377" cy="1588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  <p:cxnSp>
          <p:nvCxnSpPr>
            <p:cNvPr id="123" name="Google Shape;123;p19"/>
            <p:cNvCxnSpPr/>
            <p:nvPr/>
          </p:nvCxnSpPr>
          <p:spPr>
            <a:xfrm>
              <a:off x="2571728" y="2284397"/>
              <a:ext cx="857253" cy="1587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  <p:cxnSp>
          <p:nvCxnSpPr>
            <p:cNvPr id="124" name="Google Shape;124;p19"/>
            <p:cNvCxnSpPr/>
            <p:nvPr/>
          </p:nvCxnSpPr>
          <p:spPr>
            <a:xfrm>
              <a:off x="1785913" y="3428985"/>
              <a:ext cx="1009653" cy="1588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  <p:cxnSp>
          <p:nvCxnSpPr>
            <p:cNvPr id="125" name="Google Shape;125;p19"/>
            <p:cNvCxnSpPr/>
            <p:nvPr/>
          </p:nvCxnSpPr>
          <p:spPr>
            <a:xfrm>
              <a:off x="2714603" y="4286235"/>
              <a:ext cx="1000128" cy="1588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  <p:cxnSp>
          <p:nvCxnSpPr>
            <p:cNvPr id="126" name="Google Shape;126;p19"/>
            <p:cNvCxnSpPr/>
            <p:nvPr/>
          </p:nvCxnSpPr>
          <p:spPr>
            <a:xfrm>
              <a:off x="5429238" y="1428734"/>
              <a:ext cx="928691" cy="1588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  <p:cxnSp>
          <p:nvCxnSpPr>
            <p:cNvPr id="127" name="Google Shape;127;p19"/>
            <p:cNvCxnSpPr/>
            <p:nvPr/>
          </p:nvCxnSpPr>
          <p:spPr>
            <a:xfrm>
              <a:off x="6143615" y="2357422"/>
              <a:ext cx="857253" cy="1587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  <p:cxnSp>
          <p:nvCxnSpPr>
            <p:cNvPr id="128" name="Google Shape;128;p19"/>
            <p:cNvCxnSpPr/>
            <p:nvPr/>
          </p:nvCxnSpPr>
          <p:spPr>
            <a:xfrm>
              <a:off x="5643551" y="4286235"/>
              <a:ext cx="1000128" cy="1588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  <p:sp>
          <p:nvSpPr>
            <p:cNvPr id="129" name="Google Shape;129;p19"/>
            <p:cNvSpPr txBox="1"/>
            <p:nvPr/>
          </p:nvSpPr>
          <p:spPr>
            <a:xfrm>
              <a:off x="1214411" y="1142984"/>
              <a:ext cx="1871668" cy="523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0033CC"/>
                  </a:solidFill>
                  <a:latin typeface="Arial"/>
                  <a:ea typeface="Arial"/>
                  <a:cs typeface="Arial"/>
                  <a:sym typeface="Arial"/>
                </a:rPr>
                <a:t>Вода</a:t>
              </a:r>
              <a:endParaRPr/>
            </a:p>
          </p:txBody>
        </p:sp>
        <p:sp>
          <p:nvSpPr>
            <p:cNvPr id="130" name="Google Shape;130;p19"/>
            <p:cNvSpPr txBox="1"/>
            <p:nvPr/>
          </p:nvSpPr>
          <p:spPr>
            <a:xfrm>
              <a:off x="500034" y="1643047"/>
              <a:ext cx="2627321" cy="9540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Минеральные вещества</a:t>
              </a:r>
              <a:endParaRPr/>
            </a:p>
          </p:txBody>
        </p:sp>
        <p:sp>
          <p:nvSpPr>
            <p:cNvPr id="131" name="Google Shape;131;p19"/>
            <p:cNvSpPr txBox="1"/>
            <p:nvPr/>
          </p:nvSpPr>
          <p:spPr>
            <a:xfrm>
              <a:off x="873097" y="2786047"/>
              <a:ext cx="2484446" cy="9540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0033CC"/>
                  </a:solidFill>
                  <a:latin typeface="Arial"/>
                  <a:ea typeface="Arial"/>
                  <a:cs typeface="Arial"/>
                  <a:sym typeface="Arial"/>
                </a:rPr>
                <a:t>Углекислый газ</a:t>
              </a:r>
              <a:endParaRPr/>
            </a:p>
          </p:txBody>
        </p:sp>
        <p:sp>
          <p:nvSpPr>
            <p:cNvPr id="132" name="Google Shape;132;p19"/>
            <p:cNvSpPr txBox="1"/>
            <p:nvPr/>
          </p:nvSpPr>
          <p:spPr>
            <a:xfrm>
              <a:off x="1285849" y="4000485"/>
              <a:ext cx="1571630" cy="523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Солнце</a:t>
              </a:r>
              <a:endParaRPr/>
            </a:p>
          </p:txBody>
        </p:sp>
        <p:sp>
          <p:nvSpPr>
            <p:cNvPr id="133" name="Google Shape;133;p19"/>
            <p:cNvSpPr txBox="1"/>
            <p:nvPr/>
          </p:nvSpPr>
          <p:spPr>
            <a:xfrm>
              <a:off x="6000739" y="1214422"/>
              <a:ext cx="1643069" cy="9540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Тень </a:t>
              </a:r>
              <a:br>
                <a:rPr b="0" i="0" lang="en-US" sz="2800" u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2800" u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от кроны</a:t>
              </a:r>
              <a:endParaRPr/>
            </a:p>
          </p:txBody>
        </p:sp>
        <p:sp>
          <p:nvSpPr>
            <p:cNvPr id="134" name="Google Shape;134;p19"/>
            <p:cNvSpPr txBox="1"/>
            <p:nvPr/>
          </p:nvSpPr>
          <p:spPr>
            <a:xfrm>
              <a:off x="7000868" y="2071672"/>
              <a:ext cx="1908181" cy="523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0033CC"/>
                  </a:solidFill>
                  <a:latin typeface="Arial"/>
                  <a:ea typeface="Arial"/>
                  <a:cs typeface="Arial"/>
                  <a:sym typeface="Arial"/>
                </a:rPr>
                <a:t>Кислород</a:t>
              </a:r>
              <a:endParaRPr/>
            </a:p>
          </p:txBody>
        </p:sp>
        <p:sp>
          <p:nvSpPr>
            <p:cNvPr id="135" name="Google Shape;135;p19"/>
            <p:cNvSpPr txBox="1"/>
            <p:nvPr/>
          </p:nvSpPr>
          <p:spPr>
            <a:xfrm>
              <a:off x="7143743" y="3143235"/>
              <a:ext cx="2000257" cy="523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Древесина</a:t>
              </a:r>
              <a:endParaRPr/>
            </a:p>
          </p:txBody>
        </p:sp>
        <p:sp>
          <p:nvSpPr>
            <p:cNvPr id="136" name="Google Shape;136;p19"/>
            <p:cNvSpPr txBox="1"/>
            <p:nvPr/>
          </p:nvSpPr>
          <p:spPr>
            <a:xfrm>
              <a:off x="6715117" y="4000485"/>
              <a:ext cx="1549405" cy="523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rgbClr val="0033CC"/>
                  </a:solidFill>
                  <a:latin typeface="Arial"/>
                  <a:ea typeface="Arial"/>
                  <a:cs typeface="Arial"/>
                  <a:sym typeface="Arial"/>
                </a:rPr>
                <a:t>Плоды</a:t>
              </a:r>
              <a:endParaRPr/>
            </a:p>
          </p:txBody>
        </p:sp>
        <p:pic>
          <p:nvPicPr>
            <p:cNvPr descr="http://www.proprofs.com/flashcards/upload/a7952585.gif" id="137" name="Google Shape;137;p1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000364" y="1142984"/>
              <a:ext cx="3438525" cy="3886201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8" name="Google Shape;138;p19"/>
            <p:cNvCxnSpPr/>
            <p:nvPr/>
          </p:nvCxnSpPr>
          <p:spPr>
            <a:xfrm>
              <a:off x="6500804" y="3428985"/>
              <a:ext cx="714377" cy="1588"/>
            </a:xfrm>
            <a:prstGeom prst="straightConnector1">
              <a:avLst/>
            </a:prstGeom>
            <a:noFill/>
            <a:ln cap="flat" cmpd="sng" w="38100">
              <a:solidFill>
                <a:srgbClr val="4A7EBB"/>
              </a:solidFill>
              <a:prstDash val="solid"/>
              <a:miter lim="800000"/>
              <a:headEnd len="med" w="med" type="none"/>
              <a:tailEnd len="lg" w="lg" type="stealth"/>
            </a:ln>
          </p:spPr>
        </p:cxnSp>
      </p:grp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611187" y="1196975"/>
            <a:ext cx="828198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Человек часто не знает, как «внутри» устроена система. Важно знать, к каким результатам на выходе приведут определенные воздействия на входе системы. В таких случаях говорят, что система рассматривается как «чёрный ящик».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Представить некоторую систему в виде «черного ящика» – это значит указать её входы и выходы, а также зависимость между ними. Такое описание позволяет целенаправленно использовать данную систему.</a:t>
            </a:r>
            <a:endParaRPr/>
          </a:p>
        </p:txBody>
      </p:sp>
      <p:sp>
        <p:nvSpPr>
          <p:cNvPr id="144" name="Google Shape;144;p20"/>
          <p:cNvSpPr txBox="1"/>
          <p:nvPr>
            <p:ph type="title"/>
          </p:nvPr>
        </p:nvSpPr>
        <p:spPr>
          <a:xfrm>
            <a:off x="611187" y="188912"/>
            <a:ext cx="8353425" cy="1008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Система как «чёрный ящик»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Микроволновая СВЧ печь LG MC-8483NL. СВЧ-печь с грилем и... - Мои фотографии - Газовая плита Sharp - Персональный сайт" id="149" name="Google Shape;14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27312" y="2276475"/>
            <a:ext cx="4162425" cy="2773362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1"/>
          <p:cNvSpPr/>
          <p:nvPr/>
        </p:nvSpPr>
        <p:spPr>
          <a:xfrm>
            <a:off x="6608762" y="3008312"/>
            <a:ext cx="2500312" cy="1500187"/>
          </a:xfrm>
          <a:prstGeom prst="rightArrow">
            <a:avLst>
              <a:gd fmla="val 1512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38100">
              <a:srgbClr val="000000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Разогретая еда</a:t>
            </a:r>
            <a:endParaRPr/>
          </a:p>
        </p:txBody>
      </p:sp>
      <p:sp>
        <p:nvSpPr>
          <p:cNvPr id="151" name="Google Shape;151;p21"/>
          <p:cNvSpPr/>
          <p:nvPr/>
        </p:nvSpPr>
        <p:spPr>
          <a:xfrm>
            <a:off x="539750" y="3141662"/>
            <a:ext cx="2286000" cy="1008062"/>
          </a:xfrm>
          <a:prstGeom prst="rightArrow">
            <a:avLst>
              <a:gd fmla="val 16838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38100">
              <a:srgbClr val="000000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Повернуть</a:t>
            </a:r>
            <a:endParaRPr/>
          </a:p>
        </p:txBody>
      </p:sp>
      <p:sp>
        <p:nvSpPr>
          <p:cNvPr id="152" name="Google Shape;152;p21"/>
          <p:cNvSpPr txBox="1"/>
          <p:nvPr>
            <p:ph type="title"/>
          </p:nvPr>
        </p:nvSpPr>
        <p:spPr>
          <a:xfrm>
            <a:off x="1071562" y="80962"/>
            <a:ext cx="7643812" cy="1062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Система </a:t>
            </a:r>
            <a:b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как «чёрный ящик»</a:t>
            </a:r>
            <a:endParaRPr/>
          </a:p>
        </p:txBody>
      </p:sp>
      <p:sp>
        <p:nvSpPr>
          <p:cNvPr id="153" name="Google Shape;153;p21"/>
          <p:cNvSpPr/>
          <p:nvPr/>
        </p:nvSpPr>
        <p:spPr>
          <a:xfrm>
            <a:off x="539750" y="4292600"/>
            <a:ext cx="2286000" cy="1008062"/>
          </a:xfrm>
          <a:prstGeom prst="rightArrow">
            <a:avLst>
              <a:gd fmla="val 16837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38100">
              <a:srgbClr val="000000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Включить</a:t>
            </a:r>
            <a:endParaRPr/>
          </a:p>
        </p:txBody>
      </p:sp>
      <p:sp>
        <p:nvSpPr>
          <p:cNvPr id="154" name="Google Shape;154;p21"/>
          <p:cNvSpPr/>
          <p:nvPr/>
        </p:nvSpPr>
        <p:spPr>
          <a:xfrm>
            <a:off x="539750" y="1989137"/>
            <a:ext cx="2286000" cy="1008062"/>
          </a:xfrm>
          <a:prstGeom prst="rightArrow">
            <a:avLst>
              <a:gd fmla="val 16838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38100">
              <a:srgbClr val="000000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Поставить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Другая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3185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Тема Office">
  <a:themeElements>
    <a:clrScheme name="Другая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3185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Тема Office">
  <a:themeElements>
    <a:clrScheme name="Другая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3185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Тема Office">
  <a:themeElements>
    <a:clrScheme name="Другая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3185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