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9544EF1-D95D-4B59-A4CF-7740368CB579}" type="datetimeFigureOut">
              <a:rPr lang="ru-RU" smtClean="0"/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2EA2096-DAF0-41C8-A278-B7A2C86CC5F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4EF1-D95D-4B59-A4CF-7740368CB57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2096-DAF0-41C8-A278-B7A2C86CC5F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4EF1-D95D-4B59-A4CF-7740368CB57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2096-DAF0-41C8-A278-B7A2C86CC5F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9544EF1-D95D-4B59-A4CF-7740368CB57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2096-DAF0-41C8-A278-B7A2C86CC5F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9544EF1-D95D-4B59-A4CF-7740368CB57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2EA2096-DAF0-41C8-A278-B7A2C86CC5F5}" type="slidenum">
              <a:rPr lang="ru-RU" smtClean="0"/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9544EF1-D95D-4B59-A4CF-7740368CB57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EA2096-DAF0-41C8-A278-B7A2C86CC5F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9544EF1-D95D-4B59-A4CF-7740368CB579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2EA2096-DAF0-41C8-A278-B7A2C86CC5F5}" type="slidenum">
              <a:rPr lang="ru-RU" smtClean="0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4EF1-D95D-4B59-A4CF-7740368CB579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2096-DAF0-41C8-A278-B7A2C86CC5F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9544EF1-D95D-4B59-A4CF-7740368CB579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EA2096-DAF0-41C8-A278-B7A2C86CC5F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9544EF1-D95D-4B59-A4CF-7740368CB57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2EA2096-DAF0-41C8-A278-B7A2C86CC5F5}" type="slidenum">
              <a:rPr lang="ru-RU" smtClean="0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9544EF1-D95D-4B59-A4CF-7740368CB57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2EA2096-DAF0-41C8-A278-B7A2C86CC5F5}" type="slidenum">
              <a:rPr lang="ru-RU" smtClean="0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9544EF1-D95D-4B59-A4CF-7740368CB579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2EA2096-DAF0-41C8-A278-B7A2C86CC5F5}" type="slidenum">
              <a:rPr lang="ru-RU" smtClean="0"/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484505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310" indent="-38417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 panose="020B0604030504040204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170" indent="-228600" algn="l" rtl="0" eaLnBrk="1" latinLnBrk="0" hangingPunct="1">
        <a:spcBef>
          <a:spcPct val="200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185" algn="l" rtl="0" eaLnBrk="1" latinLnBrk="0" hangingPunct="1">
        <a:spcBef>
          <a:spcPct val="20000"/>
        </a:spcBef>
        <a:buClr>
          <a:schemeClr val="accent1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/>
              <a:t>Заболевания сердца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сердечная недостаточность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Сердечная недостаточность — смертельно опасный синдром, при котором сердце начинает хуже перекачивать кровь и не может обеспечить нужную интенсивность кровообращения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сердечной недостаточность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врождённые пороки сердца,</a:t>
            </a:r>
            <a:endParaRPr lang="ru-RU" dirty="0"/>
          </a:p>
          <a:p>
            <a:r>
              <a:rPr lang="ru-RU" dirty="0"/>
              <a:t>аритмия,</a:t>
            </a:r>
            <a:endParaRPr lang="ru-RU" dirty="0"/>
          </a:p>
          <a:p>
            <a:r>
              <a:rPr lang="ru-RU" dirty="0"/>
              <a:t>перенесённый инфаркт миокарда,</a:t>
            </a:r>
            <a:endParaRPr lang="ru-RU" dirty="0"/>
          </a:p>
          <a:p>
            <a:r>
              <a:rPr lang="ru-RU" dirty="0"/>
              <a:t>атеросклероз,</a:t>
            </a:r>
            <a:endParaRPr lang="ru-RU" dirty="0"/>
          </a:p>
          <a:p>
            <a:r>
              <a:rPr lang="ru-RU" dirty="0"/>
              <a:t>хроническая почечная недостаточность,</a:t>
            </a:r>
            <a:endParaRPr lang="ru-RU" dirty="0"/>
          </a:p>
          <a:p>
            <a:r>
              <a:rPr lang="ru-RU" dirty="0"/>
              <a:t>сахарный диабет,</a:t>
            </a:r>
            <a:endParaRPr lang="ru-RU" dirty="0"/>
          </a:p>
          <a:p>
            <a:r>
              <a:rPr lang="ru-RU" dirty="0"/>
              <a:t>тяжёлое течение инфекций,</a:t>
            </a:r>
            <a:endParaRPr lang="ru-RU" dirty="0"/>
          </a:p>
          <a:p>
            <a:r>
              <a:rPr lang="ru-RU" dirty="0"/>
              <a:t>злоупотребление алкоголем,</a:t>
            </a:r>
            <a:endParaRPr lang="ru-RU" dirty="0"/>
          </a:p>
          <a:p>
            <a:r>
              <a:rPr lang="ru-RU" dirty="0"/>
              <a:t>курение,</a:t>
            </a:r>
            <a:endParaRPr lang="ru-RU" dirty="0"/>
          </a:p>
          <a:p>
            <a:r>
              <a:rPr lang="ru-RU" dirty="0"/>
              <a:t>хронические стрессы,</a:t>
            </a:r>
            <a:endParaRPr lang="ru-RU" dirty="0"/>
          </a:p>
          <a:p>
            <a:r>
              <a:rPr lang="ru-RU" dirty="0"/>
              <a:t>пожилой возраст,</a:t>
            </a:r>
            <a:endParaRPr lang="ru-RU" dirty="0"/>
          </a:p>
          <a:p>
            <a:r>
              <a:rPr lang="ru-RU" dirty="0"/>
              <a:t>избыточная масса тела,</a:t>
            </a:r>
            <a:endParaRPr lang="ru-RU" dirty="0"/>
          </a:p>
          <a:p>
            <a:r>
              <a:rPr lang="ru-RU" dirty="0"/>
              <a:t>гиподинамия,</a:t>
            </a:r>
            <a:endParaRPr lang="ru-RU" dirty="0"/>
          </a:p>
          <a:p>
            <a:r>
              <a:rPr lang="ru-RU" dirty="0"/>
              <a:t>химиотерапия.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Интересный факт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России каждую минуту умирает один пациент с хронической сердечной недостаточностью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Левосторонняя недостаточность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5"/>
            <a:ext cx="7560840" cy="4814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Симптомы острой </a:t>
            </a:r>
            <a:r>
              <a:rPr lang="ru-RU" dirty="0"/>
              <a:t>сердечной недостаточности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боли в районе грудины, учащённое сердцебиение;</a:t>
            </a:r>
            <a:endParaRPr lang="ru-RU" dirty="0"/>
          </a:p>
          <a:p>
            <a:r>
              <a:rPr lang="ru-RU" dirty="0"/>
              <a:t>кашель, при котором может отделяться пенистая мокрота розоватого цвета;</a:t>
            </a:r>
            <a:endParaRPr lang="ru-RU" dirty="0"/>
          </a:p>
          <a:p>
            <a:r>
              <a:rPr lang="ru-RU" dirty="0"/>
              <a:t>одышка;</a:t>
            </a:r>
            <a:endParaRPr lang="ru-RU" dirty="0"/>
          </a:p>
          <a:p>
            <a:r>
              <a:rPr lang="ru-RU" dirty="0"/>
              <a:t>спутанное сознание;</a:t>
            </a:r>
            <a:endParaRPr lang="ru-RU" dirty="0"/>
          </a:p>
          <a:p>
            <a:r>
              <a:rPr lang="ru-RU" dirty="0"/>
              <a:t>вынужденное положение тела: человек стремится сесть и наклониться вперёд.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Симптомы хронической сердечной недостаточности: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одышка, возникающая даже при небольшой физической активности, а иногда и после плотного обеда или ужина. Человек быстрее утомляется, дольше восстанавливает дыхание и силы после ходьбы, физических упражнений, подъёма по лестнице;</a:t>
            </a:r>
            <a:endParaRPr lang="ru-RU" dirty="0"/>
          </a:p>
          <a:p>
            <a:r>
              <a:rPr lang="ru-RU" dirty="0"/>
              <a:t>хрипы в лёгких, кашель, кровохарканье;</a:t>
            </a:r>
            <a:endParaRPr lang="ru-RU" dirty="0"/>
          </a:p>
          <a:p>
            <a:r>
              <a:rPr lang="ru-RU" dirty="0"/>
              <a:t>отёки, которые начинаются со стоп и постепенно поднимаются;</a:t>
            </a:r>
            <a:endParaRPr lang="ru-RU" dirty="0"/>
          </a:p>
          <a:p>
            <a:r>
              <a:rPr lang="ru-RU" dirty="0"/>
              <a:t>скопление жидкости в грудной и брюшной полости;</a:t>
            </a:r>
            <a:endParaRPr lang="ru-RU" dirty="0"/>
          </a:p>
          <a:p>
            <a:r>
              <a:rPr lang="ru-RU" dirty="0"/>
              <a:t>синюшный оттенок слизистых оболочек, стоп, мочек ушей;</a:t>
            </a:r>
            <a:endParaRPr lang="ru-RU" dirty="0"/>
          </a:p>
          <a:p>
            <a:r>
              <a:rPr lang="ru-RU" dirty="0"/>
              <a:t>редкое мочеиспускание из-за ухудшения работы почек;</a:t>
            </a:r>
            <a:endParaRPr lang="ru-RU" dirty="0"/>
          </a:p>
          <a:p>
            <a:r>
              <a:rPr lang="ru-RU" dirty="0"/>
              <a:t>тяжесть и боль в правом подреберье, которые вызывает застой крови в сосудах печени;</a:t>
            </a:r>
            <a:endParaRPr lang="ru-RU" dirty="0"/>
          </a:p>
          <a:p>
            <a:r>
              <a:rPr lang="ru-RU" dirty="0"/>
              <a:t>увеличение массы тела из-за снижения двигательной активности, отёков и нарушения обмена веществ;</a:t>
            </a:r>
            <a:endParaRPr lang="ru-RU" dirty="0"/>
          </a:p>
          <a:p>
            <a:r>
              <a:rPr lang="ru-RU" dirty="0"/>
              <a:t>спутанность сознания и ухудшение когнитивных способностей.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осложнения хронической сердечной недостаточности: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острая сердечная недостаточность,</a:t>
            </a:r>
            <a:endParaRPr lang="ru-RU" dirty="0"/>
          </a:p>
          <a:p>
            <a:r>
              <a:rPr lang="ru-RU" dirty="0"/>
              <a:t>отёк лёгких,</a:t>
            </a:r>
            <a:endParaRPr lang="ru-RU" dirty="0"/>
          </a:p>
          <a:p>
            <a:r>
              <a:rPr lang="ru-RU" dirty="0"/>
              <a:t>инфаркт миокарда,</a:t>
            </a:r>
            <a:endParaRPr lang="ru-RU" dirty="0"/>
          </a:p>
          <a:p>
            <a:r>
              <a:rPr lang="ru-RU" dirty="0"/>
              <a:t>кардиогенный шок,</a:t>
            </a:r>
            <a:endParaRPr lang="ru-RU" dirty="0"/>
          </a:p>
          <a:p>
            <a:r>
              <a:rPr lang="ru-RU" dirty="0"/>
              <a:t>закупорка тромбом сосудов головного мозга и лёгочной артерии.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1866</Words>
  <Application>WPS Presentation</Application>
  <PresentationFormat>Экран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Wingdings 2</vt:lpstr>
      <vt:lpstr>Verdana</vt:lpstr>
      <vt:lpstr>Century Gothic</vt:lpstr>
      <vt:lpstr>Microsoft YaHei</vt:lpstr>
      <vt:lpstr>Arial Unicode MS</vt:lpstr>
      <vt:lpstr>Calibri</vt:lpstr>
      <vt:lpstr>Яркая</vt:lpstr>
      <vt:lpstr>Сердечная недостаточность</vt:lpstr>
      <vt:lpstr>Что такое сердечная недостаточность</vt:lpstr>
      <vt:lpstr>Причины сердечной недостаточность</vt:lpstr>
      <vt:lpstr>Интересный факт</vt:lpstr>
      <vt:lpstr>Левосторонняя недостаточность</vt:lpstr>
      <vt:lpstr>Симптомы острой сердечной недостаточности</vt:lpstr>
      <vt:lpstr>Симптомы хронической сердечной недостаточности:</vt:lpstr>
      <vt:lpstr>Основные осложнения хронической сердечной недостаточности: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Сердечная недостаточность</dc:title>
  <dc:creator>Дмитрий</dc:creator>
  <cp:lastModifiedBy>1</cp:lastModifiedBy>
  <cp:revision>4</cp:revision>
  <dcterms:created xsi:type="dcterms:W3CDTF">2023-12-19T15:05:00Z</dcterms:created>
  <dcterms:modified xsi:type="dcterms:W3CDTF">2024-01-18T06:54:19Z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6E99C055B08941228AC6157B2E42502C_12</vt:lpwstr>
  </property>
  <property fmtid="{D5CDD505-2E9C-101B-9397-08002B2CF9AE}" pid="3" name="KSOProductBuildVer">
    <vt:lpwstr>1033-12.2.0.13201</vt:lpwstr>
  </property>
</Properties>
</file>