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4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0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9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6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4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08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58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03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1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2FD8C-F83D-44AE-8F8A-66F1CCFA7262}" type="datetimeFigureOut">
              <a:rPr lang="ru-RU" smtClean="0"/>
              <a:t>27.03.2021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09C7-C566-42F5-BA39-02AC1AE6E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65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1440"/>
            <a:ext cx="9144000" cy="172429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+mn-lt"/>
              </a:rPr>
              <a:t>«Профессиональная образовательная организация медицинский колледж Монада»</a:t>
            </a: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" y="2933700"/>
            <a:ext cx="11912600" cy="3670300"/>
          </a:xfrm>
        </p:spPr>
        <p:txBody>
          <a:bodyPr>
            <a:normAutofit/>
          </a:bodyPr>
          <a:lstStyle/>
          <a:p>
            <a:r>
              <a:rPr lang="ru-RU" dirty="0" smtClean="0"/>
              <a:t>Тема презентации </a:t>
            </a:r>
          </a:p>
          <a:p>
            <a:r>
              <a:rPr lang="ru-RU" dirty="0" smtClean="0"/>
              <a:t>По Анатомии и физиологии</a:t>
            </a:r>
          </a:p>
          <a:p>
            <a:r>
              <a:rPr lang="ru-RU" dirty="0" smtClean="0"/>
              <a:t>«Эндокринная система. Эпифиз»</a:t>
            </a:r>
          </a:p>
          <a:p>
            <a:endParaRPr lang="ru-RU" dirty="0"/>
          </a:p>
          <a:p>
            <a:pPr algn="r"/>
            <a:r>
              <a:rPr lang="ru-RU" dirty="0" smtClean="0"/>
              <a:t>Выполнила</a:t>
            </a:r>
          </a:p>
          <a:p>
            <a:pPr algn="r"/>
            <a:r>
              <a:rPr lang="ru-RU" dirty="0" smtClean="0"/>
              <a:t>Студентка 0ФМ-2</a:t>
            </a:r>
          </a:p>
          <a:p>
            <a:pPr algn="r"/>
            <a:r>
              <a:rPr lang="ru-RU" dirty="0" err="1" smtClean="0"/>
              <a:t>Сейтномонова</a:t>
            </a:r>
            <a:r>
              <a:rPr lang="ru-RU" dirty="0" smtClean="0"/>
              <a:t> </a:t>
            </a:r>
            <a:r>
              <a:rPr lang="ru-RU" dirty="0" err="1" smtClean="0"/>
              <a:t>Альера</a:t>
            </a:r>
            <a:endParaRPr lang="ru-RU" dirty="0" smtClean="0"/>
          </a:p>
          <a:p>
            <a:r>
              <a:rPr lang="ru-RU" dirty="0" smtClean="0"/>
              <a:t>Евпатория 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10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9050" y="365125"/>
            <a:ext cx="7524750" cy="52904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125"/>
            <a:ext cx="71247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24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8025" y="0"/>
            <a:ext cx="8235950" cy="617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96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Снаружи эпифиз покрыт соединительнотканной капсулой, от которой внутрь железы отходят трабекулы, разделяющие её на дольки. Вырабатывает мелатонин, серотонин, </a:t>
            </a:r>
            <a:r>
              <a:rPr lang="ru-RU" sz="2000" dirty="0" err="1" smtClean="0"/>
              <a:t>адреногломерулотропин</a:t>
            </a:r>
            <a:r>
              <a:rPr lang="ru-RU" sz="2000" dirty="0" smtClean="0"/>
              <a:t>, предположительно </a:t>
            </a:r>
            <a:r>
              <a:rPr lang="ru-RU" sz="2000" dirty="0" err="1" smtClean="0"/>
              <a:t>диметилтриптамин</a:t>
            </a:r>
            <a:r>
              <a:rPr lang="ru-RU" sz="2000" dirty="0" smtClean="0"/>
              <a:t>. Анатомически относится к </a:t>
            </a:r>
            <a:r>
              <a:rPr lang="ru-RU" sz="2000" dirty="0" err="1" smtClean="0"/>
              <a:t>надталамической</a:t>
            </a:r>
            <a:r>
              <a:rPr lang="ru-RU" sz="2000" dirty="0" smtClean="0"/>
              <a:t> области, или </a:t>
            </a:r>
            <a:r>
              <a:rPr lang="ru-RU" sz="2000" dirty="0" err="1" smtClean="0"/>
              <a:t>эпиталамусу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ПОЛЬЗА МЕЛАТОНИНА</a:t>
            </a:r>
          </a:p>
          <a:p>
            <a:pPr marL="0" indent="0">
              <a:buNone/>
            </a:pPr>
            <a:r>
              <a:rPr lang="ru-RU" sz="2000" dirty="0" smtClean="0"/>
              <a:t>Гормон снижает тревожность, улучшает эмоциональное состояние. При стрессе он снижает уровень адреналина и некоторых других гормонов, проявляя антистрессовый эффект.</a:t>
            </a:r>
          </a:p>
          <a:p>
            <a:pPr marL="0" indent="0">
              <a:buNone/>
            </a:pPr>
            <a:r>
              <a:rPr lang="ru-RU" sz="2000" dirty="0" smtClean="0"/>
              <a:t>Повышает уровень серотонина, без которого развиваются депрессивные состояния. Синтез и секреция мелатонина зависят от освещённости — избыток света понижает его выработку, а снижение освещённости увеличивает. </a:t>
            </a:r>
          </a:p>
          <a:p>
            <a:pPr marL="0" indent="0">
              <a:buNone/>
            </a:pPr>
            <a:r>
              <a:rPr lang="ru-RU" sz="2000" dirty="0" err="1" smtClean="0"/>
              <a:t>Адаптогенные</a:t>
            </a:r>
            <a:r>
              <a:rPr lang="ru-RU" sz="2000" dirty="0" smtClean="0"/>
              <a:t> свойства – поддержание иммунитета в особо сложные для него периоды: при перемене погоды, климата, в путешествиях.</a:t>
            </a:r>
          </a:p>
          <a:p>
            <a:pPr marL="0" indent="0">
              <a:buNone/>
            </a:pPr>
            <a:r>
              <a:rPr lang="ru-RU" sz="2000" dirty="0" smtClean="0"/>
              <a:t>Световая информация от сетчатки глаза через ответвление зрительного нерва поступает в парное </a:t>
            </a:r>
            <a:r>
              <a:rPr lang="ru-RU" sz="2000" dirty="0" err="1" smtClean="0"/>
              <a:t>супрахиазматическое</a:t>
            </a:r>
            <a:r>
              <a:rPr lang="ru-RU" sz="2000" dirty="0" smtClean="0"/>
              <a:t> ядро (СХЯ) гипоталамуса. Затем эти сигналы попадают в шейный отдел спинного мозга, откуда поступают обратно в головной мозг и достигают эпифиза. Во время сна в темноте, когда большинство нейронов СХЯ бездействует, нервные окончания выделяют норадреналин, активирующий в </a:t>
            </a:r>
            <a:r>
              <a:rPr lang="ru-RU" sz="2000" dirty="0" err="1" smtClean="0"/>
              <a:t>пинеалоцитах</a:t>
            </a:r>
            <a:r>
              <a:rPr lang="ru-RU" sz="2000" dirty="0" smtClean="0"/>
              <a:t> синтез мелатонина. Яркий свет блокирует синтез, тогда как в постоянной темноте ритмичность выработки, поддерживаемая периодической активностью СХЯ, сохраняется</a:t>
            </a:r>
          </a:p>
          <a:p>
            <a:pPr marL="0" indent="0">
              <a:buNone/>
            </a:pPr>
            <a:r>
              <a:rPr lang="ru-RU" sz="2000" dirty="0" smtClean="0"/>
              <a:t>Основные функции</a:t>
            </a:r>
          </a:p>
          <a:p>
            <a:pPr marL="0" indent="0">
              <a:buNone/>
            </a:pPr>
            <a:r>
              <a:rPr lang="ru-RU" sz="2000" dirty="0" smtClean="0"/>
              <a:t>ведёт суточный, частично и сезонный, биоритмы;</a:t>
            </a:r>
          </a:p>
          <a:p>
            <a:pPr marL="0" indent="0">
              <a:buNone/>
            </a:pPr>
            <a:r>
              <a:rPr lang="ru-RU" sz="2000" dirty="0" smtClean="0"/>
              <a:t>регулирует температуру тела;</a:t>
            </a:r>
          </a:p>
          <a:p>
            <a:pPr marL="0" indent="0">
              <a:buNone/>
            </a:pPr>
            <a:r>
              <a:rPr lang="ru-RU" sz="2000" dirty="0" smtClean="0"/>
              <a:t>является мягким снотворным</a:t>
            </a:r>
          </a:p>
          <a:p>
            <a:pPr marL="0" indent="0">
              <a:buNone/>
            </a:pPr>
            <a:r>
              <a:rPr lang="ru-RU" sz="2000" dirty="0" smtClean="0"/>
              <a:t>оказывает тормозящее действие на эндокринную систему — уменьшает секрецию гонадотропинов, кортикотропина, </a:t>
            </a:r>
            <a:r>
              <a:rPr lang="ru-RU" sz="2000" dirty="0" err="1" smtClean="0"/>
              <a:t>соматотропина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тиреотропина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препятствует некоторым психотическим расстройствам (антидепрессант);</a:t>
            </a:r>
          </a:p>
          <a:p>
            <a:pPr marL="0" indent="0">
              <a:buNone/>
            </a:pPr>
            <a:r>
              <a:rPr lang="ru-RU" sz="2000" dirty="0" smtClean="0"/>
              <a:t>имеет </a:t>
            </a:r>
            <a:r>
              <a:rPr lang="ru-RU" sz="2000" dirty="0" err="1" smtClean="0"/>
              <a:t>антигипертензивную</a:t>
            </a:r>
            <a:r>
              <a:rPr lang="ru-RU" sz="2000" dirty="0" smtClean="0"/>
              <a:t> направленность (и препятствует развитию в целом метаболического синдрома</a:t>
            </a:r>
          </a:p>
          <a:p>
            <a:pPr marL="0" indent="0">
              <a:buNone/>
            </a:pPr>
            <a:r>
              <a:rPr lang="ru-RU" sz="2000" dirty="0" smtClean="0"/>
              <a:t>имеет противоопухолевую направленность;</a:t>
            </a:r>
          </a:p>
          <a:p>
            <a:pPr marL="0" indent="0">
              <a:buNone/>
            </a:pPr>
            <a:r>
              <a:rPr lang="ru-RU" sz="2000" dirty="0" smtClean="0"/>
              <a:t>является </a:t>
            </a:r>
            <a:r>
              <a:rPr lang="ru-RU" sz="2000" dirty="0" err="1" smtClean="0"/>
              <a:t>антистрессором</a:t>
            </a:r>
            <a:r>
              <a:rPr lang="ru-RU" sz="2000" dirty="0" smtClean="0"/>
              <a:t>;</a:t>
            </a:r>
          </a:p>
          <a:p>
            <a:pPr marL="0" indent="0">
              <a:buNone/>
            </a:pPr>
            <a:r>
              <a:rPr lang="ru-RU" sz="2000" dirty="0" smtClean="0"/>
              <a:t>замедляет темпы старения и увеличивает продолжительность жизни.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70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8378" y="0"/>
            <a:ext cx="12270377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50" dirty="0" smtClean="0"/>
              <a:t>СЕРОТОНИН</a:t>
            </a:r>
          </a:p>
          <a:p>
            <a:pPr marL="0" indent="0">
              <a:buNone/>
            </a:pPr>
            <a:r>
              <a:rPr lang="ru-RU" sz="1850" dirty="0" smtClean="0"/>
              <a:t>Считается, что он влияет на различные функции организма и психологическое состояние. Серотонин не может проникнуть через гематоэнцефалический барьер.</a:t>
            </a:r>
          </a:p>
          <a:p>
            <a:pPr marL="0" indent="0">
              <a:buNone/>
            </a:pPr>
            <a:r>
              <a:rPr lang="ru-RU" sz="1850" dirty="0" smtClean="0"/>
              <a:t>Обеспечивает передачу сигналов между нервными клетками (нейронами), регулируя их интенсивность. Считается, что он играет ключевую роль в функционировании ЦНС и организма в целом, особенно желудочно-кишечного тракта. Исследования обнаружили связь между серотонином и метаболизмом в костях, выработкой грудного молока, регенерацией печени и делением клеток. Серотонин влияет на головной мозг. Основная часть серотонина в организме находится в желудочно-кишечном тракте, где он регулирует все его функции, в том числе перистальтику кишечника. Серотонин также играет роль в снижении аппетита во время еды. Серотонин влияет на настроение, уровень тревоги и счастья. Серотонин способствует образованию тромбов. При возникновении повреждения серотонин выходит из тромбоцитов, в результате чего сужаются кровеносные сосуды, уменьшается кровоток и образуются тромбы. В случае попадания в желудочно-кишечный тракт токсичных или раздражающих веществ, кишечник вырабатывает больше серотонина, чтобы увеличить время прохождения пищи и устранить раздражитель. </a:t>
            </a:r>
          </a:p>
          <a:p>
            <a:pPr marL="0" indent="0">
              <a:buNone/>
            </a:pPr>
            <a:r>
              <a:rPr lang="ru-RU" sz="1850" dirty="0" smtClean="0"/>
              <a:t>Адреногломерулотропин увеличивает выделение альдостерона в клубочках коры надпочечников.</a:t>
            </a:r>
          </a:p>
          <a:p>
            <a:pPr marL="0" indent="0">
              <a:buNone/>
            </a:pPr>
            <a:r>
              <a:rPr lang="ru-RU" sz="1850" dirty="0" smtClean="0"/>
              <a:t>В связи с этим он имеет следующие эффекты:</a:t>
            </a:r>
          </a:p>
          <a:p>
            <a:pPr marL="0" indent="0">
              <a:buNone/>
            </a:pPr>
            <a:r>
              <a:rPr lang="ru-RU" sz="1850" dirty="0" smtClean="0"/>
              <a:t>Уменьшение просвета сосудов.</a:t>
            </a:r>
          </a:p>
          <a:p>
            <a:pPr marL="0" indent="0">
              <a:buNone/>
            </a:pPr>
            <a:r>
              <a:rPr lang="ru-RU" sz="1850" dirty="0" smtClean="0"/>
              <a:t>Увеличение частоты и силы сокращений сердца.</a:t>
            </a:r>
          </a:p>
          <a:p>
            <a:pPr marL="0" indent="0">
              <a:buNone/>
            </a:pPr>
            <a:r>
              <a:rPr lang="ru-RU" sz="1850" dirty="0" smtClean="0"/>
              <a:t>Повышение артериального давления.</a:t>
            </a:r>
          </a:p>
          <a:p>
            <a:pPr marL="0" indent="0">
              <a:buNone/>
            </a:pPr>
            <a:r>
              <a:rPr lang="ru-RU" sz="1850" dirty="0" smtClean="0"/>
              <a:t>Способствует выбросу глюкозы из тканей в кровь.</a:t>
            </a:r>
          </a:p>
          <a:p>
            <a:pPr marL="0" indent="0">
              <a:buNone/>
            </a:pPr>
            <a:r>
              <a:rPr lang="ru-RU" sz="1850" dirty="0" smtClean="0"/>
              <a:t>Увеличивает просвет бронхов.</a:t>
            </a:r>
          </a:p>
          <a:p>
            <a:pPr marL="0" indent="0">
              <a:buNone/>
            </a:pPr>
            <a:r>
              <a:rPr lang="ru-RU" sz="1850" dirty="0" smtClean="0"/>
              <a:t>Основными клетками-мишенями являются секреторные клетки альдостерона в клубочковой зоне коры надпочечников.</a:t>
            </a:r>
          </a:p>
          <a:p>
            <a:pPr marL="0" indent="0">
              <a:buNone/>
            </a:pPr>
            <a:endParaRPr lang="ru-RU" sz="1850" dirty="0"/>
          </a:p>
        </p:txBody>
      </p:sp>
    </p:spTree>
    <p:extLst>
      <p:ext uri="{BB962C8B-B14F-4D97-AF65-F5344CB8AC3E}">
        <p14:creationId xmlns:p14="http://schemas.microsoft.com/office/powerpoint/2010/main" val="1407449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ru-RU" dirty="0" smtClean="0"/>
              <a:t>Адреногломерулотропин гормон шишковидного тела (эпифиза), является продуктом </a:t>
            </a:r>
            <a:r>
              <a:rPr lang="ru-RU" dirty="0" err="1" smtClean="0"/>
              <a:t>биотрансформации</a:t>
            </a:r>
            <a:r>
              <a:rPr lang="ru-RU" dirty="0" smtClean="0"/>
              <a:t> мелатонина. Основными клетками-мишенями являются секреторные клетки альдостерона в клубочковой зоне коры надпочечников.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630" y="2403566"/>
            <a:ext cx="7093130" cy="403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68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Роль эпифиза в психической патологии. Как при депрессии, так и в ее отсутствии имеют место различные нарушения сна, питания и настроения, причиной которых являются нейроэндокринные нарушения (возможно, и эпифиза). В настоящее время в периодической литературе можно найти довольно большое количество ссылок на работы о роли мелатонина в регуляции сна и бодрствования. Так, ряд авторов утверждают, что назначение мелатонина, безусловно, уменьшает время наступления сна, увеличивает продолжительность, а также повышает его "эффективность" (при этом дозы мелатонина колеблются от малых и физиологических значений до высоких). При применении мелатонина практически во всех экспериментах не обнаружено каких-либо серьезных побочных эффектов. Данные выводы были сделаны при наблюдении как за совершенно здоровыми людьми разного возраста (от лиц молодого возраста до довольно пожилых), так и за лицами с различного рода нарушениями сна (10, 11, 17, 21,23, 24]. Как бы то ни было, в настоящее время среди исследователей нет единой точки зрения как на сами эксперименты, так и на выводы, сделанные на их основании.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159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62500" lnSpcReduction="20000"/>
          </a:bodyPr>
          <a:lstStyle/>
          <a:p>
            <a:r>
              <a:rPr lang="ru-RU" sz="4500" dirty="0" smtClean="0"/>
              <a:t>ПАТОЛОГИЯ ЭПИФИЗА</a:t>
            </a:r>
          </a:p>
          <a:p>
            <a:r>
              <a:rPr lang="ru-RU" sz="3300" dirty="0" smtClean="0"/>
              <a:t>На долю опухолей этой железы приходится менее 1% всех внутричерепных новообразований. В японской популяции частота опухолей эпифиза достигает 4%. Различают опухоли эпифиза нескольких типов.</a:t>
            </a:r>
          </a:p>
          <a:p>
            <a:endParaRPr lang="ru-RU" sz="3300" dirty="0" smtClean="0"/>
          </a:p>
          <a:p>
            <a:r>
              <a:rPr lang="ru-RU" sz="3300" dirty="0" smtClean="0"/>
              <a:t>Опухоли из герминативных клеток</a:t>
            </a:r>
          </a:p>
          <a:p>
            <a:r>
              <a:rPr lang="ru-RU" sz="3300" dirty="0" err="1" smtClean="0"/>
              <a:t>Герминомы</a:t>
            </a:r>
            <a:endParaRPr lang="ru-RU" sz="3300" dirty="0" smtClean="0"/>
          </a:p>
          <a:p>
            <a:r>
              <a:rPr lang="ru-RU" sz="3300" dirty="0" smtClean="0"/>
              <a:t>Собственно ("чистые") </a:t>
            </a:r>
            <a:r>
              <a:rPr lang="ru-RU" sz="3300" dirty="0" err="1" smtClean="0"/>
              <a:t>герминомы</a:t>
            </a:r>
            <a:endParaRPr lang="ru-RU" sz="3300" dirty="0" smtClean="0"/>
          </a:p>
          <a:p>
            <a:r>
              <a:rPr lang="ru-RU" sz="3300" dirty="0" err="1" smtClean="0"/>
              <a:t>Смешанноклеточные</a:t>
            </a:r>
            <a:r>
              <a:rPr lang="ru-RU" sz="3300" dirty="0" smtClean="0"/>
              <a:t> ("комбинированные") </a:t>
            </a:r>
            <a:r>
              <a:rPr lang="ru-RU" sz="3300" dirty="0" err="1" smtClean="0"/>
              <a:t>герминомы</a:t>
            </a:r>
            <a:endParaRPr lang="ru-RU" sz="3300" dirty="0" smtClean="0"/>
          </a:p>
          <a:p>
            <a:r>
              <a:rPr lang="ru-RU" sz="3300" dirty="0" smtClean="0"/>
              <a:t>Опухоли желточного мешка</a:t>
            </a:r>
          </a:p>
          <a:p>
            <a:r>
              <a:rPr lang="ru-RU" sz="3300" dirty="0" smtClean="0"/>
              <a:t>Тератомы</a:t>
            </a:r>
          </a:p>
          <a:p>
            <a:r>
              <a:rPr lang="ru-RU" sz="3300" dirty="0" smtClean="0"/>
              <a:t>Дифференцированные</a:t>
            </a:r>
          </a:p>
          <a:p>
            <a:r>
              <a:rPr lang="ru-RU" sz="3300" dirty="0" smtClean="0"/>
              <a:t>Недифференцированные</a:t>
            </a:r>
          </a:p>
          <a:p>
            <a:r>
              <a:rPr lang="ru-RU" sz="3300" dirty="0" err="1" smtClean="0"/>
              <a:t>Хориокарциномы</a:t>
            </a:r>
            <a:r>
              <a:rPr lang="ru-RU" sz="3300" dirty="0" smtClean="0"/>
              <a:t>.</a:t>
            </a:r>
          </a:p>
          <a:p>
            <a:r>
              <a:rPr lang="ru-RU" sz="3300" dirty="0" err="1" smtClean="0"/>
              <a:t>Пинеаломы</a:t>
            </a:r>
            <a:r>
              <a:rPr lang="ru-RU" sz="3300" dirty="0" smtClean="0"/>
              <a:t> (опухоли из паренхимы эпифиза)</a:t>
            </a:r>
          </a:p>
          <a:p>
            <a:r>
              <a:rPr lang="ru-RU" sz="3300" dirty="0" err="1" smtClean="0"/>
              <a:t>Пинеоцитомы</a:t>
            </a:r>
            <a:endParaRPr lang="ru-RU" sz="3300" dirty="0" smtClean="0"/>
          </a:p>
          <a:p>
            <a:r>
              <a:rPr lang="ru-RU" sz="3300" dirty="0" err="1" smtClean="0"/>
              <a:t>Пинеобластомы</a:t>
            </a:r>
            <a:endParaRPr lang="ru-RU" sz="3300" dirty="0" smtClean="0"/>
          </a:p>
          <a:p>
            <a:r>
              <a:rPr lang="ru-RU" sz="3300" dirty="0" smtClean="0"/>
              <a:t>Транзисторные ("переходные") опухоли.</a:t>
            </a:r>
          </a:p>
          <a:p>
            <a:r>
              <a:rPr lang="ru-RU" sz="3300" dirty="0" smtClean="0"/>
              <a:t>Глиомы</a:t>
            </a:r>
          </a:p>
          <a:p>
            <a:r>
              <a:rPr lang="ru-RU" sz="3300" dirty="0" err="1" smtClean="0"/>
              <a:t>Астроцитомы</a:t>
            </a:r>
            <a:endParaRPr lang="ru-RU" sz="3300" dirty="0" smtClean="0"/>
          </a:p>
        </p:txBody>
      </p:sp>
    </p:spTree>
    <p:extLst>
      <p:ext uri="{BB962C8B-B14F-4D97-AF65-F5344CB8AC3E}">
        <p14:creationId xmlns:p14="http://schemas.microsoft.com/office/powerpoint/2010/main" val="374837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r>
              <a:rPr lang="ru-RU" sz="5500" dirty="0" err="1" smtClean="0"/>
              <a:t>Глиобластомы</a:t>
            </a:r>
            <a:endParaRPr lang="ru-RU" sz="5500" dirty="0" smtClean="0"/>
          </a:p>
          <a:p>
            <a:r>
              <a:rPr lang="ru-RU" sz="5500" dirty="0" err="1" smtClean="0"/>
              <a:t>Эпендимомы</a:t>
            </a:r>
            <a:endParaRPr lang="ru-RU" sz="5500" dirty="0" smtClean="0"/>
          </a:p>
          <a:p>
            <a:r>
              <a:rPr lang="ru-RU" sz="5500" dirty="0" err="1" smtClean="0"/>
              <a:t>Олигодендроглиомы</a:t>
            </a:r>
            <a:r>
              <a:rPr lang="ru-RU" sz="5500" dirty="0" smtClean="0"/>
              <a:t>.</a:t>
            </a:r>
          </a:p>
          <a:p>
            <a:r>
              <a:rPr lang="ru-RU" sz="5500" dirty="0" err="1" smtClean="0"/>
              <a:t>Менингиомы</a:t>
            </a:r>
            <a:endParaRPr lang="ru-RU" sz="5500" dirty="0" smtClean="0"/>
          </a:p>
          <a:p>
            <a:r>
              <a:rPr lang="ru-RU" sz="5500" dirty="0" smtClean="0"/>
              <a:t>Опухоли из соединительной ткани [13, 15, 31J. К данной классификации следует добавить и такие объемные образования, как кисты.</a:t>
            </a:r>
          </a:p>
          <a:p>
            <a:r>
              <a:rPr lang="ru-RU" sz="5500" dirty="0" smtClean="0"/>
              <a:t>Кисты</a:t>
            </a:r>
          </a:p>
          <a:p>
            <a:r>
              <a:rPr lang="ru-RU" sz="5500" dirty="0" err="1" smtClean="0"/>
              <a:t>Герминомы</a:t>
            </a:r>
            <a:r>
              <a:rPr lang="ru-RU" sz="5500" dirty="0" smtClean="0"/>
              <a:t> — достаточно редкие образования ЦНС, хотя они являются самым частым классом опухолей эпифиза, составляя от 1/2 до 2/3 всех опухолей шишковидного тела, представлены опухолями из герминативных клеток и включают в себя "чистые" и "комбинированные" формы опухолей данного вида.</a:t>
            </a:r>
          </a:p>
          <a:p>
            <a:endParaRPr lang="ru-RU" sz="5500" dirty="0" smtClean="0"/>
          </a:p>
          <a:p>
            <a:r>
              <a:rPr lang="ru-RU" sz="5500" dirty="0" smtClean="0"/>
              <a:t>Опухоли из герминативных клеток проявляются чаще всего в детстве, пик развития </a:t>
            </a:r>
            <a:r>
              <a:rPr lang="ru-RU" sz="5500" dirty="0" err="1" smtClean="0"/>
              <a:t>гермином</a:t>
            </a:r>
            <a:r>
              <a:rPr lang="ru-RU" sz="5500" dirty="0" smtClean="0"/>
              <a:t> (более 50%; по некоторым данным до 85%) приходится на конец первой — начало второй декады жизни (10—20 лет). Наиболее часто эти опухоли располагаются по срединной линии головного мозга; опухоли </a:t>
            </a:r>
            <a:r>
              <a:rPr lang="ru-RU" sz="5500" dirty="0" err="1" smtClean="0"/>
              <a:t>эпифизарной</a:t>
            </a:r>
            <a:r>
              <a:rPr lang="ru-RU" sz="5500" dirty="0" smtClean="0"/>
              <a:t> области встречаются с большей частотой, чем опухоли </a:t>
            </a:r>
            <a:r>
              <a:rPr lang="ru-RU" sz="5500" dirty="0" err="1" smtClean="0"/>
              <a:t>супраселлярной</a:t>
            </a:r>
            <a:r>
              <a:rPr lang="ru-RU" sz="5500" dirty="0" smtClean="0"/>
              <a:t> области [16].</a:t>
            </a:r>
          </a:p>
          <a:p>
            <a:endParaRPr lang="ru-RU" sz="5500" dirty="0" smtClean="0"/>
          </a:p>
          <a:p>
            <a:r>
              <a:rPr lang="ru-RU" sz="5500" dirty="0" smtClean="0"/>
              <a:t>Частота опухолей из герминативных клеток варьирует в зависимости от нескольких факторов (половой принадлежности, географического положения и др.). Так, в Японии </a:t>
            </a:r>
            <a:r>
              <a:rPr lang="ru-RU" sz="5500" dirty="0" err="1" smtClean="0"/>
              <a:t>герминомы</a:t>
            </a:r>
            <a:r>
              <a:rPr lang="ru-RU" sz="5500" dirty="0" smtClean="0"/>
              <a:t> составляют 2,1—4,8%, а по некоторым данным, и до 15% всех опухолей ЦНС, тогда как в странах Запада — от 0,3 до 3%. Внутричерепные </a:t>
            </a:r>
            <a:r>
              <a:rPr lang="ru-RU" sz="5500" dirty="0" err="1" smtClean="0"/>
              <a:t>герминомы</a:t>
            </a:r>
            <a:r>
              <a:rPr lang="ru-RU" sz="5500" dirty="0" smtClean="0"/>
              <a:t> чаше встречаются у лиц мужского пола [16].</a:t>
            </a:r>
          </a:p>
          <a:p>
            <a:endParaRPr lang="ru-RU" sz="5500" dirty="0" smtClean="0"/>
          </a:p>
          <a:p>
            <a:r>
              <a:rPr lang="ru-RU" sz="5500" dirty="0" err="1" smtClean="0"/>
              <a:t>Герминомы</a:t>
            </a:r>
            <a:r>
              <a:rPr lang="ru-RU" sz="5500" dirty="0" smtClean="0"/>
              <a:t>, помимо </a:t>
            </a:r>
            <a:r>
              <a:rPr lang="ru-RU" sz="5500" dirty="0" err="1" smtClean="0"/>
              <a:t>пинеальной</a:t>
            </a:r>
            <a:r>
              <a:rPr lang="ru-RU" sz="5500" dirty="0" smtClean="0"/>
              <a:t> области, могут встречаться в других областях ЦНС — в области переднего гипоталамуса и дна III желудочка. </a:t>
            </a:r>
            <a:r>
              <a:rPr lang="ru-RU" sz="5500" dirty="0" err="1" smtClean="0"/>
              <a:t>Интракраниальные</a:t>
            </a:r>
            <a:r>
              <a:rPr lang="ru-RU" sz="5500" dirty="0" smtClean="0"/>
              <a:t> </a:t>
            </a:r>
            <a:r>
              <a:rPr lang="ru-RU" sz="5500" dirty="0" err="1" smtClean="0"/>
              <a:t>герминомы</a:t>
            </a:r>
            <a:r>
              <a:rPr lang="ru-RU" sz="5500" dirty="0" smtClean="0"/>
              <a:t> имеют тенденцию к злокачественному росту, инфильтрируя гипоталамус, </a:t>
            </a:r>
            <a:r>
              <a:rPr lang="ru-RU" sz="5500" dirty="0" err="1" smtClean="0"/>
              <a:t>метастазируя</a:t>
            </a:r>
            <a:r>
              <a:rPr lang="ru-RU" sz="5500" dirty="0" smtClean="0"/>
              <a:t> в позвоночник. Общим маркером для всех типов </a:t>
            </a:r>
            <a:r>
              <a:rPr lang="ru-RU" sz="5500" dirty="0" err="1" smtClean="0"/>
              <a:t>гермином</a:t>
            </a:r>
            <a:r>
              <a:rPr lang="ru-RU" sz="5500" dirty="0" smtClean="0"/>
              <a:t> является секреция эмбрионального белка — а-</a:t>
            </a:r>
            <a:r>
              <a:rPr lang="ru-RU" sz="5500" dirty="0" err="1" smtClean="0"/>
              <a:t>фетопротеина</a:t>
            </a:r>
            <a:r>
              <a:rPr lang="ru-RU" sz="5500" dirty="0" smtClean="0"/>
              <a:t>. Реже </a:t>
            </a:r>
            <a:r>
              <a:rPr lang="ru-RU" sz="5500" dirty="0" err="1" smtClean="0"/>
              <a:t>герминомы</a:t>
            </a:r>
            <a:r>
              <a:rPr lang="ru-RU" sz="5500" dirty="0" smtClean="0"/>
              <a:t> способны секретировать хорионический гонадотропин в достаточных количествах, способных стимулировать преждевременное половое развитие (ППР).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3288162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Среди разнообразной патологии обращает на себя внимание гипертрофия шишковидной железы. Она характеризуется резистентностью организма к инсулину, ранним появлением зубов и их </a:t>
            </a:r>
            <a:r>
              <a:rPr lang="ru-RU" sz="2000" dirty="0" err="1" smtClean="0"/>
              <a:t>мальформацией</a:t>
            </a:r>
            <a:r>
              <a:rPr lang="ru-RU" sz="2000" dirty="0" smtClean="0"/>
              <a:t>, сухой кожей, толстыми ногтями, гирсутизмом, увеличением размеров наружных половых органов (их размер к 3—4 годам может достигать размера взрослого). Резистентность к инсулину протекает достаточно тяжело, может возникнуть </a:t>
            </a:r>
            <a:r>
              <a:rPr lang="ru-RU" sz="2000" dirty="0" err="1" smtClean="0"/>
              <a:t>кетоацидоз</a:t>
            </a:r>
            <a:r>
              <a:rPr lang="ru-RU" sz="2000" dirty="0" smtClean="0"/>
              <a:t>, несмотря на высокий уровень гормона в крови.</a:t>
            </a:r>
          </a:p>
          <a:p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92" y="1690688"/>
            <a:ext cx="6286500" cy="1943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820" y="3858917"/>
            <a:ext cx="58007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80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1148</Words>
  <Application>Microsoft Office PowerPoint</Application>
  <PresentationFormat>Широкоэкранный</PresentationFormat>
  <Paragraphs>80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«Профессиональная образовательная организация медицинский колледж Монада»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«Профессиональная образовательная организация медицинский колледж Монада»</dc:title>
  <dc:creator>Admin</dc:creator>
  <cp:lastModifiedBy>Admin</cp:lastModifiedBy>
  <cp:revision>9</cp:revision>
  <dcterms:created xsi:type="dcterms:W3CDTF">2021-03-26T22:32:55Z</dcterms:created>
  <dcterms:modified xsi:type="dcterms:W3CDTF">2021-03-27T00:31:55Z</dcterms:modified>
</cp:coreProperties>
</file>