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0" r:id="rId7"/>
    <p:sldId id="263" r:id="rId8"/>
    <p:sldId id="288" r:id="rId9"/>
    <p:sldId id="289" r:id="rId10"/>
    <p:sldId id="298" r:id="rId11"/>
    <p:sldId id="300" r:id="rId12"/>
    <p:sldId id="265" r:id="rId13"/>
    <p:sldId id="297" r:id="rId14"/>
    <p:sldId id="294" r:id="rId15"/>
    <p:sldId id="295" r:id="rId16"/>
    <p:sldId id="296" r:id="rId17"/>
    <p:sldId id="279" r:id="rId18"/>
    <p:sldId id="301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9" autoAdjust="0"/>
    <p:restoredTop sz="94660"/>
  </p:normalViewPr>
  <p:slideViewPr>
    <p:cSldViewPr>
      <p:cViewPr varScale="1">
        <p:scale>
          <a:sx n="72" d="100"/>
          <a:sy n="72" d="100"/>
        </p:scale>
        <p:origin x="9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0DFF-5E45-44A1-B374-9C0E68BDCC6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16832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Социальный контроль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отклоняющееся поведение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784" y="188640"/>
            <a:ext cx="8622704" cy="220008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точки зрения психологии: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социально-психологические девиации: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антидисциплинарное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поведение;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асоциальное;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противоправное;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аутоагрессивное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клинико-психопатологические девиации (патологические и непатологические).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личностно-динамические девиации: «реакции», «развития» и «состояния».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784" y="2616582"/>
            <a:ext cx="8676456" cy="376917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признаку противоправности: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«ядро»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девиантного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поведения (стойкие формы):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преступность,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алкоголизм,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наркомания,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самоубийство;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преддевиантный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синдром» — комплекс симптомов, приводящих человека к стойким формам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девиантного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поведения: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аффективный тип поведения;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семейные конфликты;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агрессивный тип поведения;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ранние антисоциальные формы поведения;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отрицательное отношение к учёбе;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низкий уровень интеллекта.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08912" cy="157414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степени вредности/полезности для общества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негативные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(например, употребление наркотиков),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позитивные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(например, социальное творчество),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социально-нейтральные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(например, попрошайничество).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6872"/>
            <a:ext cx="8208912" cy="372409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По виду </a:t>
            </a:r>
            <a:r>
              <a:rPr lang="ru-RU" sz="2000" dirty="0"/>
              <a:t>нарушаемой нормы и </a:t>
            </a:r>
            <a:r>
              <a:rPr lang="ru-RU" sz="2000" dirty="0" smtClean="0"/>
              <a:t>негативным последствиям: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Деструктивное поведение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Причиняет вред только самой личности и не соответствует общепринятым социально-нравственным нормам.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Асоциальное поведение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Причиняет вред личности и социальным общностям (семья, компания друзей, соседи) и проявляется в алкоголизме, наркомании, самоубийстве и др.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Противоправное поведение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Представляет собой нарушение как моральных, так и правовых норм и выражается в грабежах, убийствах и других преступлениях.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1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048" y="404664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Девиантное</a:t>
            </a:r>
            <a:r>
              <a:rPr lang="ru-RU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поведение может выражаться в форме: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а)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поступка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(ударить человека по лицу); 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б)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(постоянное занятие вымогательством или проституцией); 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в) </a:t>
            </a:r>
            <a:r>
              <a:rPr lang="ru-RU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образа жизни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(преступный образ жизни организатора мафиозной группы, грабительской шайки, сообщества фальшивомонетчиков).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ОТКЛОНЯЮЩЕЕСЯ   ПОВЕДЕНИЕ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228601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ЛИЧНОСТИ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876"/>
            <a:ext cx="228601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МАЛЫЕ СОЦИАЛЬНЫЕ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ГРУППЫ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53479"/>
            <a:ext cx="221457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ГОСУДАРСТВО И ОБЩЕСТВЕННЫЕ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928938" y="5572125"/>
            <a:ext cx="977900" cy="3771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071813" y="3786189"/>
            <a:ext cx="977900" cy="3628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071813" y="2137569"/>
            <a:ext cx="977900" cy="35718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1857364"/>
            <a:ext cx="4357718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ПРЕСТУПЛЕНИЯ, ПРВОНАРУШЕНИЯ,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АМОРАЛЬНЫЕ </a:t>
            </a:r>
            <a:r>
              <a:rPr lang="ru-RU" dirty="0" smtClean="0">
                <a:solidFill>
                  <a:schemeClr val="tx1"/>
                </a:solidFill>
              </a:rPr>
              <a:t>ПОСТУПКИ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3500438"/>
            <a:ext cx="442915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ДЕФОРМАЦИИ, РАЗДОРЫ, </a:t>
            </a:r>
            <a:r>
              <a:rPr lang="ru-RU" dirty="0" smtClean="0">
                <a:solidFill>
                  <a:schemeClr val="tx1"/>
                </a:solidFill>
              </a:rPr>
              <a:t>СКАНДАЛЫ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5357826"/>
            <a:ext cx="4500594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БЮРОКРАТИЗМ, ВОЛОКИТА, </a:t>
            </a:r>
            <a:r>
              <a:rPr lang="ru-RU" dirty="0" smtClean="0">
                <a:solidFill>
                  <a:schemeClr val="tx1"/>
                </a:solidFill>
              </a:rPr>
              <a:t>КОРРУПЦИЯ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Биологическая   теория      учёного </a:t>
            </a:r>
            <a:r>
              <a:rPr lang="ru-RU" sz="2800" dirty="0"/>
              <a:t>Ч</a:t>
            </a:r>
            <a:r>
              <a:rPr lang="ru-RU" sz="2800" dirty="0" smtClean="0"/>
              <a:t>. </a:t>
            </a:r>
            <a:r>
              <a:rPr lang="ru-RU" sz="2800" dirty="0" err="1" smtClean="0"/>
              <a:t>Ломброзо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4939" y="1052736"/>
            <a:ext cx="5446955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39" y="1196752"/>
            <a:ext cx="3240000" cy="42335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635896" y="4365104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Итальянский врач-психиатр Ч. </a:t>
            </a:r>
            <a:r>
              <a:rPr lang="ru-RU" dirty="0" err="1" smtClean="0"/>
              <a:t>Ломброзо</a:t>
            </a:r>
            <a:r>
              <a:rPr lang="ru-RU" dirty="0" smtClean="0"/>
              <a:t> утверждал </a:t>
            </a:r>
            <a:r>
              <a:rPr lang="en-US" dirty="0" smtClean="0"/>
              <a:t>,</a:t>
            </a:r>
            <a:r>
              <a:rPr lang="ru-RU" dirty="0" smtClean="0"/>
              <a:t>что отклоняющееся поведение связано с вырождением личности</a:t>
            </a:r>
            <a:r>
              <a:rPr lang="en-US" dirty="0" smtClean="0"/>
              <a:t>, </a:t>
            </a:r>
            <a:r>
              <a:rPr lang="ru-RU" dirty="0" smtClean="0"/>
              <a:t>которая с рождения наделена преступными наклонностями.</a:t>
            </a:r>
            <a:r>
              <a:rPr lang="en-US" dirty="0" smtClean="0"/>
              <a:t> </a:t>
            </a:r>
            <a:r>
              <a:rPr lang="ru-RU" dirty="0" smtClean="0"/>
              <a:t>Прирождённый преступник имеет специфические анатомо-физиологические признаки  ( портреты  преступников из книги учёного).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573148" y="5609188"/>
            <a:ext cx="2623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+mj-lt"/>
              </a:rPr>
              <a:t>Чезаре </a:t>
            </a:r>
            <a:r>
              <a:rPr lang="ru-RU" sz="1200" dirty="0" err="1">
                <a:solidFill>
                  <a:srgbClr val="000000"/>
                </a:solidFill>
                <a:latin typeface="+mj-lt"/>
              </a:rPr>
              <a:t>Ломброзо</a:t>
            </a:r>
            <a:endParaRPr lang="ru-RU" sz="12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+mj-lt"/>
              </a:rPr>
              <a:t>(1836-19.10.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1909</a:t>
            </a:r>
            <a:r>
              <a:rPr lang="ru-RU" sz="1200" dirty="0">
                <a:solidFill>
                  <a:srgbClr val="000000"/>
                </a:solidFill>
                <a:latin typeface="+mj-lt"/>
              </a:rPr>
              <a:t>)-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итальянский</a:t>
            </a:r>
            <a:r>
              <a:rPr lang="ru-RU" sz="1200" dirty="0">
                <a:solidFill>
                  <a:srgbClr val="000000"/>
                </a:solidFill>
                <a:latin typeface="+mj-lt"/>
              </a:rPr>
              <a:t> тюремный 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latin typeface="+mj-lt"/>
              </a:rPr>
              <a:t>врач</a:t>
            </a:r>
            <a:r>
              <a:rPr lang="ru-RU" sz="1200" dirty="0">
                <a:solidFill>
                  <a:srgbClr val="000000"/>
                </a:solidFill>
                <a:latin typeface="+mj-lt"/>
              </a:rPr>
              <a:t>-психиатр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Теория психоанализа З. Фрейда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67961" y="1340768"/>
            <a:ext cx="40324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Австрийский психиатр                       З. Фрейд  утверждал </a:t>
            </a:r>
            <a:r>
              <a:rPr lang="en-US" sz="2400" dirty="0" smtClean="0"/>
              <a:t>,</a:t>
            </a:r>
            <a:r>
              <a:rPr lang="ru-RU" sz="2400" dirty="0" smtClean="0"/>
              <a:t> что отклоняющееся поведение связано с врождённой</a:t>
            </a:r>
            <a:r>
              <a:rPr lang="en-US" sz="2400" dirty="0" smtClean="0"/>
              <a:t>, </a:t>
            </a:r>
            <a:r>
              <a:rPr lang="ru-RU" sz="2400" dirty="0" smtClean="0"/>
              <a:t>присущей человеку агрессивностью</a:t>
            </a:r>
            <a:r>
              <a:rPr lang="en-US" sz="2400" dirty="0" smtClean="0"/>
              <a:t>,</a:t>
            </a:r>
            <a:r>
              <a:rPr lang="ru-RU" sz="2400" dirty="0" smtClean="0"/>
              <a:t> не снятой в процессе социализации и проявляющейся не только в подсознании</a:t>
            </a:r>
            <a:r>
              <a:rPr lang="en-US" sz="2400" dirty="0" smtClean="0"/>
              <a:t>,</a:t>
            </a:r>
            <a:r>
              <a:rPr lang="ru-RU" sz="2400" dirty="0" smtClean="0"/>
              <a:t> но и в реальности. Причины </a:t>
            </a:r>
            <a:r>
              <a:rPr lang="ru-RU" sz="2400" dirty="0" err="1" smtClean="0"/>
              <a:t>девиантного</a:t>
            </a:r>
            <a:r>
              <a:rPr lang="ru-RU" sz="2400" dirty="0" smtClean="0"/>
              <a:t> поведения преступников часто нужно искать в детстве.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23588"/>
            <a:ext cx="2816596" cy="38103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3898" y="5380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</a:rPr>
              <a:t>Фрейд, Зигмунд [</a:t>
            </a:r>
            <a:r>
              <a:rPr lang="ru-RU" sz="1400" dirty="0" err="1">
                <a:solidFill>
                  <a:srgbClr val="000000"/>
                </a:solidFill>
              </a:rPr>
              <a:t>Freud</a:t>
            </a:r>
            <a:r>
              <a:rPr lang="ru-RU" sz="140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 (1856.05.06 – 1939.09.23) австрийский психолог, психиатр и невропатолог, основоположник психоанализа.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221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Социологическая теория Э. Дюркгейма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4" y="1143000"/>
            <a:ext cx="3201349" cy="4272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355976" y="1412776"/>
            <a:ext cx="45365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Французский учёный                              Э. Дюркгейм был первым из учёных </a:t>
            </a:r>
            <a:r>
              <a:rPr lang="en-US" sz="2800" dirty="0" smtClean="0"/>
              <a:t>, </a:t>
            </a:r>
            <a:r>
              <a:rPr lang="ru-RU" sz="2800" dirty="0" smtClean="0"/>
              <a:t>кто сделал вывод</a:t>
            </a:r>
            <a:r>
              <a:rPr lang="en-US" sz="2800" dirty="0" smtClean="0"/>
              <a:t>,</a:t>
            </a:r>
            <a:r>
              <a:rPr lang="ru-RU" sz="2800" dirty="0" smtClean="0"/>
              <a:t>  что отклоняющееся поведение зависит от социальных условий.</a:t>
            </a:r>
            <a:r>
              <a:rPr lang="en-US" sz="2800" dirty="0" smtClean="0"/>
              <a:t> </a:t>
            </a:r>
            <a:r>
              <a:rPr lang="ru-RU" sz="2800" dirty="0" smtClean="0"/>
              <a:t>Во времена кризисов</a:t>
            </a:r>
            <a:r>
              <a:rPr lang="en-US" sz="2800" dirty="0" smtClean="0"/>
              <a:t>,</a:t>
            </a:r>
            <a:r>
              <a:rPr lang="ru-RU" sz="2800" dirty="0" smtClean="0"/>
              <a:t>бурных потрясений в обществе рушатся социальные нормы</a:t>
            </a:r>
            <a:r>
              <a:rPr lang="en-US" sz="2800" dirty="0" smtClean="0"/>
              <a:t>,</a:t>
            </a:r>
            <a:r>
              <a:rPr lang="ru-RU" sz="2800" dirty="0" smtClean="0"/>
              <a:t>люди теряют ориентацию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46014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Дюркгейм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Эмиль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(1858—1917),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выдающийся французский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социолог и антрополог.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3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5400600" cy="4608512"/>
          </a:xfrm>
        </p:spPr>
        <p:txBody>
          <a:bodyPr/>
          <a:lstStyle/>
          <a:p>
            <a:r>
              <a:rPr lang="ru-RU" b="1" dirty="0"/>
              <a:t>Теория аномии </a:t>
            </a:r>
            <a:r>
              <a:rPr lang="ru-RU" b="1" dirty="0" smtClean="0"/>
              <a:t>                 </a:t>
            </a:r>
            <a:r>
              <a:rPr lang="ru-RU" b="1" dirty="0" err="1" smtClean="0"/>
              <a:t>Р.Мертона</a:t>
            </a:r>
            <a:r>
              <a:rPr lang="ru-RU" dirty="0"/>
              <a:t> — главной причиной девиации он считал разрыв между культурными целями общества и социально одобряемыми средствами их </a:t>
            </a:r>
            <a:r>
              <a:rPr lang="ru-RU" dirty="0" smtClean="0"/>
              <a:t>достижения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7170" name="Picture 2" descr="http://www.sociolog.net/img/merton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" t="3360" r="4922" b="4242"/>
          <a:stretch/>
        </p:blipFill>
        <p:spPr bwMode="auto">
          <a:xfrm>
            <a:off x="5910584" y="908720"/>
            <a:ext cx="2844861" cy="401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75125" y="5599702"/>
            <a:ext cx="28803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Роберт Кинг 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</a:rPr>
              <a:t>Мёртон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(</a:t>
            </a:r>
            <a:r>
              <a:rPr lang="en-US" sz="1400" b="1" dirty="0">
                <a:solidFill>
                  <a:srgbClr val="333333"/>
                </a:solidFill>
                <a:latin typeface="Arial" panose="020B0604020202020204" pitchFamily="34" charset="0"/>
              </a:rPr>
              <a:t>Merton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  <a:endParaRPr lang="ru-RU" sz="1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</a:rPr>
              <a:t>1910-2003</a:t>
            </a:r>
            <a:r>
              <a:rPr lang="en-U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endParaRPr lang="ru-RU" sz="1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один 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из самых известных американских социологов двадцатого века.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208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 мнению специалистов, существование в современном обществе у части людей </a:t>
            </a:r>
            <a:r>
              <a:rPr lang="ru-RU" dirty="0" err="1"/>
              <a:t>девиантного</a:t>
            </a:r>
            <a:r>
              <a:rPr lang="ru-RU" dirty="0"/>
              <a:t> поведения неизбежно. Поэтому задача «полного искоренения» девиаций сегодня не ставится. </a:t>
            </a:r>
          </a:p>
          <a:p>
            <a:r>
              <a:rPr lang="ru-RU" dirty="0"/>
              <a:t>Вместе с тем необходимы меры социального воздействия на поведенческие отклонения. И здесь намечаются два основных направления: если в отношении преступного (</a:t>
            </a:r>
            <a:r>
              <a:rPr lang="ru-RU" dirty="0" err="1"/>
              <a:t>делинквентного</a:t>
            </a:r>
            <a:r>
              <a:rPr lang="ru-RU" dirty="0"/>
              <a:t>) поведения нужны жесткие запретительные меры, то такие девиации, как алкоголизм, наркомания, суицид, психические расстройства и др., требуют организации разных видов социальной помощи — открытия кризисных центров, домов для бездомных, телефонов доверия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57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0" y="1052736"/>
            <a:ext cx="8435280" cy="56166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Важнейшими элементами механизма социального контроля </a:t>
            </a:r>
            <a:r>
              <a:rPr lang="ru-RU" sz="2800" dirty="0" smtClean="0"/>
              <a:t>являются социальные нормы, общественное мнение, санкции, индивидуальное сознание, самоконтроль.</a:t>
            </a:r>
          </a:p>
          <a:p>
            <a:r>
              <a:rPr lang="ru-RU" sz="2800" dirty="0" smtClean="0"/>
              <a:t>Взаимодействуя,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обеспечивают поддержание социально приемлемых образцов поведения и функционирования социальной системы в целом</a:t>
            </a:r>
            <a:r>
              <a:rPr lang="ru-RU" sz="2800" dirty="0" smtClean="0"/>
              <a:t>.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осуществлять самоконтроль </a:t>
            </a:r>
            <a:r>
              <a:rPr lang="ru-RU" sz="2800" dirty="0"/>
              <a:t>– ценнейшее качество личности, которая самостоятельно регулирует своё поведение в согласии с общепринятыми нормами.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99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Социальный </a:t>
            </a:r>
            <a:r>
              <a:rPr lang="ru-RU" sz="44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контроль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2800" b="1" i="1" dirty="0" smtClean="0"/>
              <a:t>система </a:t>
            </a:r>
            <a:r>
              <a:rPr lang="ru-RU" sz="2800" b="1" i="1" dirty="0"/>
              <a:t>процессов и механизмов, обеспечивающих поддержание социально-приемлемых образцов поведения и функционирования социальной системы в целом. </a:t>
            </a:r>
            <a:endParaRPr lang="ru-RU" sz="2800" b="1" i="1" dirty="0" smtClean="0"/>
          </a:p>
          <a:p>
            <a:endParaRPr lang="ru-RU" sz="2800" b="1" i="1" dirty="0" smtClean="0"/>
          </a:p>
          <a:p>
            <a:r>
              <a:rPr lang="ru-RU" sz="2800" dirty="0" smtClean="0"/>
              <a:t>Социальный </a:t>
            </a:r>
            <a:r>
              <a:rPr lang="ru-RU" sz="2800" dirty="0"/>
              <a:t>контроль:</a:t>
            </a:r>
          </a:p>
          <a:p>
            <a:r>
              <a:rPr lang="ru-RU" sz="2800" dirty="0"/>
              <a:t>осуществляется посредством нормативного регулирования поведения людей;</a:t>
            </a:r>
          </a:p>
          <a:p>
            <a:r>
              <a:rPr lang="ru-RU" sz="2800" dirty="0"/>
              <a:t>обеспечивает следование социальным нормам.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Задание для самостоятельного выполнения:</a:t>
            </a:r>
            <a:endParaRPr lang="ru-RU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229600" cy="61653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dirty="0" smtClean="0"/>
              <a:t>1. Вы­бе­ри­те </a:t>
            </a:r>
            <a:r>
              <a:rPr lang="ru-RU" sz="1600" dirty="0"/>
              <a:t>вер­ные суж­де­ния о со­ци­аль­ном кон­тро­ле и за­пи­ши­те цифры, под ко­то­ры­ми они ука­за­ны.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1</a:t>
            </a:r>
            <a:r>
              <a:rPr lang="ru-RU" sz="1600" dirty="0"/>
              <a:t>) В любом об­ще­стве со­ци­аль­ный кон­троль дер­жит­ся на не­пи­са­ных пра­ви­лах, пе­ре­да­ва­е­мых из по­ко­ле­ния в по­ко­ле­ние.</a:t>
            </a:r>
          </a:p>
          <a:p>
            <a:pPr marL="0" indent="0">
              <a:buNone/>
            </a:pPr>
            <a:r>
              <a:rPr lang="ru-RU" sz="1600" dirty="0"/>
              <a:t>2) Со­ци­аль­ный кон­троль слу­жит важ­ным сред­ством пре­дот­вра­ще­ния </a:t>
            </a:r>
            <a:r>
              <a:rPr lang="ru-RU" sz="1600" dirty="0" err="1"/>
              <a:t>деви­ант­но­го</a:t>
            </a:r>
            <a:r>
              <a:rPr lang="ru-RU" sz="1600" dirty="0"/>
              <a:t> по­ве­де­ния.</a:t>
            </a:r>
          </a:p>
          <a:p>
            <a:pPr marL="0" indent="0">
              <a:buNone/>
            </a:pPr>
            <a:r>
              <a:rPr lang="ru-RU" sz="1600" dirty="0"/>
              <a:t>3) Со­ци­аль­ный кон­троль пред­став­ля­ет собой ме­ха­низм под­дер­жа­ния об­ще­ствен­но­го по­ряд­ка </a:t>
            </a:r>
            <a:r>
              <a:rPr lang="ru-RU" sz="1600" dirty="0" smtClean="0"/>
              <a:t>по­сред­ством </a:t>
            </a:r>
            <a:r>
              <a:rPr lang="ru-RU" sz="1600" dirty="0"/>
              <a:t>при­ме­не­ния со­ци­аль­ных санк­ций.</a:t>
            </a:r>
          </a:p>
          <a:p>
            <a:pPr marL="0" indent="0">
              <a:buNone/>
            </a:pPr>
            <a:r>
              <a:rPr lang="ru-RU" sz="1600" dirty="0"/>
              <a:t>4) Внут­рен­ний са­мо­кон­троль по­мо­га­ет лич­но­сти вы­стра­и­вать от­но­ше­ния с дру­ги­ми лю­дь­ми.</a:t>
            </a:r>
          </a:p>
          <a:p>
            <a:pPr marL="0" indent="0">
              <a:buNone/>
            </a:pPr>
            <a:r>
              <a:rPr lang="ru-RU" sz="1600" dirty="0"/>
              <a:t>5) Со­ци­аль­ный кон­троль все­гда обес­пе­чи­ва­ет­ся внеш­ним воз­дей­стви­ем на че­ло­ве­ка.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2. Вы­бе­ри­те </a:t>
            </a:r>
            <a:r>
              <a:rPr lang="ru-RU" sz="1600" dirty="0"/>
              <a:t>вер­ные суж­де­ния о со­ци­аль­ном кон­тро­ле и за­пи­ши­те цифры, под ко­то­ры­ми они ука­за­ны.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1</a:t>
            </a:r>
            <a:r>
              <a:rPr lang="ru-RU" sz="1600" dirty="0"/>
              <a:t>) Со­ци­аль­ный кон­троль бы­ва­ет толь­ко фор­маль­ным, в не­фор­маль­ной среде он не дей­ству­ет.</a:t>
            </a:r>
          </a:p>
          <a:p>
            <a:pPr marL="0" indent="0">
              <a:buNone/>
            </a:pPr>
            <a:r>
              <a:rPr lang="ru-RU" sz="1600" dirty="0"/>
              <a:t>2) Со­ци­аль­ный кон­троль слу­жит под­дер­жа­нию об­ще­ствен­ной ста­биль­но­сти.</a:t>
            </a:r>
          </a:p>
          <a:p>
            <a:pPr marL="0" indent="0">
              <a:buNone/>
            </a:pPr>
            <a:r>
              <a:rPr lang="ru-RU" sz="1600" dirty="0"/>
              <a:t>3) Со­ци­а­ли­за­ция — одна из форм со­ци­аль­но­го кон­тро­ля.</a:t>
            </a:r>
          </a:p>
          <a:p>
            <a:pPr marL="0" indent="0">
              <a:buNone/>
            </a:pPr>
            <a:r>
              <a:rPr lang="ru-RU" sz="1600" dirty="0"/>
              <a:t>4) Под­держ­ка и по­ощ­ре­ние бли­жай­ше­го окру­же­ния — важ­ный ме­ха­низм со­ци­аль­но­го кон­тро­ля.</a:t>
            </a:r>
          </a:p>
          <a:p>
            <a:pPr marL="0" indent="0">
              <a:buNone/>
            </a:pPr>
            <a:r>
              <a:rPr lang="ru-RU" sz="1600" dirty="0"/>
              <a:t>5) Об­ра­зо­ва­тель­ные ор­га­ни­за­ции осу­ществ­ля­ют со­ци­аль­ный кон­троль по от­но­ше­нию к обу­ча­ю­щим­ся и их се­мьям.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47962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3. Вы­бе­ри­те вер­ные суж­де­ния об от­кло­ня­ю­щем­ся по­ве­де­нии и за­пи­ши­те цифры, под ко­то­ры­ми они ука­за­ны.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1</a:t>
            </a:r>
            <a:r>
              <a:rPr lang="ru-RU" sz="1600" dirty="0"/>
              <a:t>) От­кло­ня­ю­ще­е­ся по­ве­де­ние ин­ди­ви­да все­гда свя­за­но с на­ру­ше­ни­ем нрав­ствен­ных норм.</a:t>
            </a:r>
          </a:p>
          <a:p>
            <a:pPr marL="0" indent="0">
              <a:buNone/>
            </a:pPr>
            <a:r>
              <a:rPr lang="ru-RU" sz="1600" dirty="0"/>
              <a:t>2) Нерв­но-пси­хи­че­ские за­бо­ле­ва­ния че­ло­ве­ка, за­держ­ка его пси­хи­че­ско­го и фи­зи­че­ско­го раз­ви­тия яв­ля­ют­ся одной из при­чин от­кло­ня­ю­ще­го­ся по­ве­де­ния.</a:t>
            </a:r>
          </a:p>
          <a:p>
            <a:pPr marL="0" indent="0">
              <a:buNone/>
            </a:pPr>
            <a:r>
              <a:rPr lang="ru-RU" sz="1600" dirty="0"/>
              <a:t>3) От­кло­ня­ю­ще­е­ся по­ве­де­ние ин­ди­ви­да может иметь как не­га­тив­ный, так и по­зи­тив­ный ха­рак­тер.</a:t>
            </a:r>
          </a:p>
          <a:p>
            <a:pPr marL="0" indent="0">
              <a:buNone/>
            </a:pPr>
            <a:r>
              <a:rPr lang="ru-RU" sz="1600" dirty="0"/>
              <a:t>4) Сни­же­ние уров­ня эко­но­ми­че­ско­го раз­ви­тия не свя­за­но с уве­ли­че­ни­ем числа лиц с от­кло­ня­ю­щим­ся по­ве­де­ни­ем.</a:t>
            </a:r>
          </a:p>
          <a:p>
            <a:pPr marL="0" indent="0">
              <a:buNone/>
            </a:pPr>
            <a:r>
              <a:rPr lang="ru-RU" sz="1600" dirty="0"/>
              <a:t>5) От­кло­ня­ю­ще­е­ся по­ве­де­ние влечёт опре­делённые со­ци­аль­ные санк­ции.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4</a:t>
            </a:r>
            <a:r>
              <a:rPr lang="ru-RU" sz="1600" dirty="0"/>
              <a:t>. Вы­бе­ри­те вер­ные суж­де­ния об от­кло­ня­ю­щем­ся по­ве­де­нии и за­пи­ши­те цифры, под ко­то­ры­ми они ука­за­ны.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1</a:t>
            </a:r>
            <a:r>
              <a:rPr lang="ru-RU" sz="1600" dirty="0"/>
              <a:t>) От­кло­ня­ю­ще­е­ся по­ве­де­ние — это любое по­ве­де­ние, ко­то­рое вы­зы­ва­ет не­одоб­ре­ние об­ще­ства.</a:t>
            </a:r>
          </a:p>
          <a:p>
            <a:pPr marL="0" indent="0">
              <a:buNone/>
            </a:pPr>
            <a:r>
              <a:rPr lang="ru-RU" sz="1600" dirty="0"/>
              <a:t>2) От­кло­ня­ю­ще­е­ся по­ве­де­ние может быть толь­ко не­га­тив­ным.</a:t>
            </a:r>
          </a:p>
          <a:p>
            <a:pPr marL="0" indent="0">
              <a:buNone/>
            </a:pPr>
            <a:r>
              <a:rPr lang="ru-RU" sz="1600" dirty="0"/>
              <a:t>3) Рас­пад су­ще­ству­ю­щей си­сте­мы со­ци­аль­ных цен­но­стей и норм, ре­гу­ли­ру­ю­щих жиз­не­де­я­тель­ность людей, вы­зы­ва­ет отклоняющееся по­ве­де­ние.</a:t>
            </a:r>
          </a:p>
          <a:p>
            <a:pPr marL="0" indent="0">
              <a:buNone/>
            </a:pPr>
            <a:r>
              <a:rPr lang="ru-RU" sz="1600" dirty="0"/>
              <a:t>4) Ос­нов­ны­ми фор­ма­ми отклоняющегося по­ве­де­ния яв­ля­ют­ся: пьян­ство, нар­ко­ма­ния, пре­ступ­ность.</a:t>
            </a:r>
          </a:p>
          <a:p>
            <a:pPr marL="0" indent="0">
              <a:buNone/>
            </a:pPr>
            <a:r>
              <a:rPr lang="ru-RU" sz="1600" dirty="0"/>
              <a:t>5) От­кло­ня­ю­ще­е­ся по­ве­де­ние может быть про­яв­ле­ни­ем не­до­стат­ков со­ци­а­ли­за­ции ин­ди­ви­да.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9760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5. С </a:t>
            </a:r>
            <a:r>
              <a:rPr lang="ru-RU" sz="2000" dirty="0"/>
              <a:t>опо­рой на об­ще­ство­вед­че­ские зна­ния и лич­ный со­ци­аль­ный опыт смо­де­ли­руй­те кон­крет­ную си­ту­а­цию, ил­лю­стри­ру­ю­щую по­зи­тив­ное от­кло­ня­ю­ще­е­ся по­ве­де­ние.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При­ве­ди­те </a:t>
            </a:r>
            <a:r>
              <a:rPr lang="ru-RU" sz="2000" dirty="0"/>
              <a:t>три при­ме­ра фор­маль­ных по­зи­тив­ных санк­ций, воз­мож­ных в этом слу­чае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6. Об­ще­ство </a:t>
            </a:r>
            <a:r>
              <a:rPr lang="ru-RU" sz="2000" dirty="0"/>
              <a:t>не может су­ще­ство­вать и раз­ви­вать­ся без со­ци­аль­но­го кон­тро­ля. Ука­жи­те две любые функ­ции со­ци­аль­но­го кон­тро­ля, </a:t>
            </a:r>
            <a:r>
              <a:rPr lang="ru-RU" sz="2000" dirty="0" smtClean="0"/>
              <a:t>про­ил­лю­стри­ро­вав каждую их них при­ме­ром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7. С </a:t>
            </a:r>
            <a:r>
              <a:rPr lang="ru-RU" sz="2000" dirty="0"/>
              <a:t>опо­рой на об­ще­ство­вед­че­ские зна­ния, лич­ный опыт смо­де­ли­руй­те кон­крет­ную си­ту­а­цию, ил­лю­стри­ру­ю­щую не­га­тив­ное от­кло­ня­ю­ще­е­ся по­ве­де­ние. При­ве­ди­те три при­ме­ра не­фор­маль­ных не­га­тив­ных санк­ций, воз­мож­ных в этом </a:t>
            </a:r>
            <a:r>
              <a:rPr lang="ru-RU" sz="2000" dirty="0" smtClean="0"/>
              <a:t>слу­чае.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473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Сред­ства </a:t>
            </a:r>
            <a:r>
              <a:rPr lang="ru-RU" sz="32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со­ци­аль­но­го </a:t>
            </a:r>
            <a:r>
              <a:rPr lang="ru-RU" sz="32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кон­тро­ля:</a:t>
            </a:r>
            <a:r>
              <a:rPr lang="ru-RU" sz="32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ru-RU" sz="3200" b="1" i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b="1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Со­ци­а­ли­за­ция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- обес­пе­чи­вает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вос­при­я­тие, усво­е­ние и вы­пол­не­ние ин­ди­ви­дом при­ня­тых в об­ще­стве со­ци­аль­ных норм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200" b="1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Вос­пи­та­ние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си­сте­ма­ти­че­ское воз­дей­ствие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на со­ци­аль­ное раз­ви­тие лич­но­сти в целях фор­ми­ро­ва­ния 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при­выч­ки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со­блю­дать гос­под­ству­ю­щие в об­ще­стве нормы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200" b="1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Груп­по­вое дав­ле­ние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- свой­ствен­но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любой со­ци­аль­ной груп­пе и 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вы­ра­жа­ет­ся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в том, что каж­дый ин­ди­вид, вхо­дя­щий в груп­пу, дол­жен вы­пол­нять опре­де­лен­ный набор ис­хо­дя­щих от груп­пы тре­бо­ва­ний и </a:t>
            </a:r>
            <a:r>
              <a:rPr lang="ru-RU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пред­пи­са­ний.</a:t>
            </a:r>
          </a:p>
          <a:p>
            <a:pPr algn="just">
              <a:spcAft>
                <a:spcPts val="0"/>
              </a:spcAft>
            </a:pPr>
            <a:endParaRPr lang="ru-RU" sz="1200" b="1" i="1" dirty="0">
              <a:ea typeface="Times New Roman" panose="02020603050405020304" pitchFamily="18" charset="0"/>
            </a:endParaRPr>
          </a:p>
          <a:p>
            <a:r>
              <a:rPr lang="ru-RU" sz="2400" b="1" i="1" u="sng" dirty="0" smtClean="0">
                <a:solidFill>
                  <a:srgbClr val="000000"/>
                </a:solidFill>
                <a:ea typeface="Calibri" panose="020F0502020204030204" pitchFamily="34" charset="0"/>
              </a:rPr>
              <a:t>При­нуж­де­ние</a:t>
            </a:r>
            <a:r>
              <a:rPr lang="ru-RU" sz="2400" b="1" i="1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</a:rPr>
              <a:t>– при­ме­не­ние опре­де­лен­ных санк­ций, по­нуж­да­ю­щих ин­ди­ви­дов и их груп­пы вы­пол­нять пред­пи­сы­ва­е­мые об­ще­ством нормы и пра­ви­ла по­ве­де­ния.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70200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Ме­то­ды </a:t>
            </a:r>
            <a:r>
              <a:rPr lang="ru-RU" sz="36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со­ци­аль­но­го </a:t>
            </a:r>
            <a:r>
              <a:rPr lang="ru-RU" sz="36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кон­тро­ля:</a:t>
            </a:r>
          </a:p>
          <a:p>
            <a:pPr algn="just">
              <a:spcAft>
                <a:spcPts val="0"/>
              </a:spcAft>
            </a:pPr>
            <a:endParaRPr lang="ru-RU" sz="3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Изо­ля­ция</a:t>
            </a:r>
            <a:r>
              <a:rPr lang="ru-RU" sz="28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от­лу­че­ние </a:t>
            </a:r>
            <a:r>
              <a:rPr lang="ru-RU" sz="28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от дру­гих людей (на­при­мер, за­клю­че­ние в тюрь­му</a:t>
            </a:r>
            <a:r>
              <a:rPr lang="ru-RU" sz="28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Обособ­ле­ние</a:t>
            </a:r>
            <a:r>
              <a:rPr lang="ru-RU" sz="28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огра­ни­че­ние кон­так­тов с дру­ги­ми лю­дь­ми, но не пол­ная изо­ля­ция от об­ще­ства (на­при­мер, под­пис­ка о не­вы­ез­де, до­маш­ний арест, по­ме­ще­ние в пси­хи­ат­ри­че­скую боль­ни­цу</a:t>
            </a:r>
            <a:r>
              <a:rPr lang="ru-RU" sz="28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Ре­а­би­ли­та­ция</a:t>
            </a:r>
            <a:r>
              <a:rPr lang="ru-RU" sz="28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- под­го­тов­ка </a:t>
            </a:r>
            <a:r>
              <a:rPr lang="ru-RU" sz="28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 нор­маль­ной жизни (на­при­мер, в груп­пах ано­ним­ных ал­ко­го­ли­ков).</a:t>
            </a:r>
            <a:endParaRPr lang="ru-RU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8853"/>
            <a:ext cx="4211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indent="238125" algn="just"/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Не­фор­маль­ный</a:t>
            </a:r>
          </a:p>
          <a:p>
            <a:pPr indent="238125" algn="just">
              <a:spcAft>
                <a:spcPts val="0"/>
              </a:spcAft>
            </a:pPr>
            <a:endParaRPr lang="ru-RU" sz="3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со­ци­аль­ное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по­ощ­ре­ние, 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на­ка­за­ние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убеж­де­ние,</a:t>
            </a: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пе­ре­оцен­ка су­ще­ству­ю­щих норм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555776" y="1198786"/>
            <a:ext cx="50405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24128" y="1198786"/>
            <a:ext cx="43204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566389" y="1703859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38125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Фор­маль­ный</a:t>
            </a:r>
          </a:p>
          <a:p>
            <a:pPr indent="238125" algn="just">
              <a:spcAft>
                <a:spcPts val="0"/>
              </a:spcAft>
            </a:pP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осу­ществ­ля­ет­ся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спе­ци­аль­но 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со­здан­ны­ми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об­ще­ством 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со­ци­аль­ны­ми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ин­сти­ту­та­ми и 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ор­га­ни­за­ци­я­ми (ми­ли­ция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про­ку­ра­ту­ра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суд,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тюрь­ма).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67644" y="47943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38125" algn="ctr"/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Со­ци­аль­ный кон­троль </a:t>
            </a:r>
          </a:p>
        </p:txBody>
      </p:sp>
    </p:spTree>
    <p:extLst>
      <p:ext uri="{BB962C8B-B14F-4D97-AF65-F5344CB8AC3E}">
        <p14:creationId xmlns:p14="http://schemas.microsoft.com/office/powerpoint/2010/main" val="89037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71296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spcAft>
                <a:spcPts val="0"/>
              </a:spcAft>
            </a:pPr>
            <a:r>
              <a:rPr lang="ru-RU" sz="36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Способы осуществления  социального контроля:</a:t>
            </a:r>
            <a:endParaRPr lang="ru-RU" sz="3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32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внутренний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социальный контроль </a:t>
            </a:r>
            <a:endParaRPr lang="ru-RU" sz="3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усвоение ценностей, сознательное или бессознательное следование им</a:t>
            </a:r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indent="238125" algn="just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32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внешний</a:t>
            </a:r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социальный контроль </a:t>
            </a:r>
            <a:endParaRPr lang="ru-RU" sz="3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38125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группа через механизм санкций оценивает поведение индивида)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903649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ДЕВИАНТНОЕ </a:t>
            </a:r>
            <a:r>
              <a:rPr lang="ru-RU" sz="3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ПОВЕДЕНИЕ</a:t>
            </a:r>
            <a:r>
              <a:rPr lang="ru-RU" sz="36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</a:t>
            </a:r>
            <a:endParaRPr lang="ru-RU" sz="3600" b="1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поведение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индивида в группе или группы лиц, характеризующееся его несоответствием сложившимся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ожиданиям и требованиям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общества.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73016"/>
            <a:ext cx="84249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ДЕЛИНКВЕНТНОЕ ПОВЕДЕНИЕ</a:t>
            </a:r>
            <a:r>
              <a:rPr lang="ru-RU" sz="36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- </a:t>
            </a:r>
          </a:p>
          <a:p>
            <a:pPr algn="ctr"/>
            <a:r>
              <a:rPr lang="ru-RU" sz="3200" b="1" dirty="0" smtClean="0"/>
              <a:t>(</a:t>
            </a:r>
            <a:r>
              <a:rPr lang="ru-RU" sz="3200" b="1" dirty="0"/>
              <a:t>противоправное, антиобщественное) </a:t>
            </a:r>
            <a:r>
              <a:rPr lang="ru-RU" sz="3200" dirty="0"/>
              <a:t>— </a:t>
            </a:r>
            <a:r>
              <a:rPr lang="ru-RU" sz="3200" b="1" dirty="0"/>
              <a:t>совокупность противоправных поступков, которые влекут за собой уголовное наказание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56984" cy="569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ризнаки </a:t>
            </a:r>
            <a:r>
              <a:rPr lang="ru-RU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девиантного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поведения: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не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соответствует общепринятым или официально установленным социальным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нормам;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вызывают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негативную оценку со стороны других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людей;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наносит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реальный ущерб самой личности или окружающим людям.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стойко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повторяющееся (многократное или длительное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Важно: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Термин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девиантное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поведение» можно применять к детям не младше 5 лет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/>
              <a:t>Иногда подобные отклонения могут иметь позитивный характер и приводить к положительным последствиям.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74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4268020" cy="35283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 могут быть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культурно одобряемые отклонения</a:t>
            </a:r>
            <a:r>
              <a:rPr lang="ru-RU" dirty="0"/>
              <a:t>, например </a:t>
            </a:r>
            <a:r>
              <a:rPr lang="ru-RU" dirty="0" err="1"/>
              <a:t>сверхгениальность</a:t>
            </a:r>
            <a:r>
              <a:rPr lang="ru-RU" dirty="0"/>
              <a:t>, </a:t>
            </a:r>
            <a:r>
              <a:rPr lang="ru-RU" dirty="0" smtClean="0"/>
              <a:t>новаторство, героизм</a:t>
            </a:r>
            <a:r>
              <a:rPr lang="ru-RU" dirty="0"/>
              <a:t>, самопожертвование, альтруизм, </a:t>
            </a:r>
            <a:r>
              <a:rPr lang="ru-RU" dirty="0" err="1"/>
              <a:t>трудоголизм</a:t>
            </a:r>
            <a:r>
              <a:rPr lang="ru-RU" dirty="0"/>
              <a:t> и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91264" cy="786482"/>
          </a:xfrm>
        </p:spPr>
        <p:txBody>
          <a:bodyPr/>
          <a:lstStyle/>
          <a:p>
            <a:r>
              <a:rPr lang="ru-RU" sz="4000" dirty="0" smtClean="0"/>
              <a:t>Отклоняющееся </a:t>
            </a:r>
            <a:r>
              <a:rPr lang="ru-RU" sz="4000" dirty="0"/>
              <a:t>поведение</a:t>
            </a:r>
            <a:endParaRPr lang="ru-RU" dirty="0"/>
          </a:p>
        </p:txBody>
      </p:sp>
      <p:pic>
        <p:nvPicPr>
          <p:cNvPr id="1026" name="Picture 2" descr="http://img1.liveinternet.ru/images/attach/c/8/101/964/101964909_6742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187" y="1231683"/>
            <a:ext cx="3223487" cy="170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ll-history.org/New%20Folder/383/439-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09514"/>
            <a:ext cx="226825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.stranamam.ru/data/cache/2013nov/21/17/10145943_9348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3"/>
          <a:stretch/>
        </p:blipFill>
        <p:spPr bwMode="auto">
          <a:xfrm>
            <a:off x="5250154" y="5232876"/>
            <a:ext cx="2609341" cy="16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366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863</Words>
  <Application>Microsoft Office PowerPoint</Application>
  <PresentationFormat>Экран 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Отклоняющееся поведение</vt:lpstr>
      <vt:lpstr>Презентация PowerPoint</vt:lpstr>
      <vt:lpstr>Презентация PowerPoint</vt:lpstr>
      <vt:lpstr>Презентация PowerPoint</vt:lpstr>
      <vt:lpstr>ОТКЛОНЯЮЩЕЕСЯ   ПОВЕДЕНИЕ</vt:lpstr>
      <vt:lpstr>Биологическая   теория      учёного Ч. Ломброзо</vt:lpstr>
      <vt:lpstr>Теория психоанализа З. Фрейда</vt:lpstr>
      <vt:lpstr>Социологическая теория Э. Дюркгейма</vt:lpstr>
      <vt:lpstr>Презентация PowerPoint</vt:lpstr>
      <vt:lpstr>Презентация PowerPoint</vt:lpstr>
      <vt:lpstr>Вывод:</vt:lpstr>
      <vt:lpstr>Задание для самостоятельного выполнения: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BAPBAPA</cp:lastModifiedBy>
  <cp:revision>37</cp:revision>
  <dcterms:created xsi:type="dcterms:W3CDTF">2013-04-23T06:28:02Z</dcterms:created>
  <dcterms:modified xsi:type="dcterms:W3CDTF">2017-03-20T04:03:08Z</dcterms:modified>
</cp:coreProperties>
</file>