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31" r:id="rId3"/>
    <p:sldId id="318" r:id="rId4"/>
    <p:sldId id="257" r:id="rId5"/>
    <p:sldId id="319" r:id="rId6"/>
    <p:sldId id="258" r:id="rId7"/>
    <p:sldId id="320" r:id="rId8"/>
    <p:sldId id="321" r:id="rId9"/>
    <p:sldId id="260" r:id="rId10"/>
    <p:sldId id="322" r:id="rId11"/>
    <p:sldId id="261" r:id="rId12"/>
    <p:sldId id="262" r:id="rId13"/>
    <p:sldId id="263" r:id="rId14"/>
    <p:sldId id="264" r:id="rId15"/>
    <p:sldId id="336" r:id="rId16"/>
    <p:sldId id="265" r:id="rId17"/>
    <p:sldId id="323" r:id="rId18"/>
    <p:sldId id="266" r:id="rId19"/>
    <p:sldId id="338" r:id="rId20"/>
    <p:sldId id="284" r:id="rId21"/>
    <p:sldId id="285" r:id="rId22"/>
    <p:sldId id="325" r:id="rId23"/>
    <p:sldId id="267" r:id="rId24"/>
    <p:sldId id="286" r:id="rId25"/>
    <p:sldId id="268" r:id="rId26"/>
    <p:sldId id="326" r:id="rId27"/>
    <p:sldId id="287" r:id="rId28"/>
    <p:sldId id="288" r:id="rId29"/>
    <p:sldId id="269" r:id="rId30"/>
    <p:sldId id="270" r:id="rId31"/>
    <p:sldId id="342" r:id="rId32"/>
    <p:sldId id="340" r:id="rId33"/>
    <p:sldId id="327" r:id="rId34"/>
    <p:sldId id="273" r:id="rId35"/>
    <p:sldId id="328" r:id="rId36"/>
    <p:sldId id="274" r:id="rId37"/>
    <p:sldId id="329" r:id="rId38"/>
    <p:sldId id="330" r:id="rId39"/>
    <p:sldId id="317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5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24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97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0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1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9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9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49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35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87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3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05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file:///G:\&#1047;&#1077;&#1088;&#1085;&#1055;&#1050;\&#1048;&#1085;&#1092;&#1086;&#1088;&#1084;&#1072;&#1090;&#1080;&#1082;&#1072;\&#1043;&#1086;&#1090;&#1086;&#1074;&#1099;&#1077;%20&#1091;&#1088;&#1086;&#1082;&#1080;\&#1054;&#1041;&#1046;\AppData\Local\Temp\FineReader11.00\media\image17.jpe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file:///G:\&#1047;&#1077;&#1088;&#1085;&#1055;&#1050;\&#1048;&#1085;&#1092;&#1086;&#1088;&#1084;&#1072;&#1090;&#1080;&#1082;&#1072;\&#1043;&#1086;&#1090;&#1086;&#1074;&#1099;&#1077;%20&#1091;&#1088;&#1086;&#1082;&#1080;\&#1054;&#1041;&#1046;\AppData\Local\Temp\FineReader11.00\media\image18.jpe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file:///G:\&#1047;&#1077;&#1088;&#1085;&#1055;&#1050;\&#1048;&#1085;&#1092;&#1086;&#1088;&#1084;&#1072;&#1090;&#1080;&#1082;&#1072;\&#1043;&#1086;&#1090;&#1086;&#1074;&#1099;&#1077;%20&#1091;&#1088;&#1086;&#1082;&#1080;\&#1054;&#1041;&#1046;\AppData\Local\Temp\FineReader11.00\media\image19.jpe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file:///G:\&#1047;&#1077;&#1088;&#1085;&#1055;&#1050;\&#1048;&#1085;&#1092;&#1086;&#1088;&#1084;&#1072;&#1090;&#1080;&#1082;&#1072;\&#1043;&#1086;&#1090;&#1086;&#1074;&#1099;&#1077;%20&#1091;&#1088;&#1086;&#1082;&#1080;\&#1054;&#1041;&#1046;\AppData\Local\Temp\FineReader11.00\media\image20.jpe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file:///G:\&#1047;&#1077;&#1088;&#1085;&#1055;&#1050;\&#1048;&#1085;&#1092;&#1086;&#1088;&#1084;&#1072;&#1090;&#1080;&#1082;&#1072;\&#1043;&#1086;&#1090;&#1086;&#1074;&#1099;&#1077;%20&#1091;&#1088;&#1086;&#1082;&#1080;\&#1054;&#1041;&#1046;\AppData\Local\Temp\FineReader11.00\media\image21.jpe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16832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Общие понятия и классификация чрезвычайных ситуаций природного и техногенного характера</a:t>
            </a:r>
          </a:p>
          <a:p>
            <a:pPr lvl="0" algn="ctr"/>
            <a:endParaRPr lang="ru-RU" sz="3600" b="1" dirty="0" smtClean="0">
              <a:solidFill>
                <a:srgbClr val="FF0000"/>
              </a:solidFill>
            </a:endParaRPr>
          </a:p>
          <a:p>
            <a:pPr lvl="0" algn="ctr"/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89644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на </a:t>
            </a:r>
            <a:r>
              <a:rPr lang="ru-RU" sz="2400" i="1" dirty="0" smtClean="0"/>
              <a:t>геофизические опасные явления</a:t>
            </a:r>
            <a:r>
              <a:rPr lang="ru-RU" sz="2400" dirty="0" smtClean="0"/>
              <a:t> (землетрясения, извержения вулканов);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i="1" dirty="0" smtClean="0"/>
              <a:t>геологические опасные явления</a:t>
            </a:r>
            <a:r>
              <a:rPr lang="ru-RU" sz="2400" dirty="0" smtClean="0"/>
              <a:t> (оползни, сели, обвалы, осыпи, лавины, склоновый смыв, просадка, или провал, земной поверхности, эрозии, пыль­ные бури);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i="1" dirty="0" smtClean="0"/>
              <a:t>метеорологические и агрометеорологические опасные явления</a:t>
            </a:r>
            <a:r>
              <a:rPr lang="ru-RU" sz="2400" dirty="0" smtClean="0"/>
              <a:t> (бури (9 — 11 баллов), ураганы (12 — 15 бал­лов), смерчи, торнадо, шквалы, вертикальные вихри, крупный град, сильный дождь (ливень), сильный снегопад, сильный гололед, сильный мороз, сильная метель, сильная жара, сильный туман, засуха, суховей, заморозки);</a:t>
            </a:r>
          </a:p>
          <a:p>
            <a:pPr lvl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05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8964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i="1" dirty="0" smtClean="0"/>
              <a:t>морские гидрологические опасные явления</a:t>
            </a:r>
            <a:r>
              <a:rPr lang="ru-RU" sz="2400" dirty="0" smtClean="0"/>
              <a:t> (тропические циклоны (тайфуны), цунами, сильное волнение, шторм (более 5 баллов), сильное колебание уровня моря, ранний ледяной покров , напор льдов, интенсивный дрейф льдов, непроходимый или труднопроходимый лед, обледенение судов и портовых сооружений, отрыв прибрежных льдов);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i="1" dirty="0" smtClean="0"/>
              <a:t>гидрологические опасные явления</a:t>
            </a:r>
            <a:r>
              <a:rPr lang="ru-RU" sz="2400" dirty="0" smtClean="0"/>
              <a:t> (высокий уровень воды (наводнения), половодье, дождевые паводки, низкий уровень воды, заторы  и зажоры, ветровые нагоны, ранний ледостав и появление льда на судоходных водоемах);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i="1" dirty="0" smtClean="0"/>
              <a:t>гидрогеологические опасные явления</a:t>
            </a:r>
            <a:r>
              <a:rPr lang="ru-RU" sz="2400" dirty="0" smtClean="0"/>
              <a:t> (низкий уровень грунтовых вод, высокий уровень грунтовых вод);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i="1" dirty="0" smtClean="0"/>
              <a:t>природные пожары</a:t>
            </a:r>
            <a:r>
              <a:rPr lang="ru-RU" sz="2400" dirty="0" smtClean="0"/>
              <a:t> (лесные пожары, пожары степных и хлебных массивов, торфяные пожары, подземные по­жары горючих ископаемых);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i="1" dirty="0" smtClean="0"/>
          </a:p>
          <a:p>
            <a:r>
              <a:rPr lang="ru-RU" sz="2400" i="1" dirty="0" smtClean="0"/>
              <a:t>Зажор</a:t>
            </a:r>
            <a:r>
              <a:rPr lang="ru-RU" sz="2400" dirty="0" smtClean="0"/>
              <a:t> — скопление рыхлого льда в устье реки.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9644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i="1" dirty="0" smtClean="0"/>
              <a:t>эпидемии, инфекционная заболеваемость людей</a:t>
            </a:r>
            <a:r>
              <a:rPr lang="ru-RU" sz="2400" b="1" dirty="0" smtClean="0"/>
              <a:t> </a:t>
            </a:r>
            <a:r>
              <a:rPr lang="ru-RU" sz="2400" dirty="0" smtClean="0"/>
              <a:t>(единичные случаи экзотических и особо опасных инфекционных заболеваний, групповые случаи опасных инфекционных заболеваний, эпидемическая вспышка опасных  инфекционных заболеваний, инфекционные заболевания не выявленной этиологии, эпидемия, пандемия);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 </a:t>
            </a:r>
            <a:r>
              <a:rPr lang="ru-RU" sz="2400" b="1" i="1" dirty="0" smtClean="0"/>
              <a:t>инфекционная заболеваемость сельскохозяйственных животных</a:t>
            </a:r>
            <a:r>
              <a:rPr lang="ru-RU" sz="2400" b="1" dirty="0" smtClean="0"/>
              <a:t> </a:t>
            </a:r>
            <a:r>
              <a:rPr lang="ru-RU" sz="2400" dirty="0" smtClean="0"/>
              <a:t>(единичные случаи экзотических и особо опасных инфекционных заболеваний, инфекционные заболевания сельскохозяйственных животных не выявленной этиологии);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 </a:t>
            </a:r>
            <a:r>
              <a:rPr lang="ru-RU" sz="2400" b="1" i="1" dirty="0" smtClean="0"/>
              <a:t>поражения сельскохозяйственных растений болезнями и вредителями.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92896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Техногенные чрезвычайные ситуации.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Техногенные чрезвычайные ситуации.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endParaRPr lang="ru-RU" sz="2400" dirty="0" smtClean="0"/>
          </a:p>
          <a:p>
            <a:r>
              <a:rPr lang="ru-RU" sz="2400" dirty="0" smtClean="0"/>
              <a:t>Техногенные чрезвычайные ситуации  наносят значительный ущерб экологии в результате масштабного загрязнения поверхностных и подземных вод, почвы и атмосферного воздуха опасными для окружающей среды веществами, что влечет за собой гибель  животных и растений, деградацию экосистем.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Техногенная чрезвычайная ситуация </a:t>
            </a:r>
            <a:r>
              <a:rPr lang="ru-RU" sz="2400" dirty="0" smtClean="0"/>
              <a:t>— это экстремальное событие, являющееся следствием случайных  или преднамеренных внешних воздействий, которое приводит к выходу из строя, повреждению или  разрушению технических устройств, транспортных средств, зданий, сооружений и (или) к человеческим  жертвам.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59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Техногенные чрезвычайные ситуации подразделяются:</a:t>
            </a:r>
          </a:p>
          <a:p>
            <a:endParaRPr lang="ru-RU" sz="2400" dirty="0" smtClean="0"/>
          </a:p>
          <a:p>
            <a:pPr lvl="0"/>
            <a:r>
              <a:rPr lang="ru-RU" sz="2400" dirty="0" smtClean="0"/>
              <a:t>- на </a:t>
            </a:r>
            <a:r>
              <a:rPr lang="ru-RU" sz="2400" b="1" i="1" dirty="0" smtClean="0"/>
              <a:t>транспортные аварии или катастрофы</a:t>
            </a:r>
            <a:r>
              <a:rPr lang="ru-RU" sz="2400" b="1" dirty="0" smtClean="0"/>
              <a:t> </a:t>
            </a:r>
            <a:r>
              <a:rPr lang="ru-RU" sz="2400" dirty="0" smtClean="0"/>
              <a:t>(аварии  товарных поездов; аварии пассажирских поездов; аварии поездов метрополитена; аварии речных и морских грузовых судов; аварии (катастрофы) речных и морских пассажирских судов; авиакатастрофы в аэропортах, населенных пунктах; авиакатастрофы вне аэропортов, населенных пунктов; аварии (катастрофы) на автодорогах (крупные автомобильные); аварии транспорта на мостах, железнодорожных переездах, в тоннелях; аварии на магистральных трубопроводах) (рис. );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/>
          </a:p>
          <a:p>
            <a:r>
              <a:rPr lang="ru-RU" sz="2400" b="1" i="1" dirty="0" smtClean="0"/>
              <a:t>- пожары, взрывы, угроза взрывов</a:t>
            </a:r>
            <a:r>
              <a:rPr lang="ru-RU" sz="2400" b="1" dirty="0" smtClean="0"/>
              <a:t> </a:t>
            </a:r>
            <a:r>
              <a:rPr lang="ru-RU" sz="2400" dirty="0" smtClean="0"/>
              <a:t>(пожары (взрывы) на коммуникациях; пожары (взрывы) технологического оборудования промышленных объектов; пожары (взры</a:t>
            </a:r>
            <a:r>
              <a:rPr lang="ru-RU" sz="2400" b="1" dirty="0" smtClean="0"/>
              <a:t>вы) </a:t>
            </a:r>
            <a:r>
              <a:rPr lang="ru-RU" sz="2400" dirty="0" smtClean="0"/>
              <a:t>на объектах добычи, переработки и хранения легковоспламеняющихся, горючих и взрывчатых веществ; пожары (взрывы) в шахтах, на подземных и горных выработках, пожары (взрывы) на химически опасных объектах; пожары (взрывы) на радиационно-опасных объектах; пожары (взрывы) в метрополитене; пожары (взрывы) на транспорте; </a:t>
            </a:r>
            <a:r>
              <a:rPr lang="ru-RU" sz="2400" dirty="0"/>
              <a:t>пожары (взрывы) в зданиях и сооружениях жилого, социально-бытового, культурного назначения, обнаружение неразорвавшихся боеприпасов; утрата взрывчатых веществ (боеприпасов); 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407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3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/>
          </a:p>
          <a:p>
            <a:pPr>
              <a:buFontTx/>
              <a:buChar char="-"/>
            </a:pPr>
            <a:r>
              <a:rPr lang="ru-RU" sz="2400" b="1" i="1" dirty="0" smtClean="0"/>
              <a:t>аварии с выбросом или угрозой выброса химически опасных веществ</a:t>
            </a:r>
            <a:r>
              <a:rPr lang="ru-RU" sz="2400" b="1" dirty="0" smtClean="0"/>
              <a:t> </a:t>
            </a:r>
            <a:r>
              <a:rPr lang="ru-RU" sz="2400" dirty="0" smtClean="0"/>
              <a:t>(аварии с выбросом (угрозой выброса) химически опасных веществ при  их производстве, переработке или хранении (захоронении); аварии на транспорте с выбросом (угрозой выброса) химически опасных веществ; образование  и распространение химически опасных веществ в процессе химических реакций, н</a:t>
            </a:r>
            <a:r>
              <a:rPr lang="en-US" sz="2400" dirty="0" smtClean="0"/>
              <a:t>a</a:t>
            </a:r>
            <a:r>
              <a:rPr lang="ru-RU" sz="2400" dirty="0" err="1" smtClean="0"/>
              <a:t>чавшихся</a:t>
            </a:r>
            <a:r>
              <a:rPr lang="ru-RU" sz="2400" dirty="0" smtClean="0"/>
              <a:t> в результате аварии; аварии с химическими  боеприпасами, утрата источников химически опасных веществ);</a:t>
            </a:r>
          </a:p>
          <a:p>
            <a:pPr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2007" y="2132856"/>
            <a:ext cx="64999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Аварии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на коммунальных системах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жизнеобеспечения</a:t>
            </a: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7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8847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Общие понятия и классификация чрезвычайных ситуаций природного и техногенного характера</a:t>
            </a:r>
          </a:p>
          <a:p>
            <a:pPr lvl="0"/>
            <a:endParaRPr lang="ru-RU" sz="2400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Чрезвычайная ситуация (ЧС) </a:t>
            </a:r>
            <a:r>
              <a:rPr lang="ru-RU" sz="2400" dirty="0" smtClean="0"/>
              <a:t>— это нарушение нормальных условий жизнедеятельности людей на определенной территории, вызванное аварией, катастрофой, стихийным или экологическим бедствием, в результате которых возникает угроза жизни и здоровью, наносится ущерб имуществу населения, народному хозяйству и окружающей природной среде.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0991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366962"/>
          <a:ext cx="6096000" cy="2124075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4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РНм</a:t>
                      </a: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950" b="0" i="0" u="none" strike="noStrike" spc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R. </a:t>
                      </a: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Авария самолета</a:t>
                      </a:r>
                      <a:endParaRPr lang="ru-RU" sz="12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4577" name="Picture 1" descr="G:\ЗернПК\Информатика\Готовые уроки\ОБЖ\AppData\Local\Temp\FineReader11.00\media\image17.jpe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8460432" cy="6021288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009" name="Picture 1" descr="G:\ЗернПК\Информатика\Готовые уроки\ОБЖ\AppData\Local\Temp\FineReader11.00\media\image18.jpe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-1" y="0"/>
            <a:ext cx="8285527" cy="5517232"/>
          </a:xfrm>
          <a:prstGeom prst="rect">
            <a:avLst/>
          </a:prstGeom>
          <a:noFill/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4345"/>
            <a:ext cx="88204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/>
              <a:t>- аварии с выбросом (угрозой выброса</a:t>
            </a:r>
            <a:r>
              <a:rPr lang="ru-RU" sz="2400" b="1" dirty="0" smtClean="0"/>
              <a:t>) </a:t>
            </a:r>
            <a:r>
              <a:rPr lang="ru-RU" sz="2400" b="1" i="1" dirty="0" smtClean="0"/>
              <a:t>радиоактивных, веществ</a:t>
            </a:r>
            <a:r>
              <a:rPr lang="ru-RU" sz="2400" b="1" dirty="0" smtClean="0"/>
              <a:t> </a:t>
            </a:r>
            <a:r>
              <a:rPr lang="ru-RU" sz="2400" dirty="0" smtClean="0"/>
              <a:t>(аварии на атомных электростанциях, атомных энергетических установках производственного и исследовательского назначения с выбросом (угрозой  выброса) радиоактивных веществ; аварии с выбросом (угрозой выброса) радиоактивных веществ на предприятиях ядерно-топливного цикла; аварии транспортных средств и космических аппаратов с ядерными установками или грузом радиоактивных веществ на борту; аварии при промышленных и испытательных ядерных взрывах с выбросом (угрозой выброса) радиоактивных веществ; аварии с ядерными боеприпасами в местах  хранения, эксплуатации или установки; утрата радиоактивных источников);</a:t>
            </a:r>
          </a:p>
        </p:txBody>
      </p:sp>
    </p:spTree>
    <p:extLst>
      <p:ext uri="{BB962C8B-B14F-4D97-AF65-F5344CB8AC3E}">
        <p14:creationId xmlns:p14="http://schemas.microsoft.com/office/powerpoint/2010/main" val="3881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4345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- </a:t>
            </a:r>
            <a:r>
              <a:rPr lang="ru-RU" sz="2400" b="1" i="1" dirty="0" smtClean="0"/>
              <a:t>аварии с выбросом</a:t>
            </a:r>
            <a:r>
              <a:rPr lang="ru-RU" sz="2400" b="1" dirty="0" smtClean="0"/>
              <a:t> </a:t>
            </a:r>
            <a:r>
              <a:rPr lang="ru-RU" sz="2400" b="1" i="1" dirty="0" smtClean="0"/>
              <a:t>(угрозой выброса</a:t>
            </a:r>
            <a:r>
              <a:rPr lang="ru-RU" sz="2400" b="1" dirty="0" smtClean="0"/>
              <a:t>) </a:t>
            </a:r>
            <a:r>
              <a:rPr lang="ru-RU" sz="2400" b="1" i="1" dirty="0" smtClean="0"/>
              <a:t>биологически опасных веществ</a:t>
            </a:r>
            <a:r>
              <a:rPr lang="ru-RU" sz="2400" b="1" dirty="0" smtClean="0"/>
              <a:t> </a:t>
            </a:r>
            <a:r>
              <a:rPr lang="ru-RU" sz="2400" dirty="0" smtClean="0"/>
              <a:t>(аварии с выбросом (угрозой выброса) биологически опасных веществ на предприятиях и в научно исследовательских учреждениях (лабораториях); аварии на транспорте с выбросом (угрозой выброса) биологиче­ски опасных веществ; утрата биологически опасных ве­ществ);</a:t>
            </a:r>
          </a:p>
          <a:p>
            <a:pPr lvl="0"/>
            <a:endParaRPr lang="ru-RU" sz="2400" dirty="0" smtClean="0"/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 </a:t>
            </a:r>
          </a:p>
          <a:p>
            <a:pPr lvl="0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085975"/>
          <a:ext cx="6096000" cy="268605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8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</a:rPr>
                        <a:t>7. </a:t>
                      </a: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Авария на Чернобыльской атомной станции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4033" name="Picture 1" descr="G:\ЗернПК\Информатика\Готовые уроки\ОБЖ\AppData\Local\Temp\FineReader11.00\media\image19.jpe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8388424" cy="5612113"/>
          </a:xfrm>
          <a:prstGeom prst="rect">
            <a:avLst/>
          </a:prstGeom>
          <a:noFill/>
        </p:spPr>
      </p:pic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6165304"/>
            <a:ext cx="355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Авария на Чернобыльской  АЭС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b="1" i="1" dirty="0" smtClean="0"/>
              <a:t>внезапное обрушение зданий, сооружений</a:t>
            </a:r>
            <a:r>
              <a:rPr lang="ru-RU" sz="2400" b="1" dirty="0" smtClean="0"/>
              <a:t> </a:t>
            </a:r>
            <a:r>
              <a:rPr lang="ru-RU" sz="2400" dirty="0" smtClean="0"/>
              <a:t>(обрушение элементов транспортных коммуникаций; обрушение производственных зданий и сооружений, обрушение зданий и сооружений жилого, социально-бытового и культурного назначения);</a:t>
            </a:r>
          </a:p>
          <a:p>
            <a:endParaRPr lang="ru-RU" sz="2400" dirty="0" smtClean="0"/>
          </a:p>
          <a:p>
            <a:pPr>
              <a:buFontTx/>
              <a:buChar char="-"/>
            </a:pPr>
            <a:r>
              <a:rPr lang="ru-RU" sz="2400" b="1" i="1" dirty="0" smtClean="0"/>
              <a:t>аварии на электроэнергетических системах</a:t>
            </a:r>
            <a:r>
              <a:rPr lang="ru-RU" sz="2400" b="1" dirty="0" smtClean="0"/>
              <a:t> </a:t>
            </a:r>
            <a:r>
              <a:rPr lang="ru-RU" sz="2400" dirty="0" smtClean="0"/>
              <a:t>(аварии на автономных электростанциях с долговременным перерывом электроснабжения всех потребителей; аварии на электроэнергетических системах (сетях) с долговременным перерывом электроснабжения основных потребителей или обширных территорий; выход из строя транспортных </a:t>
            </a:r>
            <a:r>
              <a:rPr lang="ru-RU" sz="2400" dirty="0" err="1" smtClean="0"/>
              <a:t>электроконтактных</a:t>
            </a:r>
            <a:r>
              <a:rPr lang="ru-RU" sz="2400" dirty="0" smtClean="0"/>
              <a:t> сетей); </a:t>
            </a:r>
          </a:p>
          <a:p>
            <a:pPr>
              <a:buFontTx/>
              <a:buChar char="-"/>
            </a:pPr>
            <a:endParaRPr lang="ru-RU" sz="2400" b="1" i="1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b="1" i="1" dirty="0" smtClean="0"/>
              <a:t>аварии на системах коммунального обеспечения</a:t>
            </a:r>
            <a:r>
              <a:rPr lang="ru-RU" sz="2400" b="1" dirty="0" smtClean="0"/>
              <a:t> </a:t>
            </a:r>
            <a:r>
              <a:rPr lang="ru-RU" sz="2400" dirty="0" smtClean="0"/>
              <a:t>(аварии в канализационных системах с массовым выбросом загрязняющих веществ; аварии на тепловых сетях в холодное время года; аварии в системах снабжения населения питьевой водой; аварии на коммунальных газопроводах);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03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" descr="G:\ЗернПК\Информатика\Готовые уроки\ОБЖ\AppData\Local\Temp\FineReader11.00\media\image20.jpe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7236296" cy="6507582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 descr="G:\ЗернПК\Информатика\Готовые уроки\ОБЖ\AppData\Local\Temp\FineReader11.00\media\image21.jpe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7927490" cy="5517232"/>
          </a:xfrm>
          <a:prstGeom prst="rect">
            <a:avLst/>
          </a:prstGeom>
          <a:noFill/>
        </p:spPr>
      </p:pic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6021288"/>
            <a:ext cx="378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Авария на Саяно-Шушенской ГЭС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 - </a:t>
            </a:r>
            <a:r>
              <a:rPr lang="ru-RU" sz="2400" b="1" i="1" dirty="0" smtClean="0"/>
              <a:t>аварии на очистных сооружениях</a:t>
            </a:r>
            <a:r>
              <a:rPr lang="ru-RU" sz="2400" b="1" dirty="0" smtClean="0"/>
              <a:t> </a:t>
            </a:r>
            <a:r>
              <a:rPr lang="ru-RU" sz="2400" dirty="0" smtClean="0"/>
              <a:t>(аварии на очистных  сооружениях сточных вод промышленных предприятий с массовым выбросом загрязняющих веществ; аварии на очистных сооружениях промышленных газов с массовым выбросом загрязняющих веществ);</a:t>
            </a:r>
          </a:p>
          <a:p>
            <a:pPr lvl="0"/>
            <a:endParaRPr lang="ru-RU" sz="2400" dirty="0" smtClean="0"/>
          </a:p>
          <a:p>
            <a:r>
              <a:rPr lang="ru-RU" sz="2400" dirty="0" smtClean="0"/>
              <a:t> -  </a:t>
            </a:r>
            <a:r>
              <a:rPr lang="ru-RU" sz="2400" b="1" i="1" dirty="0" smtClean="0"/>
              <a:t>гидродинамические аварии</a:t>
            </a:r>
            <a:r>
              <a:rPr lang="ru-RU" sz="2400" b="1" dirty="0" smtClean="0"/>
              <a:t> </a:t>
            </a:r>
            <a:r>
              <a:rPr lang="ru-RU" sz="2400" dirty="0" smtClean="0"/>
              <a:t>(прорывы плотин, дамб,  шлюзов, перемычек и других гидротехнических сооружений).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8847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Авария</a:t>
            </a:r>
            <a:r>
              <a:rPr lang="ru-RU" sz="2400" b="1" dirty="0" smtClean="0"/>
              <a:t> </a:t>
            </a:r>
            <a:r>
              <a:rPr lang="ru-RU" sz="2400" dirty="0" smtClean="0"/>
              <a:t>— это повреждение, влекущее за собой выход из строя машин или механизмов, систем обеспечения (например, энергоснабжения) зданий или коммуникаций.</a:t>
            </a:r>
          </a:p>
          <a:p>
            <a:endParaRPr lang="ru-RU" sz="2400" dirty="0" smtClean="0"/>
          </a:p>
          <a:p>
            <a:r>
              <a:rPr lang="ru-RU" sz="2400" dirty="0" smtClean="0"/>
              <a:t>На промышленных предприятиях аварии, как правило, сопровождаются пожарами, взрывами, затоплениями, обрушениями, выбросами или разливами сильно действующих ядовитых веществ (СДЯВ).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87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2276872"/>
            <a:ext cx="32971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ВНЕЗАПНОЕ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ОБРУШЕНИЕ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ЗДАНИЙ</a:t>
            </a: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132856"/>
            <a:ext cx="44675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БЕЗОПАСНОСТЬ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ПРИ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РАДИАЦИОННЫХ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АВАРИЯХ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Экологические чрезвычайные ситуации.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Под экологическими чрезвычайными ситуациями понимают значительные нарушения природной среды (например, разрушение озонового слоя, опустынивание земель, засоление почв, кислотные дожди и др.), несущие угрозу жизнедеятельности человека.</a:t>
            </a:r>
          </a:p>
          <a:p>
            <a:endParaRPr lang="ru-RU" sz="2400" dirty="0" smtClean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Антропогенные чрезвычайные ситуации.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Антропогенные чрезвычайные ситуации являются следствием ошибочных действий людей.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2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Социальные чрезвычайные ситуации.</a:t>
            </a:r>
          </a:p>
          <a:p>
            <a:r>
              <a:rPr lang="ru-RU" sz="2400" b="1" dirty="0" smtClean="0"/>
              <a:t> </a:t>
            </a:r>
            <a:r>
              <a:rPr lang="ru-RU" sz="2400" dirty="0" smtClean="0"/>
              <a:t>К социальным чрезвычайным ситуациям относят угрожающие жизни, </a:t>
            </a:r>
            <a:r>
              <a:rPr lang="ru-RU" sz="2400" b="1" dirty="0" smtClean="0"/>
              <a:t>здо</a:t>
            </a:r>
            <a:r>
              <a:rPr lang="ru-RU" sz="2400" dirty="0" smtClean="0"/>
              <a:t>ровью и благополучию людей события, происходящие в обществе:  войны, межнациональные конфликты, геноцид, терроризм,  крупные ограбления и др.</a:t>
            </a:r>
          </a:p>
          <a:p>
            <a:endParaRPr lang="ru-RU" sz="2400" dirty="0" smtClean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Комбинированные чрезвычайные ситуации.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Комбинированные чрезвычайные ситуации могут сочетать в себе признаки нескольких ЧС, различающихся по масштабам возникновения.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41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Классификация чрезвычайных ситуаций природного и техногенного характера по степени распространения :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00808"/>
            <a:ext cx="8820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Локальные чрезвычайные ситуации.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400" dirty="0" smtClean="0"/>
              <a:t>Зона локальных  ЧС не выходит за пределы территории объекта производственного или социального назначения. Число пострадавших в локальных ЧС не превышает 10 человек. Материальный ущерб  составляет не более 100 тысяч рублей.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2220" y="567044"/>
            <a:ext cx="882047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Муниципальные чрезвычайные ситуации.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400" dirty="0" smtClean="0"/>
              <a:t>Зона не выходит за пределы населенного пункта, города, района. </a:t>
            </a:r>
          </a:p>
          <a:p>
            <a:r>
              <a:rPr lang="ru-RU" sz="2400" dirty="0" smtClean="0"/>
              <a:t>Число пострадавших составляет от 10 до 50 человек. Материальный ущерб составляет не более пяти миллионов рублей. Даная чрезвычайная ситуация может быть также отнесена к  ЧС локального характера.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Межмуниципальные чрезвычайные ситуации.</a:t>
            </a:r>
            <a:r>
              <a:rPr lang="ru-RU" sz="2400" b="1" dirty="0" smtClean="0"/>
              <a:t> </a:t>
            </a:r>
          </a:p>
          <a:p>
            <a:r>
              <a:rPr lang="ru-RU" sz="2400" dirty="0" smtClean="0"/>
              <a:t>Зона межмуниципальных ЧС распространяется на территорию двух и более поселений, внутригородских районов крупных городов .</a:t>
            </a:r>
          </a:p>
          <a:p>
            <a:r>
              <a:rPr lang="ru-RU" sz="2400" dirty="0" smtClean="0"/>
              <a:t>Число пострадав и материальный ущерб оцениваются так же, как при ЧС муниципального характера.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32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Региональные чрезвычайные ситуации.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400" dirty="0" smtClean="0"/>
              <a:t>Зона региональных чрезвычайных ситуаций охватывает  территорию одного субъекта РФ. В результате региональных ЧС увечья получают свыше 50, но не более 500 человек. Материалы ущерб составляет от 5 до 500 миллионов рублей.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Межрегиональные чрезвычайные ситуации</a:t>
            </a:r>
            <a:r>
              <a:rPr lang="ru-RU" sz="2400" b="1" dirty="0" smtClean="0"/>
              <a:t>.</a:t>
            </a:r>
            <a:r>
              <a:rPr lang="ru-RU" sz="2400" b="1" i="1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Зона межрегиональных чрезвычайных ситуаций затрагивает </a:t>
            </a:r>
            <a:r>
              <a:rPr lang="ru-RU" sz="2400" b="1" dirty="0" smtClean="0"/>
              <a:t>тер</a:t>
            </a:r>
            <a:r>
              <a:rPr lang="ru-RU" sz="2400" dirty="0" smtClean="0"/>
              <a:t>риторию двух и более субъектов Федерации. Число пострадавших — от 50 до 500 человек. Материальный ущерб, как и при региональных ЧС.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Федеральные чрезвычайные ситуации.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400" dirty="0" smtClean="0"/>
              <a:t>Зона федеральных ЧС может охватывать территорию всей страны. В результате федеральных ЧС непосредственно страдают свыше 500 человек. Материальный ущерб составляет свыше 500 миллионов рублей.</a:t>
            </a:r>
          </a:p>
          <a:p>
            <a:endParaRPr lang="ru-RU" sz="2400" dirty="0"/>
          </a:p>
          <a:p>
            <a:r>
              <a:rPr lang="ru" sz="2400" dirty="0"/>
              <a:t>Существуют также трансграничные чрезвычайные </a:t>
            </a:r>
            <a:r>
              <a:rPr lang="ru" sz="2400" dirty="0" smtClean="0"/>
              <a:t>ситуации</a:t>
            </a:r>
            <a:r>
              <a:rPr lang="ru" sz="2400" dirty="0"/>
              <a:t>. Поражающие факторы трансграничных ЧС </a:t>
            </a:r>
            <a:r>
              <a:rPr lang="ru" sz="2400" dirty="0" smtClean="0"/>
              <a:t>выходят  </a:t>
            </a:r>
            <a:r>
              <a:rPr lang="ru" sz="2400" dirty="0"/>
              <a:t>за пределы РФ, но частично затрагивают ее территорию.</a:t>
            </a:r>
          </a:p>
        </p:txBody>
      </p:sp>
    </p:spTree>
    <p:extLst>
      <p:ext uri="{BB962C8B-B14F-4D97-AF65-F5344CB8AC3E}">
        <p14:creationId xmlns:p14="http://schemas.microsoft.com/office/powerpoint/2010/main" val="7365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" sz="2400" dirty="0"/>
              <a:t>Территории, в пределах которых в результате аварий, </a:t>
            </a:r>
            <a:r>
              <a:rPr lang="ru" sz="2400" dirty="0" smtClean="0"/>
              <a:t>ка-</a:t>
            </a:r>
            <a:r>
              <a:rPr lang="en-US" sz="2400" dirty="0" smtClean="0"/>
              <a:t> </a:t>
            </a:r>
            <a:r>
              <a:rPr lang="ru" sz="2400" dirty="0"/>
              <a:t>тастроф, военных действий или стихийных бедствий </a:t>
            </a:r>
            <a:r>
              <a:rPr lang="ru" sz="2400" dirty="0" smtClean="0"/>
              <a:t>произошли </a:t>
            </a:r>
            <a:r>
              <a:rPr lang="ru" sz="2400" dirty="0"/>
              <a:t>отрицательные изменения в окружающей среде, </a:t>
            </a:r>
            <a:r>
              <a:rPr lang="ru" sz="2400" dirty="0" smtClean="0"/>
              <a:t>угрожащие </a:t>
            </a:r>
            <a:r>
              <a:rPr lang="ru" sz="2400" dirty="0"/>
              <a:t>здоровью человека, состоянию экосистем, </a:t>
            </a:r>
            <a:r>
              <a:rPr lang="ru" sz="2400" dirty="0" smtClean="0"/>
              <a:t>генетическому  </a:t>
            </a:r>
            <a:r>
              <a:rPr lang="ru" sz="2400" dirty="0"/>
              <a:t>фонду растений и животных, решениями правительства </a:t>
            </a:r>
            <a:r>
              <a:rPr lang="ru" sz="2400" dirty="0" smtClean="0"/>
              <a:t>объявляются </a:t>
            </a:r>
            <a:r>
              <a:rPr lang="ru" sz="2400" i="1" dirty="0"/>
              <a:t>зонами чрезвычайной экологической ситуации</a:t>
            </a:r>
            <a:r>
              <a:rPr lang="ru" sz="2400" i="1" dirty="0" smtClean="0"/>
              <a:t>.</a:t>
            </a:r>
            <a:endParaRPr lang="ru" sz="2400" i="1" dirty="0"/>
          </a:p>
          <a:p>
            <a:endParaRPr lang="ru" sz="2400" dirty="0"/>
          </a:p>
          <a:p>
            <a:endParaRPr lang="ru" sz="2400" dirty="0"/>
          </a:p>
          <a:p>
            <a:r>
              <a:rPr lang="ru-RU" sz="2400" dirty="0" smtClean="0"/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82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564904"/>
            <a:ext cx="6106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304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89644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Катастрофа</a:t>
            </a:r>
            <a:r>
              <a:rPr lang="ru-RU" sz="2400" b="1" dirty="0" smtClean="0"/>
              <a:t> </a:t>
            </a:r>
            <a:r>
              <a:rPr lang="ru-RU" sz="2400" dirty="0" smtClean="0"/>
              <a:t>— событие с трагическими последствиями, крупная авария с гибелью людей.</a:t>
            </a:r>
          </a:p>
          <a:p>
            <a:endParaRPr lang="ru-RU" sz="2400" dirty="0" smtClean="0"/>
          </a:p>
          <a:p>
            <a:r>
              <a:rPr lang="ru-RU" sz="2400" dirty="0" smtClean="0"/>
              <a:t>Различают следующие </a:t>
            </a:r>
            <a:r>
              <a:rPr lang="ru-RU" sz="2400" i="1" dirty="0" smtClean="0"/>
              <a:t>виды катастроф</a:t>
            </a:r>
            <a:r>
              <a:rPr lang="ru-RU" sz="2400" dirty="0" smtClean="0"/>
              <a:t> (схема ):</a:t>
            </a:r>
          </a:p>
          <a:p>
            <a:endParaRPr lang="ru-RU" sz="2400" i="1" dirty="0" smtClean="0"/>
          </a:p>
          <a:p>
            <a:r>
              <a:rPr lang="ru-RU" sz="2400" b="1" i="1" dirty="0" smtClean="0">
                <a:solidFill>
                  <a:schemeClr val="bg1"/>
                </a:solidFill>
              </a:rPr>
              <a:t>Экологическая катастрофа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/>
              <a:t>— стихийное бедствие, крупная производственная или транспортная авария, последствия которой приводят к чрезвычайно неблагоприятным изменениям в среде обитания, к массовому поражению флоры и фауны, почвы и воздушной среды, природы в целом.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image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0" y="1268760"/>
            <a:ext cx="868192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606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1344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/>
              <a:t> </a:t>
            </a:r>
            <a:r>
              <a:rPr lang="ru-RU" sz="2400" b="1" i="1" dirty="0" smtClean="0">
                <a:solidFill>
                  <a:schemeClr val="bg1"/>
                </a:solidFill>
              </a:rPr>
              <a:t>Производственная или транспортная катастрофа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/>
              <a:t>— крупная авария на производстве или транспорте, влекущая за собой человечески жертвы и значительный материальный ущерб.</a:t>
            </a:r>
          </a:p>
          <a:p>
            <a:pPr lvl="0"/>
            <a:r>
              <a:rPr lang="ru-RU" sz="2400" dirty="0" smtClean="0"/>
              <a:t> 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/>
            <a:r>
              <a:rPr lang="ru-RU" sz="2400" b="1" i="1" dirty="0" smtClean="0">
                <a:solidFill>
                  <a:schemeClr val="bg1"/>
                </a:solidFill>
              </a:rPr>
              <a:t>Техногенная катастрофа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/>
              <a:t>— внезапное, непредусмотренное освобождение механической, химической, термической, радиационной и иной энергии.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Стихийное бедствие </a:t>
            </a:r>
            <a:r>
              <a:rPr lang="ru-RU" sz="2400" dirty="0" smtClean="0"/>
              <a:t>— это опасные геофизические, геологические, гидрологические, атмосферные и другие  природные процессы таких масштабов, при которых возникают катастрофические ситуации, </a:t>
            </a:r>
            <a:r>
              <a:rPr lang="ru-RU" sz="2400" dirty="0" err="1" smtClean="0"/>
              <a:t>характеризу</a:t>
            </a:r>
            <a:r>
              <a:rPr lang="ru-RU" sz="2400" dirty="0" smtClean="0"/>
              <a:t> -</a:t>
            </a:r>
            <a:r>
              <a:rPr lang="ru-RU" sz="2400" dirty="0" err="1" smtClean="0"/>
              <a:t>ющиеся</a:t>
            </a:r>
            <a:r>
              <a:rPr lang="ru-RU" sz="2400" dirty="0" smtClean="0"/>
              <a:t> внезапным нарушением жизнедеятельности людей, разрушением и уничтожением материальных ценностей.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332656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Чрезвычайные ситуации классифицируются:</a:t>
            </a:r>
          </a:p>
          <a:p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по </a:t>
            </a:r>
            <a:r>
              <a:rPr lang="ru-RU" sz="2400" i="1" dirty="0" smtClean="0"/>
              <a:t>природе возникновения</a:t>
            </a:r>
            <a:r>
              <a:rPr lang="ru-RU" sz="2400" dirty="0" smtClean="0"/>
              <a:t> (природные, техногенные, экологические, антропогенные, социальные и комбинированные);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i="1" dirty="0" smtClean="0"/>
              <a:t>масштабам распространения</a:t>
            </a:r>
            <a:r>
              <a:rPr lang="ru-RU" sz="2400" dirty="0" smtClean="0"/>
              <a:t> (локальные, местные, территориальные, региональные, федеральные, трансграничные);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i="1" dirty="0" smtClean="0"/>
              <a:t>причине возникновения</a:t>
            </a:r>
            <a:r>
              <a:rPr lang="ru-RU" sz="2400" dirty="0" smtClean="0"/>
              <a:t> (преднамеренные и непреднамеренные, стихийные);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i="1" dirty="0" smtClean="0"/>
              <a:t>скорости развития</a:t>
            </a:r>
            <a:r>
              <a:rPr lang="ru-RU" sz="2400" dirty="0" smtClean="0"/>
              <a:t> (взрывные, внезапные, скоротечные</a:t>
            </a:r>
            <a:r>
              <a:rPr lang="ru-RU" dirty="0" smtClean="0"/>
              <a:t>,   </a:t>
            </a:r>
          </a:p>
          <a:p>
            <a:pPr lvl="0"/>
            <a:r>
              <a:rPr lang="ru-RU" sz="2400" dirty="0" smtClean="0"/>
              <a:t>     плавные);</a:t>
            </a:r>
          </a:p>
        </p:txBody>
      </p:sp>
    </p:spTree>
    <p:extLst>
      <p:ext uri="{BB962C8B-B14F-4D97-AF65-F5344CB8AC3E}">
        <p14:creationId xmlns:p14="http://schemas.microsoft.com/office/powerpoint/2010/main" val="18760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79653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i="1" smtClean="0"/>
              <a:t> </a:t>
            </a:r>
            <a:r>
              <a:rPr lang="ru-RU" sz="2400" i="1" dirty="0" smtClean="0"/>
              <a:t>возможности предотвращения</a:t>
            </a:r>
            <a:r>
              <a:rPr lang="ru-RU" sz="2400" dirty="0" smtClean="0"/>
              <a:t> (неизбежные, или природные,   предотвращаемые, или техногенные, социальные);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i="1" dirty="0" smtClean="0"/>
              <a:t>ведомственной принадлежности</a:t>
            </a:r>
            <a:r>
              <a:rPr lang="ru-RU" sz="2400" dirty="0" smtClean="0"/>
              <a:t> (в промышленности, строительстве, на транспорте, в жилищно-коммунальной сфере, сельском, лесном хозяйстве и т.д.).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25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Чр</a:t>
            </a:r>
            <a:r>
              <a:rPr lang="ru-RU" sz="2400" b="1" i="1" dirty="0" smtClean="0">
                <a:solidFill>
                  <a:srgbClr val="FF0000"/>
                </a:solidFill>
              </a:rPr>
              <a:t>езвычайные ситуации природного характера. </a:t>
            </a:r>
          </a:p>
          <a:p>
            <a:endParaRPr lang="ru-RU" sz="2400" b="1" i="1" dirty="0" smtClean="0"/>
          </a:p>
          <a:p>
            <a:r>
              <a:rPr lang="ru-RU" sz="2400" dirty="0" smtClean="0"/>
              <a:t>К природным относятся чрезвычайные ситуации, связанные с проявлением стихийных явлений природы.</a:t>
            </a:r>
          </a:p>
          <a:p>
            <a:endParaRPr lang="ru-RU" sz="2400" dirty="0" smtClean="0"/>
          </a:p>
          <a:p>
            <a:r>
              <a:rPr lang="ru-RU" sz="2400" dirty="0" smtClean="0"/>
              <a:t>На территории России, обладающей большим разнообразием геологических, климатических и ландшафтных условий, наблюдается более тридцати видов опасных природных явлений.</a:t>
            </a:r>
          </a:p>
          <a:p>
            <a:endParaRPr lang="ru-RU" sz="2400" dirty="0" smtClean="0"/>
          </a:p>
          <a:p>
            <a:r>
              <a:rPr lang="ru-RU" sz="2400" b="1" dirty="0" smtClean="0"/>
              <a:t>Сами по себе чрезвычайные ситуации природного характера весьма разнообразны, поэтому, исходя из причин (условий) возникновения, их делят: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1823</Words>
  <Application>Microsoft Office PowerPoint</Application>
  <PresentationFormat>Экран (4:3)</PresentationFormat>
  <Paragraphs>144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Arial</vt:lpstr>
      <vt:lpstr>Bookman Old Style</vt:lpstr>
      <vt:lpstr>Calibri</vt:lpstr>
      <vt:lpstr>Calibri Light</vt:lpstr>
      <vt:lpstr>Courier New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 ЧТПиГХ</cp:lastModifiedBy>
  <cp:revision>116</cp:revision>
  <dcterms:modified xsi:type="dcterms:W3CDTF">2023-04-08T04:00:46Z</dcterms:modified>
</cp:coreProperties>
</file>