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59" r:id="rId6"/>
    <p:sldId id="258" r:id="rId7"/>
    <p:sldId id="267" r:id="rId8"/>
    <p:sldId id="260" r:id="rId9"/>
    <p:sldId id="262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3175"/>
            <a:ext cx="915352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125538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351088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8763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305" y="260350"/>
            <a:ext cx="8581390" cy="278638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 Bold" panose="02020603050405020304" charset="0"/>
                <a:cs typeface="Times New Roman Bold" panose="02020603050405020304" charset="0"/>
              </a:rPr>
              <a:t>Методика написания рефератов</a:t>
            </a:r>
            <a:endParaRPr lang="ru-RU" sz="5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123" y="5013008"/>
            <a:ext cx="6913562" cy="1752600"/>
          </a:xfrm>
        </p:spPr>
        <p:txBody>
          <a:bodyPr/>
          <a:lstStyle/>
          <a:p>
            <a:r>
              <a:rPr lang="ru-RU" sz="2800" i="1">
                <a:solidFill>
                  <a:schemeClr val="accent1">
                    <a:lumMod val="75000"/>
                  </a:schemeClr>
                </a:solidFill>
                <a:latin typeface="Times New Roman Italic" panose="02020603050405020304" charset="0"/>
                <a:cs typeface="Times New Roman Italic" panose="02020603050405020304" charset="0"/>
              </a:rPr>
              <a:t>Подготовила студентка </a:t>
            </a:r>
            <a:endParaRPr lang="ru-RU" sz="2800" i="1">
              <a:solidFill>
                <a:schemeClr val="accent1">
                  <a:lumMod val="75000"/>
                </a:schemeClr>
              </a:solidFill>
              <a:latin typeface="Times New Roman Italic" panose="02020603050405020304" charset="0"/>
              <a:cs typeface="Times New Roman Italic" panose="02020603050405020304" charset="0"/>
            </a:endParaRPr>
          </a:p>
          <a:p>
            <a:r>
              <a:rPr lang="ru-RU" sz="2800" i="1">
                <a:solidFill>
                  <a:schemeClr val="accent1">
                    <a:lumMod val="75000"/>
                  </a:schemeClr>
                </a:solidFill>
                <a:latin typeface="Times New Roman Italic" panose="02020603050405020304" charset="0"/>
                <a:cs typeface="Times New Roman Italic" panose="02020603050405020304" charset="0"/>
              </a:rPr>
              <a:t>Ш-42 группы</a:t>
            </a:r>
            <a:endParaRPr lang="ru-RU" sz="2800" i="1">
              <a:solidFill>
                <a:schemeClr val="accent1">
                  <a:lumMod val="75000"/>
                </a:schemeClr>
              </a:solidFill>
              <a:latin typeface="Times New Roman Italic" panose="02020603050405020304" charset="0"/>
              <a:cs typeface="Times New Roman Italic" panose="02020603050405020304" charset="0"/>
            </a:endParaRPr>
          </a:p>
          <a:p>
            <a:r>
              <a:rPr lang="ru-RU" sz="2800" i="1">
                <a:solidFill>
                  <a:schemeClr val="accent1">
                    <a:lumMod val="75000"/>
                  </a:schemeClr>
                </a:solidFill>
                <a:latin typeface="Times New Roman Italic" panose="02020603050405020304" charset="0"/>
                <a:cs typeface="Times New Roman Italic" panose="02020603050405020304" charset="0"/>
              </a:rPr>
              <a:t>Бамматханова Альбина</a:t>
            </a:r>
            <a:endParaRPr lang="ru-RU" sz="2800" i="1">
              <a:solidFill>
                <a:schemeClr val="accent1">
                  <a:lumMod val="75000"/>
                </a:schemeClr>
              </a:solidFill>
              <a:latin typeface="Times New Roman Italic" panose="02020603050405020304" charset="0"/>
              <a:cs typeface="Times New Roman Italic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" y="1174750"/>
            <a:ext cx="8985250" cy="49530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marL="0" indent="0" algn="ctr">
              <a:buNone/>
            </a:pPr>
            <a:r>
              <a:rPr lang="ru-RU" altLang="en-US" sz="9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СПАСИБО ЗА ВНИМАНИЕ</a:t>
            </a:r>
            <a:endParaRPr lang="ru-RU" altLang="en-US" sz="96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alphaModFix amt="36000"/>
          </a:blip>
          <a:stretch>
            <a:fillRect/>
          </a:stretch>
        </p:blipFill>
        <p:spPr>
          <a:xfrm>
            <a:off x="-26670" y="983615"/>
            <a:ext cx="5691505" cy="5848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44133"/>
            <a:ext cx="7467600" cy="939784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Содержание реферата</a:t>
            </a:r>
            <a:endParaRPr lang="ru-RU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605" y="981075"/>
            <a:ext cx="7466965" cy="5187950"/>
          </a:xfrm>
        </p:spPr>
        <p:txBody>
          <a:bodyPr>
            <a:normAutofit fontScale="25000"/>
          </a:bodyPr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9600" b="1" i="1" dirty="0" smtClean="0">
                <a:latin typeface="Times New Roman Regular" panose="02020603050405020304" charset="0"/>
                <a:cs typeface="Times New Roman Regular" panose="02020603050405020304" charset="0"/>
              </a:rPr>
              <a:t>Реферат</a:t>
            </a:r>
            <a:r>
              <a:rPr lang="ru-RU" sz="9600" dirty="0" smtClean="0">
                <a:latin typeface="Times New Roman Regular" panose="02020603050405020304" charset="0"/>
                <a:cs typeface="Times New Roman Regular" panose="02020603050405020304" charset="0"/>
              </a:rPr>
              <a:t> (от латинского слова «</a:t>
            </a:r>
            <a:r>
              <a:rPr lang="ru-RU" sz="9600" dirty="0" err="1" smtClean="0">
                <a:latin typeface="Times New Roman Regular" panose="02020603050405020304" charset="0"/>
                <a:cs typeface="Times New Roman Regular" panose="02020603050405020304" charset="0"/>
              </a:rPr>
              <a:t>refero</a:t>
            </a:r>
            <a:r>
              <a:rPr lang="ru-RU" sz="9600" dirty="0" smtClean="0">
                <a:latin typeface="Times New Roman Regular" panose="02020603050405020304" charset="0"/>
                <a:cs typeface="Times New Roman Regular" panose="02020603050405020304" charset="0"/>
              </a:rPr>
              <a:t>» – докладываю, сообщаю) – краткое изложение в письменной или устной форме содержания книги, статьи или научной работы.</a:t>
            </a:r>
            <a:endParaRPr lang="ru-RU" sz="96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just">
              <a:buNone/>
            </a:pPr>
            <a:r>
              <a:rPr lang="ru-RU" sz="9600" dirty="0" smtClean="0">
                <a:latin typeface="Times New Roman Regular" panose="02020603050405020304" charset="0"/>
                <a:cs typeface="Times New Roman Regular" panose="02020603050405020304" charset="0"/>
              </a:rPr>
              <a:t>    </a:t>
            </a:r>
            <a:r>
              <a:rPr lang="ru-RU" sz="9600" b="1" dirty="0" smtClean="0">
                <a:latin typeface="Times New Roman Regular" panose="02020603050405020304" charset="0"/>
                <a:cs typeface="Times New Roman Regular" panose="02020603050405020304" charset="0"/>
              </a:rPr>
              <a:t>Реферат состоит из нескольких частей:</a:t>
            </a:r>
            <a:endParaRPr lang="ru-RU" sz="96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just"/>
            <a:r>
              <a:rPr lang="ru-RU" sz="9600" dirty="0" smtClean="0">
                <a:highlight>
                  <a:srgbClr val="0080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титульный лист</a:t>
            </a:r>
            <a:r>
              <a:rPr lang="ru-RU" sz="9600" dirty="0" smtClean="0">
                <a:latin typeface="Times New Roman Regular" panose="02020603050405020304" charset="0"/>
                <a:cs typeface="Times New Roman Regular" panose="02020603050405020304" charset="0"/>
              </a:rPr>
              <a:t> (оформляется по требованиям образовательного учреждения);</a:t>
            </a:r>
            <a:endParaRPr lang="ru-RU" sz="96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just"/>
            <a:r>
              <a:rPr lang="ru-RU" sz="9600" dirty="0" smtClean="0">
                <a:highlight>
                  <a:srgbClr val="0080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оглавление </a:t>
            </a:r>
            <a:r>
              <a:rPr lang="ru-RU" sz="9600" dirty="0" smtClean="0">
                <a:latin typeface="Times New Roman Regular" panose="02020603050405020304" charset="0"/>
                <a:cs typeface="Times New Roman Regular" panose="02020603050405020304" charset="0"/>
              </a:rPr>
              <a:t>(содержание), требующее наличие номеров страниц на каждый раздел реферата;</a:t>
            </a:r>
            <a:endParaRPr lang="ru-RU" sz="96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just"/>
            <a:r>
              <a:rPr lang="ru-RU" sz="9600" dirty="0" smtClean="0">
                <a:highlight>
                  <a:srgbClr val="0080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введение;</a:t>
            </a:r>
            <a:endParaRPr lang="ru-RU" sz="9600" dirty="0" smtClean="0">
              <a:highlight>
                <a:srgbClr val="008000"/>
              </a:highlight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just"/>
            <a:r>
              <a:rPr lang="ru-RU" sz="9600" dirty="0" smtClean="0">
                <a:highlight>
                  <a:srgbClr val="0080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основная часть, состоящая из глав;</a:t>
            </a:r>
            <a:endParaRPr lang="ru-RU" sz="9600" dirty="0" smtClean="0">
              <a:highlight>
                <a:srgbClr val="008000"/>
              </a:highlight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just"/>
            <a:r>
              <a:rPr lang="ru-RU" sz="9600" dirty="0" smtClean="0">
                <a:highlight>
                  <a:srgbClr val="0080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заключение;</a:t>
            </a:r>
            <a:endParaRPr lang="ru-RU" sz="9600" dirty="0" smtClean="0">
              <a:highlight>
                <a:srgbClr val="008000"/>
              </a:highlight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just"/>
            <a:r>
              <a:rPr lang="ru-RU" sz="9600" dirty="0" smtClean="0">
                <a:highlight>
                  <a:srgbClr val="0080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список использованной литературы.</a:t>
            </a:r>
            <a:endParaRPr lang="ru-RU" sz="96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>
              <a:buNone/>
            </a:pPr>
            <a:endParaRPr lang="ru-RU" sz="96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3"/>
      <p:bldP spid="2" grpId="4"/>
      <p:bldP spid="2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Титульный лист</a:t>
            </a:r>
            <a:endParaRPr lang="ru-RU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" y="908685"/>
            <a:ext cx="4337050" cy="5673090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p>
            <a:pPr marL="0" indent="0">
              <a:buNone/>
            </a:pPr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</a:rPr>
              <a:t>В самом верху листа посередине пишется </a:t>
            </a:r>
            <a:r>
              <a:rPr lang="en-US" sz="2000">
                <a:highlight>
                  <a:srgbClr val="0080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Министерство образования и науки Российской Федерации (МИНОБРНАУКИ РОССИИ)</a:t>
            </a:r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</a:rPr>
              <a:t>, ниже с новой строки наименование Вашего учебного заведения полностью и сокращенно. Пропуская 3-5 строчек посередине слово «РЕФЕРАТ», ниже по дисциплине.</a:t>
            </a: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marL="0" indent="0">
              <a:buNone/>
            </a:pPr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</a:rPr>
              <a:t>Пропустив несколько строчек Вы пишете слово «Выполнил» и указываете группу и Ф.И.О студента или студентки.</a:t>
            </a: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marL="0" indent="0">
              <a:buNone/>
            </a:pPr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</a:rPr>
              <a:t>Еще ниже «Проверил», звание и степень проверяющего, а также его Ф.И.О. Чуть ниже оценка.</a:t>
            </a: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marL="0" indent="0">
              <a:buNone/>
            </a:pPr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</a:rPr>
              <a:t>В самом низу посередине город и год.</a:t>
            </a: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alphaModFix amt="38000"/>
          </a:blip>
          <a:stretch>
            <a:fillRect/>
          </a:stretch>
        </p:blipFill>
        <p:spPr>
          <a:xfrm>
            <a:off x="-69215" y="908685"/>
            <a:ext cx="9213215" cy="591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50" y="1052830"/>
            <a:ext cx="3950335" cy="55486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</p:pic>
      <p:sp>
        <p:nvSpPr>
          <p:cNvPr id="6" name="Curved Right Arrow 5"/>
          <p:cNvSpPr/>
          <p:nvPr/>
        </p:nvSpPr>
        <p:spPr>
          <a:xfrm>
            <a:off x="3851910" y="3455035"/>
            <a:ext cx="876935" cy="743585"/>
          </a:xfrm>
          <a:prstGeom prst="curvedRightArrow">
            <a:avLst>
              <a:gd name="adj1" fmla="val 25000"/>
              <a:gd name="adj2" fmla="val 64991"/>
              <a:gd name="adj3" fmla="val 25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 Bold" panose="02020603050405020304" charset="0"/>
                <a:cs typeface="Times New Roman Bold" panose="02020603050405020304" charset="0"/>
              </a:rPr>
              <a:t>Содержание</a:t>
            </a:r>
            <a:endParaRPr lang="ru-RU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alphaModFix amt="29000"/>
          </a:blip>
          <a:stretch>
            <a:fillRect/>
          </a:stretch>
        </p:blipFill>
        <p:spPr>
          <a:xfrm>
            <a:off x="32385" y="908685"/>
            <a:ext cx="5497195" cy="593153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705" y="1341120"/>
            <a:ext cx="3716020" cy="3362325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highlight>
                  <a:srgbClr val="008000"/>
                </a:highlight>
                <a:latin typeface="Times New Roman Bold" panose="02020603050405020304" charset="0"/>
                <a:cs typeface="Times New Roman Bold" panose="02020603050405020304" charset="0"/>
              </a:rPr>
              <a:t>ПРИМЕР ОФОРМЛЕНИЯ СОДЕРЖАНИЯ (ПЛАН) РЕФЕРАТА</a:t>
            </a:r>
            <a:endParaRPr lang="ru-RU" sz="1800" b="1" dirty="0" smtClean="0">
              <a:highlight>
                <a:srgbClr val="008000"/>
              </a:highlight>
              <a:latin typeface="Times New Roman Bold" panose="02020603050405020304" charset="0"/>
              <a:cs typeface="Times New Roman Bold" panose="0202060305040502030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 Bold" panose="02020603050405020304" charset="0"/>
                <a:cs typeface="Times New Roman Bold" panose="02020603050405020304" charset="0"/>
              </a:rPr>
              <a:t>Основа всего реферата это правильно составленное содержание. Оно должно раскрывать суть темы и показывать, что у Вас рассматривалось в работе.</a:t>
            </a:r>
            <a:endParaRPr lang="ru-RU" sz="1800" b="1" dirty="0" smtClean="0">
              <a:latin typeface="Times New Roman Bold" panose="02020603050405020304" charset="0"/>
              <a:cs typeface="Times New Roman Bold" panose="0202060305040502030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 Bold" panose="02020603050405020304" charset="0"/>
                <a:cs typeface="Times New Roman Bold" panose="02020603050405020304" charset="0"/>
              </a:rPr>
              <a:t>Содержание составляется следующим образом:</a:t>
            </a:r>
            <a:endParaRPr lang="ru-RU" sz="1800" b="1" dirty="0" smtClean="0">
              <a:latin typeface="Times New Roman Bold" panose="02020603050405020304" charset="0"/>
              <a:cs typeface="Times New Roman Bold" panose="02020603050405020304" charset="0"/>
            </a:endParaRPr>
          </a:p>
          <a:p>
            <a:pPr marL="0" indent="0" algn="l">
              <a:buNone/>
            </a:pPr>
            <a:endParaRPr lang="ru-RU" sz="1800" b="1" dirty="0" smtClean="0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5" y="1278890"/>
            <a:ext cx="4472940" cy="53441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6" name="Curved Right Arrow 5"/>
          <p:cNvSpPr/>
          <p:nvPr/>
        </p:nvSpPr>
        <p:spPr>
          <a:xfrm>
            <a:off x="2334260" y="4436745"/>
            <a:ext cx="1561465" cy="1217295"/>
          </a:xfrm>
          <a:prstGeom prst="curv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alphaModFix amt="56000"/>
          </a:blip>
          <a:stretch>
            <a:fillRect/>
          </a:stretch>
        </p:blipFill>
        <p:spPr>
          <a:xfrm>
            <a:off x="0" y="1038860"/>
            <a:ext cx="9131935" cy="57854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 Bold" panose="02020603050405020304" charset="0"/>
                <a:cs typeface="Times New Roman Bold" panose="02020603050405020304" charset="0"/>
              </a:rPr>
              <a:t>Вступительная часть</a:t>
            </a:r>
            <a:endParaRPr lang="ru-RU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070" y="1701165"/>
            <a:ext cx="3431540" cy="37623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latin typeface="Times New Roman Regular" panose="02020603050405020304" charset="0"/>
                <a:cs typeface="Times New Roman Regular" panose="02020603050405020304" charset="0"/>
              </a:rPr>
              <a:t>Эта короткая глава должна содержать несколько вступительных предложений, непосредственно вводящих в тему реферата.</a:t>
            </a:r>
            <a:endParaRPr lang="ru-RU" sz="1600" b="1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highlight>
                  <a:srgbClr val="0080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Как писать введение в реферате на примере</a:t>
            </a:r>
            <a:endParaRPr lang="ru-RU" sz="1600" dirty="0" smtClean="0">
              <a:highlight>
                <a:srgbClr val="008000"/>
              </a:highlight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just"/>
            <a:r>
              <a:rPr lang="ru-RU" sz="1600" b="1" dirty="0">
                <a:latin typeface="Times New Roman Regular" panose="02020603050405020304" charset="0"/>
                <a:cs typeface="Times New Roman Regular" panose="02020603050405020304" charset="0"/>
              </a:rPr>
              <a:t>На вступительную часть отводится не более 2 листов формата А4. Используемый шрифт Times New Roman кеглем 12-14, отступы полей: правое 10 мм, левое 30 мм, верхнее и нижнее 20 мм. </a:t>
            </a:r>
            <a:endParaRPr lang="ru-RU" sz="1600" b="1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ru-RU" sz="1600" b="1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-12" b="1899"/>
          <a:stretch>
            <a:fillRect/>
          </a:stretch>
        </p:blipFill>
        <p:spPr>
          <a:xfrm>
            <a:off x="3995420" y="1524635"/>
            <a:ext cx="4771390" cy="503745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perspectiveFront"/>
            <a:lightRig rig="threePt" dir="t"/>
          </a:scene3d>
        </p:spPr>
      </p:pic>
      <p:sp>
        <p:nvSpPr>
          <p:cNvPr id="6" name="Text Box 5"/>
          <p:cNvSpPr txBox="1"/>
          <p:nvPr/>
        </p:nvSpPr>
        <p:spPr>
          <a:xfrm>
            <a:off x="4572000" y="980440"/>
            <a:ext cx="3250565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l"/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4"/>
                </a:solidFill>
                <a:effectLst/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Пример введения в реферате </a:t>
            </a:r>
            <a:endParaRPr lang="ru-RU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4"/>
              </a:solidFill>
              <a:effectLst/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2174875" y="5229225"/>
            <a:ext cx="1435735" cy="1061720"/>
          </a:xfrm>
          <a:prstGeom prst="curv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Основная часть</a:t>
            </a:r>
            <a:endParaRPr lang="ru-RU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952500"/>
            <a:ext cx="2422525" cy="4953000"/>
          </a:xfrm>
        </p:spPr>
        <p:txBody>
          <a:bodyPr/>
          <a:p>
            <a:pPr marL="0" indent="0">
              <a:buNone/>
            </a:pPr>
            <a:r>
              <a:rPr lang="ru-RU" altLang="en-US" sz="2000">
                <a:latin typeface="Times New Roman Regular" panose="02020603050405020304" charset="0"/>
                <a:cs typeface="Times New Roman Regular" panose="02020603050405020304" charset="0"/>
              </a:rPr>
              <a:t>-Э</a:t>
            </a:r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</a:rPr>
              <a:t>то звено работы, в котором </a:t>
            </a:r>
            <a:r>
              <a:rPr lang="en-US" sz="2000">
                <a:highlight>
                  <a:srgbClr val="0080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последовательно раскрывается выбранная тема. </a:t>
            </a:r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</a:rPr>
              <a:t>Основная часть может быть представлена как цельным текстом, так и разделена на главы. При необходимости текст реферата может дополняться иллюстрациями, таблицами, графиками, но ими не следует "перегружать" текст.</a:t>
            </a: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marL="0" indent="0">
              <a:buNone/>
            </a:pP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marL="0" indent="0">
              <a:buNone/>
            </a:pP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alphaModFix amt="38000"/>
          </a:blip>
          <a:stretch>
            <a:fillRect/>
          </a:stretch>
        </p:blipFill>
        <p:spPr>
          <a:xfrm>
            <a:off x="0" y="916305"/>
            <a:ext cx="5144770" cy="586676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83485" y="952500"/>
            <a:ext cx="2063750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buNone/>
            </a:pPr>
            <a:r>
              <a:rPr lang="en-US" sz="2000">
                <a:highlight>
                  <a:srgbClr val="008000"/>
                </a:highlight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Главы по объему должны быть равнозначными или разница 1-3 страницы, не более.</a:t>
            </a:r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Весь текст реферата Вам нужно перечитать и устранить все ошибки форматирования. После чего проверить орфографию и пунктуацию. Объем основной части реферата от 10-16 страниц.</a:t>
            </a: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908685"/>
            <a:ext cx="4214495" cy="588137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</p:pic>
      <p:sp>
        <p:nvSpPr>
          <p:cNvPr id="7" name="Curved Right Arrow 6"/>
          <p:cNvSpPr/>
          <p:nvPr/>
        </p:nvSpPr>
        <p:spPr>
          <a:xfrm>
            <a:off x="4139565" y="3454400"/>
            <a:ext cx="648335" cy="935990"/>
          </a:xfrm>
          <a:prstGeom prst="curv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 Bold" panose="02020603050405020304" charset="0"/>
                <a:cs typeface="Times New Roman Bold" panose="02020603050405020304" charset="0"/>
              </a:rPr>
              <a:t>Заключение. Выводы</a:t>
            </a:r>
            <a:endParaRPr lang="ru-RU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alphaModFix amt="55000"/>
          </a:blip>
          <a:stretch>
            <a:fillRect/>
          </a:stretch>
        </p:blipFill>
        <p:spPr>
          <a:xfrm>
            <a:off x="-36830" y="862330"/>
            <a:ext cx="9215755" cy="593407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460" y="1537335"/>
            <a:ext cx="8100695" cy="45840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В этой главе автор подводит итог работы, делает краткий её анализ и формулирует выводы.Первым делом Вы как можно больше делайте собственных выводов по изученной теме и четко ответьте на поставленные вопросы в работе. Важно не отойти от темы и подводя итоги, сделайте обзор выберите ту точку зрения которая, по-вашему, наиболее подходит к данной теме работы.</a:t>
            </a:r>
            <a:endParaRPr lang="ru-RU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Все выводы увяжите с целью и задачами, написанными во введении реферата. Объем заключения должен быть равен объему введения или быть чуть больше.</a:t>
            </a:r>
            <a:br>
              <a:rPr lang="ru-RU" sz="2400" dirty="0" smtClean="0">
                <a:latin typeface="Times New Roman Regular" panose="02020603050405020304" charset="0"/>
                <a:cs typeface="Times New Roman Regular" panose="02020603050405020304" charset="0"/>
              </a:rPr>
            </a:br>
            <a:endParaRPr lang="ru-RU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Список литературы</a:t>
            </a:r>
            <a:endParaRPr lang="ru-RU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 Bold" panose="02020603050405020304" charset="0"/>
              <a:cs typeface="Times New Roman Bold" panose="02020603050405020304" charset="0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alphaModFix amt="44000"/>
          </a:blip>
          <a:stretch>
            <a:fillRect/>
          </a:stretch>
        </p:blipFill>
        <p:spPr>
          <a:xfrm>
            <a:off x="0" y="980440"/>
            <a:ext cx="9144000" cy="591121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05" y="1196340"/>
            <a:ext cx="7042785" cy="53193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br>
              <a:rPr lang="ru-RU" sz="2600" dirty="0" smtClean="0"/>
            </a:br>
            <a:r>
              <a:rPr lang="ru-RU" sz="2400" dirty="0" smtClean="0">
                <a:highlight>
                  <a:srgbClr val="0080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Литературные ссылки следует располагать в столбик в следующем порядке:</a:t>
            </a:r>
            <a:endParaRPr lang="ru-RU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энциклопедии, справочники;</a:t>
            </a:r>
            <a:endParaRPr lang="ru-RU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книги по теме реферата (по алфавиту фамилий авторов);</a:t>
            </a:r>
            <a:endParaRPr lang="ru-RU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газетно-журнальные статьи (по алфавиту фамилий авторов статей, с указанием названий газет и журналов, года издания и номера).</a:t>
            </a:r>
            <a:endParaRPr lang="ru-RU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smtClean="0">
                <a:latin typeface="Times New Roman Regular" panose="02020603050405020304" charset="0"/>
                <a:cs typeface="Times New Roman Regular" panose="02020603050405020304" charset="0"/>
              </a:rPr>
              <a:t>гиперссылки </a:t>
            </a:r>
            <a:r>
              <a:rPr lang="ru-RU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на все источники, где заимствовался материал, в том числе иллюстрации с указанием предмета заимствования.</a:t>
            </a:r>
            <a:endParaRPr lang="ru-RU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 Bold" panose="02020603050405020304" charset="0"/>
                <a:cs typeface="Times New Roman Bold" panose="02020603050405020304" charset="0"/>
              </a:rPr>
              <a:t>Объем реферата</a:t>
            </a:r>
            <a:endParaRPr lang="ru-RU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alphaModFix amt="46000"/>
          </a:blip>
          <a:stretch>
            <a:fillRect/>
          </a:stretch>
        </p:blipFill>
        <p:spPr>
          <a:xfrm>
            <a:off x="0" y="773430"/>
            <a:ext cx="9144000" cy="610489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6855"/>
            <a:ext cx="5265420" cy="26403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>
                <a:latin typeface="Times New Roman Regular" panose="02020603050405020304" charset="0"/>
                <a:cs typeface="Times New Roman Regular" panose="02020603050405020304" charset="0"/>
              </a:rPr>
              <a:t> экзаменационный реферат может быть 20 – 25 листов;</a:t>
            </a:r>
            <a:endParaRPr lang="ru-RU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just"/>
            <a:r>
              <a:rPr lang="ru-RU" dirty="0" smtClean="0">
                <a:latin typeface="Times New Roman Regular" panose="02020603050405020304" charset="0"/>
                <a:cs typeface="Times New Roman Regular" panose="02020603050405020304" charset="0"/>
              </a:rPr>
              <a:t>реферат для урока – не более 10 листов;</a:t>
            </a:r>
            <a:endParaRPr lang="ru-RU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3276</Words>
  <Application>WPS Presentation</Application>
  <PresentationFormat>Экран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5" baseType="lpstr">
      <vt:lpstr>Arial</vt:lpstr>
      <vt:lpstr>SimSun</vt:lpstr>
      <vt:lpstr>Wingdings</vt:lpstr>
      <vt:lpstr>Wingdings</vt:lpstr>
      <vt:lpstr>Wingdings 2</vt:lpstr>
      <vt:lpstr>Century Schoolbook</vt:lpstr>
      <vt:lpstr>苹方-简</vt:lpstr>
      <vt:lpstr>Microsoft YaHei</vt:lpstr>
      <vt:lpstr>汉仪旗黑</vt:lpstr>
      <vt:lpstr>Arial Unicode MS</vt:lpstr>
      <vt:lpstr>Calibri</vt:lpstr>
      <vt:lpstr>Helvetica Neue</vt:lpstr>
      <vt:lpstr>宋体-简</vt:lpstr>
      <vt:lpstr>Brush Script MT</vt:lpstr>
      <vt:lpstr>Heiti SC Light</vt:lpstr>
      <vt:lpstr>PingFang HK Regular</vt:lpstr>
      <vt:lpstr>PingFang TC Regular</vt:lpstr>
      <vt:lpstr>Hiragino Sans GB W3</vt:lpstr>
      <vt:lpstr>Times New Roman Regular</vt:lpstr>
      <vt:lpstr>Times New Roman Italic</vt:lpstr>
      <vt:lpstr>Times New Roman Bold</vt:lpstr>
      <vt:lpstr>Times New Roman Bold Italic</vt:lpstr>
      <vt:lpstr>Arial Bold</vt:lpstr>
      <vt:lpstr>Times New Roman</vt:lpstr>
      <vt:lpstr>Data Pie Charts</vt:lpstr>
      <vt:lpstr>Методика написания рефератов</vt:lpstr>
      <vt:lpstr>Содержание реферата</vt:lpstr>
      <vt:lpstr>PowerPoint 演示文稿</vt:lpstr>
      <vt:lpstr>Основная часть реферата</vt:lpstr>
      <vt:lpstr>Вступительная часть</vt:lpstr>
      <vt:lpstr>PowerPoint 演示文稿</vt:lpstr>
      <vt:lpstr>Заключение. Выводы</vt:lpstr>
      <vt:lpstr>Оформление реферата</vt:lpstr>
      <vt:lpstr>Объем реферата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написания рефератов</dc:title>
  <dc:creator>Admin</dc:creator>
  <cp:lastModifiedBy>admin</cp:lastModifiedBy>
  <cp:revision>6</cp:revision>
  <dcterms:created xsi:type="dcterms:W3CDTF">2024-01-24T20:57:07Z</dcterms:created>
  <dcterms:modified xsi:type="dcterms:W3CDTF">2024-01-24T20:57:07Z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