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70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74" r:id="rId15"/>
    <p:sldId id="273" r:id="rId16"/>
    <p:sldId id="266" r:id="rId17"/>
    <p:sldId id="269" r:id="rId18"/>
    <p:sldId id="277" r:id="rId19"/>
    <p:sldId id="26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4" d="100"/>
          <a:sy n="64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BE847-843B-4509-A12D-89C08F017F5A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9F97-81D9-4CB9-9F24-068B7CAC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Дворцовая</a:t>
            </a:r>
            <a:r>
              <a:rPr lang="ru-RU" baseline="0" dirty="0" smtClean="0"/>
              <a:t> площадь включена в Список Всемирного наследия ЮНЕСКО. </a:t>
            </a:r>
          </a:p>
          <a:p>
            <a:r>
              <a:rPr lang="ru-RU" dirty="0" smtClean="0"/>
              <a:t>Фасад здания Главного штаба  имеет</a:t>
            </a:r>
            <a:r>
              <a:rPr lang="ru-RU" baseline="0" dirty="0" smtClean="0"/>
              <a:t> </a:t>
            </a:r>
            <a:r>
              <a:rPr lang="ru-RU" dirty="0" smtClean="0"/>
              <a:t>протяженность 580 метров. </a:t>
            </a:r>
          </a:p>
          <a:p>
            <a:r>
              <a:rPr lang="ru-RU" dirty="0" smtClean="0"/>
              <a:t>Основным акцентом</a:t>
            </a:r>
            <a:r>
              <a:rPr lang="ru-RU" baseline="0" dirty="0" smtClean="0"/>
              <a:t> в композиции является величественная арка, задуманная Карлом Росси как памятник Отечественной войны 1812 года.</a:t>
            </a:r>
          </a:p>
          <a:p>
            <a:r>
              <a:rPr lang="ru-RU" baseline="0" dirty="0" smtClean="0"/>
              <a:t>Скульптурное убранство арки: колесница Победы, статуя воинов, летящие фигуры Славы с лавровыми венками и композиции из оружия и воинских доспехов.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9F97-81D9-4CB9-9F24-068B7CACE6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Ответы:</a:t>
            </a:r>
          </a:p>
          <a:p>
            <a:pPr marL="228600" indent="-228600">
              <a:buAutoNum type="arabicPeriod"/>
            </a:pPr>
            <a:r>
              <a:rPr lang="ru-RU" b="1" dirty="0" smtClean="0">
                <a:solidFill>
                  <a:schemeClr val="accent5"/>
                </a:solidFill>
              </a:rPr>
              <a:t>Ампир.</a:t>
            </a:r>
            <a:r>
              <a:rPr lang="ru-RU" b="1" dirty="0" smtClean="0"/>
              <a:t> </a:t>
            </a:r>
            <a:r>
              <a:rPr lang="ru-RU" dirty="0" smtClean="0"/>
              <a:t>Триумфальная арка</a:t>
            </a:r>
            <a:r>
              <a:rPr lang="ru-RU" baseline="0" dirty="0" smtClean="0"/>
              <a:t>  на площади Звезды Шарля де Голля. Париж. Франция. Строительство  начал в 1806г.  архитектор Ж.-Ф </a:t>
            </a:r>
            <a:r>
              <a:rPr lang="ru-RU" baseline="0" dirty="0" err="1" smtClean="0"/>
              <a:t>Шальгрен</a:t>
            </a:r>
            <a:r>
              <a:rPr lang="ru-RU" baseline="0" dirty="0" smtClean="0"/>
              <a:t>, выполняя воль Наполеона, пожелавшего посвятить ее Великой Армии.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Классический стиль</a:t>
            </a:r>
            <a:r>
              <a:rPr lang="ru-RU" baseline="0" dirty="0" smtClean="0"/>
              <a:t>. Древний Рим. Пантеон (Храм всех богов). 125г. н.э.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Готика.</a:t>
            </a:r>
            <a:r>
              <a:rPr lang="ru-RU" baseline="0" dirty="0" smtClean="0"/>
              <a:t> Сиенский собор. Италия. </a:t>
            </a:r>
            <a:r>
              <a:rPr lang="en-US" baseline="0" dirty="0" smtClean="0"/>
              <a:t>XIII-XIV</a:t>
            </a:r>
            <a:r>
              <a:rPr lang="ru-RU" baseline="0" dirty="0" smtClean="0"/>
              <a:t>вв.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Древнерусский стиль. </a:t>
            </a:r>
            <a:r>
              <a:rPr lang="ru-RU" baseline="0" dirty="0" smtClean="0"/>
              <a:t>Храм Покрова на Нерли.</a:t>
            </a:r>
            <a:r>
              <a:rPr lang="en-US" baseline="0" dirty="0" smtClean="0"/>
              <a:t> XII</a:t>
            </a:r>
            <a:r>
              <a:rPr lang="ru-RU" baseline="0" dirty="0" smtClean="0"/>
              <a:t>в. Россия.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Романский стиль. </a:t>
            </a:r>
            <a:r>
              <a:rPr lang="ru-RU" b="0" baseline="0" dirty="0" smtClean="0"/>
              <a:t>Архитектурный ансамбль. </a:t>
            </a:r>
            <a:r>
              <a:rPr lang="ru-RU" baseline="0" dirty="0" smtClean="0"/>
              <a:t>Кафедральный собор. Башня. Баптистерий. </a:t>
            </a:r>
            <a:r>
              <a:rPr lang="en-US" baseline="0" dirty="0" smtClean="0"/>
              <a:t>XII</a:t>
            </a:r>
            <a:r>
              <a:rPr lang="ru-RU" baseline="0" dirty="0" smtClean="0"/>
              <a:t>-</a:t>
            </a:r>
            <a:r>
              <a:rPr lang="en-US" baseline="0" dirty="0" smtClean="0"/>
              <a:t>XIII</a:t>
            </a:r>
            <a:r>
              <a:rPr lang="ru-RU" baseline="0" dirty="0" smtClean="0"/>
              <a:t>вв. Пиза. Италия.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Ампир.</a:t>
            </a:r>
            <a:r>
              <a:rPr lang="ru-RU" baseline="0" dirty="0" smtClean="0"/>
              <a:t> Здание Главного штаба на Дворцовой площади. Карл Росси. </a:t>
            </a:r>
            <a:r>
              <a:rPr lang="en-US" dirty="0" smtClean="0"/>
              <a:t>XIX</a:t>
            </a:r>
            <a:r>
              <a:rPr lang="ru-RU" dirty="0" smtClean="0"/>
              <a:t> в. </a:t>
            </a:r>
            <a:r>
              <a:rPr lang="ru-RU" baseline="0" dirty="0" smtClean="0"/>
              <a:t>С.- Петербург. Россия.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Модерн.</a:t>
            </a:r>
            <a:r>
              <a:rPr lang="ru-RU" baseline="0" dirty="0" smtClean="0"/>
              <a:t> Дом </a:t>
            </a:r>
            <a:r>
              <a:rPr lang="ru-RU" baseline="0" dirty="0" err="1" smtClean="0"/>
              <a:t>Каса</a:t>
            </a:r>
            <a:r>
              <a:rPr lang="ru-RU" baseline="0" dirty="0" smtClean="0"/>
              <a:t> Мила. Антонио Гауди.  Начало </a:t>
            </a:r>
            <a:r>
              <a:rPr lang="en-US" baseline="0" dirty="0" smtClean="0"/>
              <a:t>XX</a:t>
            </a:r>
            <a:r>
              <a:rPr lang="ru-RU" baseline="0" dirty="0" smtClean="0"/>
              <a:t>в. Барселона. Испания.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9F97-81D9-4CB9-9F24-068B7CACE6A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1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12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7.jpeg"/><Relationship Id="rId5" Type="http://schemas.openxmlformats.org/officeDocument/2006/relationships/image" Target="../media/image19.jpe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6.jpeg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3" y="764704"/>
            <a:ext cx="6773035" cy="23550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Каменная летопись мира. Архитектурные стили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886200"/>
            <a:ext cx="5184576" cy="1752600"/>
          </a:xfrm>
        </p:spPr>
        <p:txBody>
          <a:bodyPr/>
          <a:lstStyle/>
          <a:p>
            <a:r>
              <a:rPr lang="ru-RU" dirty="0" smtClean="0"/>
              <a:t>Составитель: Королева Г.П.,                       учитель МБОУ СОШ № 86,                              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6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Классицизм </a:t>
            </a:r>
            <a:r>
              <a:rPr lang="en-US" sz="4000" b="1" dirty="0" smtClean="0"/>
              <a:t>XVIII</a:t>
            </a:r>
            <a:r>
              <a:rPr lang="ru-RU" sz="4000" b="1" dirty="0" smtClean="0"/>
              <a:t> </a:t>
            </a:r>
            <a:r>
              <a:rPr lang="ru-RU" sz="4000" b="1" dirty="0" err="1"/>
              <a:t>в.в</a:t>
            </a:r>
            <a:r>
              <a:rPr lang="ru-RU" sz="4000" b="1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423364" cy="3600400"/>
          </a:xfrm>
          <a:ln w="9525"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7" y="2240280"/>
            <a:ext cx="3240361" cy="3877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Стиль абсолютных монархий, спокойное величие и благородная простота, парадность и строгий ритм; простые и строгие классические формы. Главной композиционной частью здания является колонный портик.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Михайловский дворец. Русский музей. 1819-1825. Карл Росси.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5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Рококо в </a:t>
            </a:r>
            <a:r>
              <a:rPr lang="en-US" sz="3600" b="1" dirty="0" smtClean="0"/>
              <a:t>XVIII</a:t>
            </a:r>
            <a:r>
              <a:rPr lang="ru-RU" sz="3600" b="1" dirty="0" smtClean="0"/>
              <a:t>в.</a:t>
            </a:r>
            <a:endParaRPr lang="ru-RU" sz="3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" y="2101311"/>
            <a:ext cx="4863581" cy="3240360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40152" y="1953491"/>
            <a:ext cx="2952328" cy="4163845"/>
          </a:xfrm>
        </p:spPr>
        <p:txBody>
          <a:bodyPr>
            <a:normAutofit/>
          </a:bodyPr>
          <a:lstStyle/>
          <a:p>
            <a:r>
              <a:rPr lang="ru-RU" dirty="0" smtClean="0"/>
              <a:t>Возник во </a:t>
            </a:r>
            <a:r>
              <a:rPr lang="ru-RU" dirty="0" smtClean="0">
                <a:solidFill>
                  <a:schemeClr val="accent5"/>
                </a:solidFill>
              </a:rPr>
              <a:t>Франции </a:t>
            </a:r>
            <a:r>
              <a:rPr lang="ru-RU" dirty="0" smtClean="0"/>
              <a:t>как стиль оформления внутренних покоев при дворе короля Людовика </a:t>
            </a:r>
            <a:r>
              <a:rPr lang="en-US" dirty="0" smtClean="0"/>
              <a:t>XV</a:t>
            </a:r>
            <a:r>
              <a:rPr lang="ru-RU" dirty="0" smtClean="0"/>
              <a:t>, где царили расточительность, праздность, погоня за удовольствиями.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Интерьер в стиле Рококо. По залам Эрмитажа.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Ампир</a:t>
            </a:r>
            <a:r>
              <a:rPr lang="ru-RU" sz="3600" dirty="0" smtClean="0"/>
              <a:t> ( имперский стиль) </a:t>
            </a:r>
            <a:r>
              <a:rPr lang="en-US" sz="3600" dirty="0" smtClean="0"/>
              <a:t>XVIII</a:t>
            </a:r>
            <a:r>
              <a:rPr lang="ru-RU" sz="3600" dirty="0" smtClean="0"/>
              <a:t>в.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544616" cy="408265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84168" y="1988840"/>
            <a:ext cx="2808312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Стиль эпохи Наполеона, победы которого возвеличиваются как победы римских императоров.</a:t>
            </a:r>
          </a:p>
          <a:p>
            <a:r>
              <a:rPr lang="ru-RU" dirty="0" smtClean="0"/>
              <a:t>Холодное величие, четкость линий, академизм.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Фасад  Главного штаба на Дворцовой площади.     Карл Росси. С.-Петербург. </a:t>
            </a:r>
            <a:r>
              <a:rPr lang="en-US" dirty="0" smtClean="0"/>
              <a:t>XIX</a:t>
            </a:r>
            <a:r>
              <a:rPr lang="ru-RU" dirty="0" smtClean="0"/>
              <a:t>в.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Модерн </a:t>
            </a:r>
            <a:r>
              <a:rPr lang="ru-RU" sz="4000" dirty="0" smtClean="0"/>
              <a:t>(</a:t>
            </a:r>
            <a:r>
              <a:rPr lang="ru-RU" sz="3200" dirty="0" smtClean="0"/>
              <a:t>конец</a:t>
            </a:r>
            <a:r>
              <a:rPr lang="ru-RU" sz="4000" b="1" dirty="0" smtClean="0"/>
              <a:t> </a:t>
            </a:r>
            <a:r>
              <a:rPr lang="en-US" sz="4000" dirty="0" smtClean="0"/>
              <a:t>XIX-</a:t>
            </a:r>
            <a:r>
              <a:rPr lang="ru-RU" sz="3200" dirty="0" smtClean="0"/>
              <a:t>начало</a:t>
            </a:r>
            <a:r>
              <a:rPr lang="ru-RU" sz="4000" dirty="0" smtClean="0"/>
              <a:t> </a:t>
            </a:r>
            <a:r>
              <a:rPr lang="en-US" sz="4000" dirty="0" smtClean="0"/>
              <a:t>XX</a:t>
            </a:r>
            <a:r>
              <a:rPr lang="ru-RU" sz="4000" dirty="0" smtClean="0"/>
              <a:t>вв.)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400600" cy="4053554"/>
          </a:xfrm>
          <a:ln w="9525"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3" y="2240280"/>
            <a:ext cx="2952329" cy="3877056"/>
          </a:xfrm>
        </p:spPr>
        <p:txBody>
          <a:bodyPr/>
          <a:lstStyle/>
          <a:p>
            <a:r>
              <a:rPr lang="ru-RU" dirty="0" smtClean="0"/>
              <a:t>Асимметрия, смягченные обтекаемые очертания, отказ от прямых линий </a:t>
            </a:r>
            <a:r>
              <a:rPr lang="ru-RU" dirty="0"/>
              <a:t>и</a:t>
            </a:r>
            <a:r>
              <a:rPr lang="ru-RU" dirty="0" smtClean="0"/>
              <a:t>згибающиеся линии орнамента, декоративность.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02128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Фасад  дома </a:t>
            </a:r>
            <a:r>
              <a:rPr lang="ru-RU" dirty="0" err="1" smtClean="0"/>
              <a:t>Каса</a:t>
            </a:r>
            <a:r>
              <a:rPr lang="ru-RU" dirty="0" smtClean="0"/>
              <a:t> Мила. Антонио Гауди. 1905-1910гг. Барселона. Испания.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0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Эклектика </a:t>
            </a:r>
            <a:r>
              <a:rPr lang="ru-RU" sz="3600" dirty="0" smtClean="0"/>
              <a:t>(вторая половина </a:t>
            </a:r>
            <a:r>
              <a:rPr lang="en-US" sz="3600" dirty="0" smtClean="0"/>
              <a:t>XIX </a:t>
            </a:r>
            <a:r>
              <a:rPr lang="ru-RU" sz="3600" dirty="0" smtClean="0"/>
              <a:t>в.)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5186784" cy="3384376"/>
          </a:xfrm>
          <a:ln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19" y="2240280"/>
            <a:ext cx="2796935" cy="3877056"/>
          </a:xfrm>
        </p:spPr>
        <p:txBody>
          <a:bodyPr/>
          <a:lstStyle/>
          <a:p>
            <a:r>
              <a:rPr lang="ru-RU" dirty="0" smtClean="0"/>
              <a:t>Смешение архитектурных стилей, возвращение к приемам и вкусам прошлого.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8772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 Севастьянова. </a:t>
            </a:r>
            <a:r>
              <a:rPr lang="ru-RU" dirty="0" smtClean="0"/>
              <a:t>1863  </a:t>
            </a:r>
            <a:r>
              <a:rPr lang="ru-RU" dirty="0" smtClean="0"/>
              <a:t>А. И. Падучев. Екатеринбург.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96944" cy="1054250"/>
          </a:xfrm>
        </p:spPr>
        <p:txBody>
          <a:bodyPr/>
          <a:lstStyle/>
          <a:p>
            <a:r>
              <a:rPr lang="ru-RU" sz="3600" b="1" i="1" u="sng" dirty="0" smtClean="0">
                <a:solidFill>
                  <a:schemeClr val="accent5"/>
                </a:solidFill>
              </a:rPr>
              <a:t>Архитектура </a:t>
            </a:r>
            <a:r>
              <a:rPr lang="en-US" sz="3600" b="1" i="1" u="sng" dirty="0" smtClean="0">
                <a:solidFill>
                  <a:schemeClr val="accent5"/>
                </a:solidFill>
              </a:rPr>
              <a:t>XX</a:t>
            </a:r>
            <a:r>
              <a:rPr lang="ru-RU" sz="3600" b="1" i="1" u="sng" dirty="0" smtClean="0">
                <a:solidFill>
                  <a:schemeClr val="accent5"/>
                </a:solidFill>
              </a:rPr>
              <a:t>в.</a:t>
            </a:r>
            <a:br>
              <a:rPr lang="ru-RU" sz="3600" b="1" i="1" u="sng" dirty="0" smtClean="0">
                <a:solidFill>
                  <a:schemeClr val="accent5"/>
                </a:solidFill>
              </a:rPr>
            </a:br>
            <a:r>
              <a:rPr lang="ru-RU" sz="3600" dirty="0" smtClean="0"/>
              <a:t>Конструктивизм, функционализм, ретро…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968458" cy="3313961"/>
          </a:xfrm>
          <a:ln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7" y="2240280"/>
            <a:ext cx="3096345" cy="3877056"/>
          </a:xfrm>
        </p:spPr>
        <p:txBody>
          <a:bodyPr/>
          <a:lstStyle/>
          <a:p>
            <a:r>
              <a:rPr lang="ru-RU" dirty="0" smtClean="0"/>
              <a:t>Зародился в </a:t>
            </a:r>
            <a:r>
              <a:rPr lang="ru-RU" dirty="0" smtClean="0">
                <a:solidFill>
                  <a:schemeClr val="accent5"/>
                </a:solidFill>
              </a:rPr>
              <a:t>Европе и Америке. </a:t>
            </a:r>
            <a:r>
              <a:rPr lang="ru-RU" dirty="0" smtClean="0"/>
              <a:t>Основоположник швейцарец Шарль </a:t>
            </a:r>
            <a:r>
              <a:rPr lang="ru-RU" dirty="0" err="1" smtClean="0"/>
              <a:t>Ле</a:t>
            </a:r>
            <a:r>
              <a:rPr lang="ru-RU" dirty="0" smtClean="0"/>
              <a:t>  Корбюзье.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Гостиница  Исеть. Екатеринбург.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0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понимает под словом «стиль»?</a:t>
            </a:r>
          </a:p>
          <a:p>
            <a:r>
              <a:rPr lang="ru-RU" dirty="0" smtClean="0"/>
              <a:t>Почему архитектуру называют каменной летописью мира?</a:t>
            </a:r>
          </a:p>
          <a:p>
            <a:r>
              <a:rPr lang="ru-RU" dirty="0" smtClean="0"/>
              <a:t>В каком стиле  выражена борьба духовного и материального? Каким стилям присуще духовное начало, а каким – материальное?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Вопросы для самопроверки: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1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1152128"/>
          </a:xfrm>
        </p:spPr>
        <p:txBody>
          <a:bodyPr/>
          <a:lstStyle/>
          <a:p>
            <a:r>
              <a:rPr lang="ru-RU" sz="3200" i="1" dirty="0" smtClean="0"/>
              <a:t>- К каким стилям</a:t>
            </a:r>
            <a:r>
              <a:rPr lang="ru-RU" sz="3200" b="1" i="1" dirty="0" smtClean="0"/>
              <a:t> </a:t>
            </a:r>
            <a:r>
              <a:rPr lang="ru-RU" sz="3200" i="1" dirty="0" smtClean="0"/>
              <a:t>можно отнести  эти архитектурные сооружения?</a:t>
            </a:r>
            <a:endParaRPr lang="ru-RU" sz="32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27" y="1943439"/>
            <a:ext cx="2442673" cy="2016224"/>
          </a:xfr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2" y="5265497"/>
            <a:ext cx="2520280" cy="14392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10" y="4725144"/>
            <a:ext cx="2651760" cy="19903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17538"/>
            <a:ext cx="2189499" cy="16421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9" y="1665041"/>
            <a:ext cx="1835069" cy="1225768"/>
          </a:xfr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2" y="3342316"/>
            <a:ext cx="1950384" cy="13442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3" y="4784965"/>
            <a:ext cx="2418870" cy="16085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50114" y="1628801"/>
            <a:ext cx="412685" cy="410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0109" y="1833852"/>
            <a:ext cx="372291" cy="483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317538"/>
            <a:ext cx="461307" cy="391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5" y="3342316"/>
            <a:ext cx="319081" cy="295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9331" y="4734248"/>
            <a:ext cx="458742" cy="42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6416" y="4686596"/>
            <a:ext cx="396954" cy="470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64532" y="5265497"/>
            <a:ext cx="371164" cy="323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44816" cy="1008112"/>
          </a:xfrm>
        </p:spPr>
        <p:txBody>
          <a:bodyPr/>
          <a:lstStyle/>
          <a:p>
            <a:r>
              <a:rPr lang="ru-RU" sz="3200" i="1" dirty="0" smtClean="0"/>
              <a:t>- К каким  стилям</a:t>
            </a:r>
            <a:r>
              <a:rPr lang="ru-RU" sz="3200" b="1" i="1" dirty="0" smtClean="0"/>
              <a:t> </a:t>
            </a:r>
            <a:r>
              <a:rPr lang="ru-RU" sz="3200" i="1" dirty="0" smtClean="0"/>
              <a:t>можно отнести  эти архитектурные сооружения?</a:t>
            </a:r>
            <a:endParaRPr lang="ru-RU" sz="32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48" y="2004622"/>
            <a:ext cx="2442673" cy="2016224"/>
          </a:xfr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2" y="5265497"/>
            <a:ext cx="2520280" cy="14392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10" y="4725144"/>
            <a:ext cx="2651760" cy="19903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59" y="2523438"/>
            <a:ext cx="2183672" cy="16377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9" y="1616938"/>
            <a:ext cx="1769736" cy="1182128"/>
          </a:xfr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2" y="3440686"/>
            <a:ext cx="1950384" cy="13442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3" y="4784965"/>
            <a:ext cx="2418870" cy="16085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50114" y="1628801"/>
            <a:ext cx="345121" cy="410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0109" y="1998133"/>
            <a:ext cx="372291" cy="319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523438"/>
            <a:ext cx="461307" cy="329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2675" y="3440686"/>
            <a:ext cx="332102" cy="42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9331" y="4734248"/>
            <a:ext cx="458742" cy="422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6416" y="4686596"/>
            <a:ext cx="396954" cy="470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64532" y="5265497"/>
            <a:ext cx="371164" cy="323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392" y="1268760"/>
            <a:ext cx="17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Ампир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392" y="2996952"/>
            <a:ext cx="19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Древнерусский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3" y="2075695"/>
            <a:ext cx="241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5"/>
                </a:solidFill>
              </a:rPr>
              <a:t>Классический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8073" y="1628801"/>
            <a:ext cx="24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Готика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1610" y="4365104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Модерн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9203" y="4365104"/>
            <a:ext cx="241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Ампир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4391" y="4914223"/>
            <a:ext cx="249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Романский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Нарисуй замок, храм или дворец в любимом стиле.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Творческое задание: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27" y="3060690"/>
            <a:ext cx="1825566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96" y="2996531"/>
            <a:ext cx="1270000" cy="1694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0673"/>
            <a:ext cx="1440180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7"/>
            <a:ext cx="82089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800" i="1" dirty="0" smtClean="0">
                <a:solidFill>
                  <a:srgbClr val="C00000"/>
                </a:solidFill>
              </a:rPr>
              <a:t>Архитектура </a:t>
            </a:r>
            <a:r>
              <a:rPr lang="ru-RU" sz="2800" dirty="0"/>
              <a:t>– это огромная каменная книга, на странице которой запечатлены эпохи жизни человечества. Любое </a:t>
            </a:r>
            <a:r>
              <a:rPr lang="ru-RU" sz="2800" dirty="0" smtClean="0"/>
              <a:t> архитектурное сооружение </a:t>
            </a:r>
            <a:r>
              <a:rPr lang="ru-RU" sz="2800" dirty="0"/>
              <a:t>несет на себе печать своего </a:t>
            </a:r>
            <a:r>
              <a:rPr lang="ru-RU" sz="2800" dirty="0" smtClean="0"/>
              <a:t>времени. Каждой исторической эпохе присущ </a:t>
            </a:r>
            <a:r>
              <a:rPr lang="ru-RU" sz="2800" dirty="0"/>
              <a:t>свой стиль</a:t>
            </a:r>
            <a:r>
              <a:rPr lang="ru-RU" sz="2800" dirty="0" smtClean="0"/>
              <a:t>.    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i="1" u="sng" dirty="0" smtClean="0"/>
              <a:t>Что </a:t>
            </a:r>
            <a:r>
              <a:rPr lang="ru-RU" sz="2800" i="1" u="sng" dirty="0"/>
              <a:t>же такое стиль</a:t>
            </a:r>
            <a:r>
              <a:rPr lang="ru-RU" sz="2800" i="1" u="sng" dirty="0" smtClean="0"/>
              <a:t>?</a:t>
            </a:r>
          </a:p>
          <a:p>
            <a:endParaRPr lang="ru-RU" sz="2800" dirty="0"/>
          </a:p>
          <a:p>
            <a:pPr lvl="1"/>
            <a:r>
              <a:rPr lang="ru-RU" sz="2800" i="1" dirty="0">
                <a:solidFill>
                  <a:srgbClr val="C00000"/>
                </a:solidFill>
              </a:rPr>
              <a:t>Стиль </a:t>
            </a:r>
            <a:r>
              <a:rPr lang="ru-RU" sz="2800" dirty="0"/>
              <a:t>– характерный почерк, свойственный ряду явлений жизни и объединяющий их между собой. В стиле и </a:t>
            </a:r>
            <a:r>
              <a:rPr lang="ru-RU" sz="2800" dirty="0" smtClean="0"/>
              <a:t>прописан высший </a:t>
            </a:r>
            <a:r>
              <a:rPr lang="ru-RU" sz="2800" dirty="0"/>
              <a:t>смысл духовной </a:t>
            </a:r>
            <a:r>
              <a:rPr lang="ru-RU" sz="2800" dirty="0" smtClean="0"/>
              <a:t>и материальной  жизни эпохи.</a:t>
            </a:r>
            <a:endParaRPr lang="ru-RU" sz="28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47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Мировая архитектура / </a:t>
            </a:r>
            <a:r>
              <a:rPr lang="ru-RU" sz="2000" dirty="0" err="1" smtClean="0"/>
              <a:t>Гнедыч</a:t>
            </a:r>
            <a:r>
              <a:rPr lang="ru-RU" sz="2000" dirty="0" smtClean="0"/>
              <a:t>  П.П.- М.: </a:t>
            </a:r>
            <a:r>
              <a:rPr lang="ru-RU" sz="2000" dirty="0" err="1" smtClean="0"/>
              <a:t>Эксмо</a:t>
            </a:r>
            <a:r>
              <a:rPr lang="ru-RU" sz="2000" dirty="0"/>
              <a:t>,</a:t>
            </a:r>
            <a:r>
              <a:rPr lang="ru-RU" sz="2000" dirty="0" smtClean="0"/>
              <a:t> 1212. 240с.: ил.</a:t>
            </a:r>
          </a:p>
          <a:p>
            <a:r>
              <a:rPr lang="ru-RU" sz="2000" dirty="0" smtClean="0"/>
              <a:t>Великие архитекторы. Карл Росси. –М.: «</a:t>
            </a:r>
            <a:r>
              <a:rPr lang="ru-RU" sz="2000" dirty="0" err="1" smtClean="0"/>
              <a:t>Директ</a:t>
            </a:r>
            <a:r>
              <a:rPr lang="ru-RU" sz="2000" dirty="0" smtClean="0"/>
              <a:t>-Медиа», ЗАО «Издательский дом «Комсомольская правда», 2015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Литература: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42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56263" cy="1486298"/>
          </a:xfrm>
        </p:spPr>
        <p:txBody>
          <a:bodyPr/>
          <a:lstStyle/>
          <a:p>
            <a:r>
              <a:rPr lang="ru-RU" sz="3600" b="1" dirty="0" smtClean="0"/>
              <a:t> </a:t>
            </a:r>
            <a:r>
              <a:rPr lang="ru-RU" sz="3600" b="1" i="1" u="sng" dirty="0" smtClean="0">
                <a:solidFill>
                  <a:schemeClr val="accent5"/>
                </a:solidFill>
              </a:rPr>
              <a:t>Античность.</a:t>
            </a:r>
            <a:r>
              <a:rPr lang="ru-RU" sz="3600" b="1" u="sng" dirty="0" smtClean="0"/>
              <a:t> </a:t>
            </a:r>
            <a:r>
              <a:rPr lang="ru-RU" sz="3600" b="1" i="1" u="sng" dirty="0">
                <a:solidFill>
                  <a:schemeClr val="accent5"/>
                </a:solidFill>
              </a:rPr>
              <a:t>Древний Египет</a:t>
            </a:r>
            <a:r>
              <a:rPr lang="ru-RU" sz="3600" b="1" i="1" u="sng" dirty="0" smtClean="0">
                <a:solidFill>
                  <a:schemeClr val="accent5"/>
                </a:solidFill>
              </a:rPr>
              <a:t> </a:t>
            </a:r>
            <a:br>
              <a:rPr lang="ru-RU" sz="3600" b="1" i="1" u="sng" dirty="0" smtClean="0">
                <a:solidFill>
                  <a:schemeClr val="accent5"/>
                </a:solidFill>
              </a:rPr>
            </a:br>
            <a:r>
              <a:rPr lang="ru-RU" sz="3600" b="1" dirty="0" smtClean="0"/>
              <a:t>Канонический стиль                              </a:t>
            </a:r>
            <a:r>
              <a:rPr lang="en-US" sz="3200" dirty="0" smtClean="0"/>
              <a:t>IV</a:t>
            </a:r>
            <a:r>
              <a:rPr lang="ru-RU" sz="3200" dirty="0" smtClean="0"/>
              <a:t>в. до н.э.-332г. </a:t>
            </a:r>
            <a:r>
              <a:rPr lang="ru-RU" sz="3200" dirty="0"/>
              <a:t>д</a:t>
            </a:r>
            <a:r>
              <a:rPr lang="ru-RU" sz="3200" dirty="0" smtClean="0"/>
              <a:t>о н.э.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344311" cy="3528392"/>
          </a:xfrm>
          <a:ln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2240280"/>
            <a:ext cx="3168352" cy="3877056"/>
          </a:xfrm>
        </p:spPr>
        <p:txBody>
          <a:bodyPr/>
          <a:lstStyle/>
          <a:p>
            <a:r>
              <a:rPr lang="ru-RU" dirty="0" smtClean="0"/>
              <a:t>Сверхчеловеческие размеры, строгая симметрия, </a:t>
            </a:r>
            <a:r>
              <a:rPr lang="ru-RU" dirty="0" err="1" smtClean="0"/>
              <a:t>геометризм</a:t>
            </a:r>
            <a:r>
              <a:rPr lang="ru-RU" dirty="0" smtClean="0"/>
              <a:t> форм, грандиозность.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Пирамида Хеопса в Гизе. Египет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584176"/>
          </a:xfrm>
        </p:spPr>
        <p:txBody>
          <a:bodyPr/>
          <a:lstStyle/>
          <a:p>
            <a:r>
              <a:rPr lang="ru-RU" sz="3600" b="1" dirty="0" smtClean="0"/>
              <a:t> </a:t>
            </a:r>
            <a:r>
              <a:rPr lang="ru-RU" sz="3600" b="1" i="1" u="sng" dirty="0" smtClean="0">
                <a:solidFill>
                  <a:schemeClr val="accent5"/>
                </a:solidFill>
              </a:rPr>
              <a:t>Древняя Греция. Древний Рим</a:t>
            </a:r>
            <a:br>
              <a:rPr lang="ru-RU" sz="3600" b="1" i="1" u="sng" dirty="0" smtClean="0">
                <a:solidFill>
                  <a:schemeClr val="accent5"/>
                </a:solidFill>
              </a:rPr>
            </a:br>
            <a:r>
              <a:rPr lang="ru-RU" sz="3600" b="1" dirty="0" smtClean="0"/>
              <a:t>Классический стиль                                </a:t>
            </a:r>
            <a:r>
              <a:rPr lang="en-US" sz="3200" dirty="0" smtClean="0"/>
              <a:t>VIII</a:t>
            </a:r>
            <a:r>
              <a:rPr lang="ru-RU" sz="3200" dirty="0" smtClean="0"/>
              <a:t>в. до н.э.</a:t>
            </a:r>
            <a:r>
              <a:rPr lang="en-US" sz="3200" dirty="0" smtClean="0"/>
              <a:t>- V</a:t>
            </a:r>
            <a:r>
              <a:rPr lang="ru-RU" sz="3200" dirty="0" smtClean="0"/>
              <a:t>в. н.э.</a:t>
            </a:r>
            <a:endParaRPr lang="ru-RU" sz="32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56" y="4221088"/>
            <a:ext cx="3803650" cy="249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24128" y="2132856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Гармония, легкость, простота, соразмерность человеку, практичность, торжественность, создание ордера греческими зодчими.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5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 smtClean="0">
                <a:solidFill>
                  <a:schemeClr val="accent5"/>
                </a:solidFill>
              </a:rPr>
              <a:t>Эпоха Средневековья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Романский стиль </a:t>
            </a:r>
            <a:r>
              <a:rPr lang="en-US" sz="3600" dirty="0" smtClean="0"/>
              <a:t>XI-XII</a:t>
            </a:r>
            <a:r>
              <a:rPr lang="ru-RU" sz="3600" dirty="0" smtClean="0"/>
              <a:t> вв. н.э.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5760641" cy="3872422"/>
          </a:xfrm>
          <a:ln>
            <a:solidFill>
              <a:schemeClr val="accent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2160" y="1916832"/>
            <a:ext cx="2808312" cy="4200504"/>
          </a:xfrm>
        </p:spPr>
        <p:txBody>
          <a:bodyPr/>
          <a:lstStyle/>
          <a:p>
            <a:r>
              <a:rPr lang="ru-RU" dirty="0" smtClean="0"/>
              <a:t>Зародился  в </a:t>
            </a:r>
            <a:r>
              <a:rPr lang="ru-RU" dirty="0" smtClean="0">
                <a:solidFill>
                  <a:schemeClr val="accent5"/>
                </a:solidFill>
              </a:rPr>
              <a:t>Западной Европе</a:t>
            </a:r>
          </a:p>
          <a:p>
            <a:r>
              <a:rPr lang="ru-RU" dirty="0" smtClean="0"/>
              <a:t>Массивность, грузность, тяжеловесность, крепостной характер, стены с узкими проемами.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0212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Церковь Сан – </a:t>
            </a:r>
            <a:r>
              <a:rPr lang="ru-RU" dirty="0" err="1" smtClean="0"/>
              <a:t>Витале</a:t>
            </a:r>
            <a:r>
              <a:rPr lang="ru-RU" dirty="0" smtClean="0"/>
              <a:t>  526-547гг.                   Равенна. Италия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Готический стиль</a:t>
            </a:r>
            <a:r>
              <a:rPr lang="en-US" sz="3600" b="1" dirty="0" smtClean="0"/>
              <a:t> XIII-XIV</a:t>
            </a:r>
            <a:r>
              <a:rPr lang="ru-RU" sz="3600" b="1" dirty="0" smtClean="0"/>
              <a:t> </a:t>
            </a:r>
            <a:r>
              <a:rPr lang="ru-RU" sz="3600" b="1" dirty="0" err="1"/>
              <a:t>в.в</a:t>
            </a:r>
            <a:r>
              <a:rPr lang="ru-RU" sz="3600" b="1" dirty="0"/>
              <a:t>. н.э</a:t>
            </a:r>
            <a:r>
              <a:rPr lang="ru-RU" sz="3600" dirty="0"/>
              <a:t>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9" y="1988841"/>
            <a:ext cx="4885581" cy="381642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5" y="1916832"/>
            <a:ext cx="3528393" cy="4200504"/>
          </a:xfrm>
        </p:spPr>
        <p:txBody>
          <a:bodyPr/>
          <a:lstStyle/>
          <a:p>
            <a:r>
              <a:rPr lang="ru-RU" dirty="0" smtClean="0"/>
              <a:t>Зародился </a:t>
            </a:r>
            <a:r>
              <a:rPr lang="ru-RU" dirty="0" smtClean="0">
                <a:solidFill>
                  <a:schemeClr val="accent5"/>
                </a:solidFill>
              </a:rPr>
              <a:t>во Франции в </a:t>
            </a:r>
            <a:r>
              <a:rPr lang="en-US" dirty="0" smtClean="0">
                <a:solidFill>
                  <a:schemeClr val="accent5"/>
                </a:solidFill>
              </a:rPr>
              <a:t>XII</a:t>
            </a:r>
            <a:r>
              <a:rPr lang="ru-RU" dirty="0" smtClean="0">
                <a:solidFill>
                  <a:schemeClr val="accent5"/>
                </a:solidFill>
              </a:rPr>
              <a:t>в.</a:t>
            </a:r>
          </a:p>
          <a:p>
            <a:r>
              <a:rPr lang="ru-RU" dirty="0" smtClean="0"/>
              <a:t>Величественность, лёгкость, ажурность, вертикаль, устремленность к небу, к Богу; стрельчатые арки, витражные окна, каменная резьба, скульптура.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805265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Нотр</a:t>
            </a:r>
            <a:r>
              <a:rPr lang="ru-RU" dirty="0" smtClean="0"/>
              <a:t> - Дам де Пари (собор Парижской Богоматери) 1163-1345  Франция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7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dirty="0" smtClean="0">
                <a:solidFill>
                  <a:schemeClr val="accent5"/>
                </a:solidFill>
              </a:rPr>
              <a:t>Эпоха Возрождения          </a:t>
            </a:r>
            <a:r>
              <a:rPr lang="ru-RU" sz="4000" b="1" dirty="0" smtClean="0"/>
              <a:t>Ренессанс</a:t>
            </a:r>
            <a:r>
              <a:rPr lang="ru-RU" sz="3600" b="1" dirty="0" smtClean="0"/>
              <a:t> </a:t>
            </a:r>
            <a:r>
              <a:rPr lang="en-US" sz="3600" b="1" dirty="0" smtClean="0"/>
              <a:t>XIII-XVI</a:t>
            </a:r>
            <a:r>
              <a:rPr lang="ru-RU" sz="3600" b="1" dirty="0" smtClean="0"/>
              <a:t> </a:t>
            </a:r>
            <a:r>
              <a:rPr lang="ru-RU" sz="3600" b="1" dirty="0" err="1"/>
              <a:t>в.в</a:t>
            </a:r>
            <a:r>
              <a:rPr lang="ru-RU" sz="3600" b="1" dirty="0"/>
              <a:t>. 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6047648" cy="4248472"/>
          </a:xfrm>
          <a:ln w="9525"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56176" y="1988840"/>
            <a:ext cx="2808312" cy="4128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Зародился в </a:t>
            </a:r>
            <a:r>
              <a:rPr lang="ru-RU" dirty="0" smtClean="0">
                <a:solidFill>
                  <a:schemeClr val="accent5"/>
                </a:solidFill>
              </a:rPr>
              <a:t>Италии в </a:t>
            </a:r>
            <a:r>
              <a:rPr lang="en-US" dirty="0" smtClean="0">
                <a:solidFill>
                  <a:schemeClr val="accent5"/>
                </a:solidFill>
              </a:rPr>
              <a:t>XV-XVI</a:t>
            </a:r>
            <a:r>
              <a:rPr lang="ru-RU" dirty="0" smtClean="0">
                <a:solidFill>
                  <a:schemeClr val="accent5"/>
                </a:solidFill>
              </a:rPr>
              <a:t> вв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ru-RU" dirty="0" smtClean="0"/>
              <a:t>Симметрия, гармония, уравновешенность, единство частей и целого, геометрическая правильность форм.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Собор Санта - Мария </a:t>
            </a:r>
            <a:r>
              <a:rPr lang="ru-RU" dirty="0" err="1" smtClean="0"/>
              <a:t>дель</a:t>
            </a:r>
            <a:r>
              <a:rPr lang="ru-RU" dirty="0" smtClean="0"/>
              <a:t>  </a:t>
            </a:r>
            <a:r>
              <a:rPr lang="ru-RU" dirty="0" err="1"/>
              <a:t>Фьоре</a:t>
            </a:r>
            <a:r>
              <a:rPr lang="ru-RU" dirty="0"/>
              <a:t> (Собор Св. Девы Марии с цветком в руках)   </a:t>
            </a:r>
            <a:r>
              <a:rPr lang="ru-RU" dirty="0" smtClean="0"/>
              <a:t>XIII </a:t>
            </a:r>
            <a:r>
              <a:rPr lang="ru-RU" dirty="0"/>
              <a:t>–</a:t>
            </a:r>
            <a:r>
              <a:rPr lang="ru-RU" dirty="0" smtClean="0"/>
              <a:t>XV вв</a:t>
            </a:r>
            <a:r>
              <a:rPr lang="ru-RU" dirty="0"/>
              <a:t>. Флоренция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Италия.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7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000" b="1" dirty="0" smtClean="0"/>
              <a:t>Барокко</a:t>
            </a: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en-US" sz="3200" dirty="0" smtClean="0"/>
              <a:t>XVII</a:t>
            </a:r>
            <a:r>
              <a:rPr lang="ru-RU" sz="3200" dirty="0" smtClean="0"/>
              <a:t>в.- </a:t>
            </a:r>
            <a:r>
              <a:rPr lang="ru-RU" sz="2800" dirty="0" smtClean="0"/>
              <a:t> </a:t>
            </a:r>
            <a:r>
              <a:rPr lang="en-US" sz="2800" dirty="0" smtClean="0"/>
              <a:t>c</a:t>
            </a:r>
            <a:r>
              <a:rPr lang="ru-RU" sz="2800" dirty="0" err="1" smtClean="0"/>
              <a:t>ередина</a:t>
            </a:r>
            <a:r>
              <a:rPr lang="ru-RU" sz="2800" dirty="0" smtClean="0"/>
              <a:t> </a:t>
            </a:r>
            <a:r>
              <a:rPr lang="en-US" sz="3200" dirty="0" smtClean="0"/>
              <a:t>XVIII</a:t>
            </a:r>
            <a:r>
              <a:rPr lang="ru-RU" sz="3200" dirty="0" smtClean="0"/>
              <a:t>в. 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5879071" cy="4176464"/>
          </a:xfrm>
          <a:ln w="9525">
            <a:solidFill>
              <a:srgbClr val="00206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56176" y="1988840"/>
            <a:ext cx="2880320" cy="41284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Зародился </a:t>
            </a:r>
            <a:r>
              <a:rPr lang="ru-RU" dirty="0" smtClean="0">
                <a:solidFill>
                  <a:schemeClr val="accent5"/>
                </a:solidFill>
              </a:rPr>
              <a:t>в Риме.</a:t>
            </a:r>
          </a:p>
          <a:p>
            <a:r>
              <a:rPr lang="ru-RU" dirty="0" smtClean="0"/>
              <a:t>Причудливый, динамичный, парадный,  богато декорированный, живописный, скульптурный, театральность, аллегории,   пространственные и оптические эффекты.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6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604</TotalTime>
  <Words>780</Words>
  <Application>Microsoft Office PowerPoint</Application>
  <PresentationFormat>Экран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Каменная летопись мира. Архитектурные стили</vt:lpstr>
      <vt:lpstr>Презентация PowerPoint</vt:lpstr>
      <vt:lpstr> Античность. Древний Египет  Канонический стиль                              IVв. до н.э.-332г. до н.э. </vt:lpstr>
      <vt:lpstr> Древняя Греция. Древний Рим Классический стиль                                VIIIв. до н.э.- Vв. н.э.</vt:lpstr>
      <vt:lpstr>Эпоха Средневековья Романский стиль XI-XII вв. н.э.</vt:lpstr>
      <vt:lpstr>Готический стиль XIII-XIV в.в. н.э. </vt:lpstr>
      <vt:lpstr>Презентация PowerPoint</vt:lpstr>
      <vt:lpstr>Эпоха Возрождения          Ренессанс XIII-XVI в.в.   </vt:lpstr>
      <vt:lpstr>Барокко   XVIIв.-  cередина XVIIIв.  </vt:lpstr>
      <vt:lpstr>Классицизм XVIII в.в. </vt:lpstr>
      <vt:lpstr>Рококо в XVIIIв.</vt:lpstr>
      <vt:lpstr>Ампир ( имперский стиль) XVIIIв.</vt:lpstr>
      <vt:lpstr>Модерн (конец XIX-начало XXвв.)</vt:lpstr>
      <vt:lpstr>Эклектика (вторая половина XIX в.)</vt:lpstr>
      <vt:lpstr>Архитектура XXв. Конструктивизм, функционализм, ретро…</vt:lpstr>
      <vt:lpstr>Вопросы для самопроверки:</vt:lpstr>
      <vt:lpstr>- К каким стилям можно отнести  эти архитектурные сооружения?</vt:lpstr>
      <vt:lpstr>- К каким  стилям можно отнести  эти архитектурные сооружения?</vt:lpstr>
      <vt:lpstr>Творческое задание: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«Архитектура - каменная летопись мира» (Н. Гоголь)</dc:title>
  <dc:creator>user</dc:creator>
  <cp:lastModifiedBy>Пользователь Windows</cp:lastModifiedBy>
  <cp:revision>59</cp:revision>
  <dcterms:created xsi:type="dcterms:W3CDTF">2019-02-06T09:17:44Z</dcterms:created>
  <dcterms:modified xsi:type="dcterms:W3CDTF">2019-06-08T03:10:26Z</dcterms:modified>
</cp:coreProperties>
</file>