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326" r:id="rId3"/>
    <p:sldId id="327" r:id="rId4"/>
    <p:sldId id="32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5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9" r:id="rId70"/>
    <p:sldId id="324" r:id="rId71"/>
    <p:sldId id="32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9D"/>
    <a:srgbClr val="212932"/>
    <a:srgbClr val="374454"/>
    <a:srgbClr val="758DAF"/>
    <a:srgbClr val="AE0001"/>
    <a:srgbClr val="270100"/>
    <a:srgbClr val="591103"/>
    <a:srgbClr val="213969"/>
    <a:srgbClr val="332319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7786D-D659-44AE-B237-7E6A3E4171B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C20A-72A3-421E-8DFA-AAF398807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67" b="21875"/>
          <a:stretch/>
        </p:blipFill>
        <p:spPr>
          <a:xfrm>
            <a:off x="0" y="5549900"/>
            <a:ext cx="9144000" cy="1308100"/>
          </a:xfrm>
          <a:prstGeom prst="rect">
            <a:avLst/>
          </a:prstGeom>
        </p:spPr>
      </p:pic>
      <p:sp>
        <p:nvSpPr>
          <p:cNvPr id="18" name="Прямоугольник 1"/>
          <p:cNvSpPr/>
          <p:nvPr userDrawn="1"/>
        </p:nvSpPr>
        <p:spPr>
          <a:xfrm flipV="1">
            <a:off x="-4" y="1"/>
            <a:ext cx="9144001" cy="6737796"/>
          </a:xfrm>
          <a:custGeom>
            <a:avLst/>
            <a:gdLst>
              <a:gd name="connsiteX0" fmla="*/ 0 w 9144001"/>
              <a:gd name="connsiteY0" fmla="*/ 0 h 1255690"/>
              <a:gd name="connsiteX1" fmla="*/ 9144001 w 9144001"/>
              <a:gd name="connsiteY1" fmla="*/ 0 h 1255690"/>
              <a:gd name="connsiteX2" fmla="*/ 9144001 w 9144001"/>
              <a:gd name="connsiteY2" fmla="*/ 1255690 h 1255690"/>
              <a:gd name="connsiteX3" fmla="*/ 0 w 9144001"/>
              <a:gd name="connsiteY3" fmla="*/ 1255690 h 1255690"/>
              <a:gd name="connsiteX4" fmla="*/ 0 w 9144001"/>
              <a:gd name="connsiteY4" fmla="*/ 0 h 1255690"/>
              <a:gd name="connsiteX0" fmla="*/ 0 w 9144001"/>
              <a:gd name="connsiteY0" fmla="*/ 109470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1094704 h 2350394"/>
              <a:gd name="connsiteX0" fmla="*/ 0 w 9144001"/>
              <a:gd name="connsiteY0" fmla="*/ 32384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323844 h 23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2350394">
                <a:moveTo>
                  <a:pt x="0" y="323844"/>
                </a:moveTo>
                <a:lnTo>
                  <a:pt x="9144001" y="0"/>
                </a:lnTo>
                <a:lnTo>
                  <a:pt x="9144001" y="2350394"/>
                </a:lnTo>
                <a:lnTo>
                  <a:pt x="0" y="2350394"/>
                </a:lnTo>
                <a:lnTo>
                  <a:pt x="0" y="323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762000"/>
            <a:ext cx="9144000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8411" y="298359"/>
            <a:ext cx="8487177" cy="92728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Марафон правовых знаний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592" y="261291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Задание 5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99607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Конвенция о правах ребенка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Семейный кодекс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Гражданский кодекс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Жилищный кодекс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Уголовный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419" y="4631244"/>
            <a:ext cx="78698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Правильный ответ </a:t>
            </a:r>
          </a:p>
          <a:p>
            <a:r>
              <a:rPr lang="ru-RU" sz="4000" i="1" dirty="0" smtClean="0">
                <a:solidFill>
                  <a:srgbClr val="FF0000"/>
                </a:solidFill>
              </a:rPr>
              <a:t>Жилищный кодекс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ru-RU" i="1" dirty="0" smtClean="0">
                <a:solidFill>
                  <a:srgbClr val="0070C0"/>
                </a:solidFill>
              </a:rPr>
              <a:t>Во всех остальных документах уделяется место несовершеннолетним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2 - «В мире прав и обязанностей»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3358" y="613879"/>
            <a:ext cx="6385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«Сущность права состоит в равновесии двух нравственных интересов: личной свободы и общественного блага».</a:t>
            </a:r>
          </a:p>
          <a:p>
            <a:pPr algn="r"/>
            <a:r>
              <a:rPr lang="ru-RU" dirty="0" smtClean="0"/>
              <a:t>русскому философу Владимиру Соловьеву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https://im0-tub-ru.yandex.net/i?id=8fc13c54917cf90850e04a8d21a3b4f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2161784"/>
            <a:ext cx="6924675" cy="3524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90375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дети имеют равные права независимо от происхождения, расовой, национальной принадлежности, пола, языка?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96460"/>
            <a:ext cx="8524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 (Всеобщая декларация прав человека ст. 6).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96064" cy="1993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4872" y="2113615"/>
            <a:ext cx="87242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не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родителя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(законного представителя)?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321508"/>
            <a:ext cx="7371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(декларация о павах ребенка, ст.8).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702328" cy="224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113613"/>
            <a:ext cx="872322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забота о детях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воспитание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первую очередь возлагается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законом на мать?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021705"/>
            <a:ext cx="8292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(Забота о детях, их воспитание – равное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и обязанность обоих родителей).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6297" cy="2218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563319"/>
            <a:ext cx="86751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трудоспособные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дети, достигшие 18 лет,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должны заботиться 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нетрудоспособных родителях?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870" y="5387928"/>
            <a:ext cx="474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 (Конституция РФ).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413416" cy="2008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882" y="2113613"/>
            <a:ext cx="89641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опьянение является смягчающим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вину обстоятельством при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совершении преступления?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604" y="5238025"/>
            <a:ext cx="4420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(Отягчающим).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4235" cy="2158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263515"/>
            <a:ext cx="896411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допрос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несовершеннолетнего должен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проходить при присутствии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 или педагога?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642" y="5223035"/>
            <a:ext cx="1779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4312" cy="2233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04654"/>
            <a:ext cx="8806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(не применяется срок лишения свободы более 10 лет).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788170" cy="231995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4379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несовершеннолетним может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применяться наказание: лишение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свободы сроком на 15 лет?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842" y="3581932"/>
            <a:ext cx="8619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штраф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1000 руб. или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арест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15 суток.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Неуважением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полиции и другим представителям власти, штраф далее возрастает до 2500 рублей.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брань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обращена к конкретному гражданину, это классифицируется как оскорбление, за что предусматривается штраф до 40 тыс.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же арест до года.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оскорбление достоинства, произнесенное на публичном выступлении 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штраф около 80 тыс.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рублей, исправительные работы и ограничение свободы до двух лет.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28437" cy="235345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053652" y="932637"/>
            <a:ext cx="70903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подлежит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наказанию нецензурная брань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общественных местах?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im0-tub-ru.yandex.net/i?id=7830a61d344c4127ae34a2087b00557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466"/>
            <a:ext cx="9143999" cy="6910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08" y="5324379"/>
            <a:ext cx="8237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штраф от 500 до 1500 рублей, арест до 15 суток)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04158" cy="2083633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882" y="1843791"/>
            <a:ext cx="89641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общественных местах 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алкогольном опьянении или пьяном виде не подлежит наказанию?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184067"/>
            <a:ext cx="88696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присвоение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чужого имущества наступает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уголовная ответственность?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356" y="4582686"/>
            <a:ext cx="8926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 (КРАЖА – наказание: лишение свободы на различные сроки, с возмещением; ГРАБЕЖ – наказание: лишение свободы на срок до 10 лет).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4312" cy="2233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44774" y="2218544"/>
            <a:ext cx="861767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чистосердечное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признание является смягчающим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обстоятельством ответственности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преступление?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3828" y="5282996"/>
            <a:ext cx="18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882484" cy="2398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29783" y="2263514"/>
            <a:ext cx="83233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запрещена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продажа алкогольных напитков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табачных изделий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несовершеннолетним?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8858" y="5297987"/>
            <a:ext cx="18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720344" cy="2263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357" y="5114517"/>
            <a:ext cx="8926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2504157" cy="2083633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69823" y="1514007"/>
            <a:ext cx="8649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несут ответственность за не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обязанностей по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воспитанию и обучению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несовершеннолетних детей?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24852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образование не обязательно?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367" y="4436372"/>
            <a:ext cx="8701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(родители или лица, их заменяющие, обеспечивают получение детьми основного общего образования).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28437" cy="2353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065" y="1828800"/>
            <a:ext cx="908293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допускаются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пропаганда или агитация,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возбуждающие социальную,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расовую, национальную или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религиозную ненависть или вражду?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8956" y="5253016"/>
            <a:ext cx="18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3924" cy="18587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79882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гражданин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Российской Федерации может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осуществлять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полном объеме свои права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обязанности с 14 лет?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532" y="5372937"/>
            <a:ext cx="3585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(с 18 лет).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78049" cy="1978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15858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обязан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сохранять природу и окружающую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среду, бережно относиться 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природным богатствам?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703" y="5193055"/>
            <a:ext cx="474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 (Конституция РФ).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2738361" cy="22785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76218" cy="2143593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63392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гражданин РФ обязан заботиться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сохранении исторического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культурного наследия, беречь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памятники истории и культуры?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653" y="5238026"/>
            <a:ext cx="628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 (Конституция РФ).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im0-tub-ru.yandex.net/i?id=660e4952a3d792bcdd9d91e49d756e5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1863" cy="179882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6507" y="524656"/>
            <a:ext cx="910749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помощь в государственных и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муниципальных учреждениях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здравоохранения оказывается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гражданам бесплатно за счет средств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соответствующего бюджета,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страховых взносов, других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поступлений?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3690" y="5507849"/>
            <a:ext cx="18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40188" cy="2113613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36410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имеет право на хранение,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 распространение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о частной жизни граждан?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58979"/>
            <a:ext cx="8941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НЕТ (Конституция РФ, гл.2 ст.24 п.1.Сбор, хранение, использование и распространение информации о частной жизни лица без его согласия не допускаются).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045" y="5312977"/>
            <a:ext cx="18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98671" cy="2578309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30848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гарантируется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свобода массовой информации,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цензура запрещается?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993692"/>
            <a:ext cx="89700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ненадлежащее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закона гражданин РФ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быть выслан за пределы РФ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выдан другому государству?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56" y="5043154"/>
            <a:ext cx="19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2251" cy="2173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308485"/>
            <a:ext cx="910168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ли, что…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права и свободы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 и гражданина могут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ограничены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Федеральным Законом?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25" y="5178065"/>
            <a:ext cx="18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792405" cy="232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488" y="0"/>
            <a:ext cx="6039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3 - «Календарь правовых дат»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098625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12декабря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(День Конституции РФ)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июня 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День защиты детей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июня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(День России)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мая 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Всемирный День трудящихся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ноября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(Всемирный День прав ребёнка)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декабря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(День прав человека)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872" y="2355953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(День Конституции РФ)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июня 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(День России)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мая 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(Всемирный День прав ребёнка)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………....................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(День прав человека)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8249" cy="2220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8769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4 - «Юридическая консультация»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3082" y="700234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«Незнание закона не освобождает от ответственности. А вот знание нередко освобождает»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Станиславу Ежи Ленцу.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29700" name="Picture 4" descr="https://im0-tub-ru.yandex.net/i?id=e933cb1618995a33302cf214bffb53f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5065"/>
            <a:ext cx="9144000" cy="3584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668248"/>
            <a:ext cx="89641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 автобуса 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оплатил проезд.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096656"/>
            <a:ext cx="6810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84813" y="2728210"/>
            <a:ext cx="85743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Виталий, 15 лет, снял щетки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стеклоочистителя с чужого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3914" y="5282996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29587" y="2578308"/>
            <a:ext cx="80911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летние ребята бросали камни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проходящие поезда.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5230" y="5133094"/>
            <a:ext cx="681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im0-tub-ru.yandex.net/i?id=6d81420eb7d6d9818ef42a5319ffcab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291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99803" y="2728210"/>
            <a:ext cx="85262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подростков, от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14до 16 лет, совершила разбойное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нападение на прохожего.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472" y="5297987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39645" y="2698230"/>
            <a:ext cx="807701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Андрей, 15 лет, в общественном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транспорте оскорбил пожилого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278" y="4964615"/>
            <a:ext cx="732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14793" y="2968053"/>
            <a:ext cx="8296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Сергей, 14 лет, угнал автомобиль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соседа.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954" y="5163075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79292" y="3072983"/>
            <a:ext cx="70596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летние подростки в парке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разожгли костер.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100" y="5009586"/>
            <a:ext cx="6932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237876"/>
            <a:ext cx="8862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Петр, 16 лет, сорвал розу с клумбы.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190" y="5024576"/>
            <a:ext cx="762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803160"/>
            <a:ext cx="89491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Валя, 14 лет, вымогала</a:t>
            </a:r>
          </a:p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деньги у младших школьников.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599" y="5148084"/>
            <a:ext cx="5550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 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9765" y="2788170"/>
            <a:ext cx="83133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Катя, 16 лет, распивала спиртные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напитки в подъезде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259" y="5069546"/>
            <a:ext cx="6828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34714" y="2908092"/>
            <a:ext cx="83584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 пересек проезжую часть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красный сигнал светофора.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210" y="5084536"/>
            <a:ext cx="793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818150"/>
            <a:ext cx="87933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Водитель оставил свой автомобиль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неположенном месте.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091" y="5084537"/>
            <a:ext cx="7517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4813" y="2758189"/>
            <a:ext cx="83494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13-летний мальчик украл конфету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магазине.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170" y="4979606"/>
            <a:ext cx="738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0878" cy="4152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364" y="1"/>
            <a:ext cx="4481177" cy="13377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СТАНЦИИ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4073525" y="3974067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«Юридическая консультация»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4079875" y="4661116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«Право – обязанность - желание»</a:t>
              </a:r>
              <a:endParaRPr lang="ru-RU" sz="2000" dirty="0"/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56" name="Group 96"/>
          <p:cNvGrpSpPr>
            <a:grpSpLocks/>
          </p:cNvGrpSpPr>
          <p:nvPr/>
        </p:nvGrpSpPr>
        <p:grpSpPr bwMode="auto">
          <a:xfrm>
            <a:off x="4079875" y="5473084"/>
            <a:ext cx="5064125" cy="547687"/>
            <a:chOff x="1268" y="3207"/>
            <a:chExt cx="3190" cy="345"/>
          </a:xfrm>
        </p:grpSpPr>
        <p:sp>
          <p:nvSpPr>
            <p:cNvPr id="5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«Сказка ложь, да в ней намёк»</a:t>
              </a:r>
              <a:endParaRPr lang="ru-RU" sz="2000" dirty="0"/>
            </a:p>
          </p:txBody>
        </p:sp>
        <p:grpSp>
          <p:nvGrpSpPr>
            <p:cNvPr id="5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075113" y="1597423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«В мире прав и обязанностей»</a:t>
              </a:r>
              <a:endParaRPr lang="en-US" sz="2000" b="1" dirty="0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4073525" y="2404393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«Правда ли, что….»</a:t>
              </a:r>
              <a:endParaRPr lang="en-US" sz="2000" b="1" dirty="0"/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86" cy="298"/>
              <a:chOff x="1414" y="1776"/>
              <a:chExt cx="28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26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822492" y="3192905"/>
            <a:ext cx="5321508" cy="749508"/>
            <a:chOff x="1155" y="2219"/>
            <a:chExt cx="4579" cy="447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545" y="2219"/>
              <a:ext cx="4189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689" y="2248"/>
              <a:ext cx="377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«Календарь правовых дат»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155" y="2292"/>
              <a:ext cx="626" cy="374"/>
              <a:chOff x="1301" y="2244"/>
              <a:chExt cx="626" cy="374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301" y="2246"/>
                <a:ext cx="381" cy="372"/>
                <a:chOff x="1300" y="1276"/>
                <a:chExt cx="381" cy="372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0" y="1278"/>
                  <a:ext cx="370" cy="3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364" y="2244"/>
                <a:ext cx="5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FFFFFF"/>
                    </a:solidFill>
                  </a:rPr>
                  <a:t>3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56331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Влюбленный Вася, 16 лет, выкрал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16-летнюю подругу из дома.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954" y="5133094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893101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Игорь, 14 лет, украл собаку у соседки Дуси и шантажировал соседку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0" y="5357948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19725" y="2488367"/>
            <a:ext cx="87242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Компания, 18-20 лет, пила пиво 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улице в летнем кафе.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667" y="5253016"/>
            <a:ext cx="2637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Ни какая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Продавец продал сигареты 17-ти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летнему гражданину.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179" y="5009586"/>
            <a:ext cx="789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271322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12-летняя Кристина гуляла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начале 12 ночи.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091" y="5129507"/>
            <a:ext cx="822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232347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друга подрались на улице,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 используя нецензурную брань. Случайный свидетель вызвал полицию.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2228" y="5294398"/>
            <a:ext cx="7262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2818151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Светлана, 25 лет, зашла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магазин без одежды.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258" y="5129507"/>
            <a:ext cx="802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289310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 банка скрыл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кражу финансов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914" y="5193055"/>
            <a:ext cx="546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Уголовная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94872" y="2503357"/>
            <a:ext cx="89491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спортивной площадке школы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лиц, 19 лет, распивала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алкогольные напитки.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022" y="5099526"/>
            <a:ext cx="7292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923083"/>
            <a:ext cx="87700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 ругался матом в техникуме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307" y="4979605"/>
            <a:ext cx="8641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5367" cy="131913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8938" y="0"/>
            <a:ext cx="7525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мире прав и обязанностей»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22388" y="734518"/>
            <a:ext cx="5421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«Законы должны искоренять пороки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насаждать добродетели».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Цицирон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853" y="980818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Задание 1</a:t>
            </a:r>
            <a:endParaRPr lang="ru-RU" sz="28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73969"/>
            <a:ext cx="91439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Право на выражение своего мнения 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Право на образование 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Право на общение с родителями и другими родственниками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Право на имя 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Право на творчество, отдых, занятия спортом и искусством 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Право на заботу со стороны родителей 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Право жить и воспитываться в семье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Право на бесплатное медицинское обслуживание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7030" y="5891134"/>
            <a:ext cx="461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Правильные ответы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1,2,4,5,6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788171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подростков, 14-16 лет, всю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ночь громко слушала музыку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частном доме.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327" y="4994596"/>
            <a:ext cx="769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299803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 кафе использовал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просроченную продукцию.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249" y="5084537"/>
            <a:ext cx="813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Административная ответственность</a:t>
            </a:r>
          </a:p>
        </p:txBody>
      </p:sp>
      <p:pic>
        <p:nvPicPr>
          <p:cNvPr id="4" name="Picture 2" descr="https://im0-tub-ru.yandex.net/i?id=3fa5a4778cf20d63b602b930a8e3ed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57993" cy="2544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14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5 - «Право – обязанность - желание»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872" y="514691"/>
          <a:ext cx="8949128" cy="5664023"/>
        </p:xfrm>
        <a:graphic>
          <a:graphicData uri="http://schemas.openxmlformats.org/drawingml/2006/table">
            <a:tbl>
              <a:tblPr/>
              <a:tblGrid>
                <a:gridCol w="6673049"/>
                <a:gridCol w="2276079"/>
              </a:tblGrid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Жить с родителями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Учиться, посещать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техникум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Целыми днями играть на компьютере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Жить по совести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Перебегать улицу, где удобно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Дышать свежим воздухом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Не учить уроки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Добросовестно учиться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Достойно вести себя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техникуме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вне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техникума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Отдыхать на каникулах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Слушать родителей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Гулять поздно без сопровождения взрослых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Иметь стол или место для занятий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Ходить в библиотеку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Выполнять требования учителей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Иметь имя и фамилию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Не унижать других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Целыми днями разговаривать по телефону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Обращаться к врачу в случае болезни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Получать помощь, если попала в беду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Беречь имущество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Полоскать горло, когда оно болит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Беречь природу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862" y="569634"/>
          <a:ext cx="8499423" cy="5741214"/>
        </p:xfrm>
        <a:graphic>
          <a:graphicData uri="http://schemas.openxmlformats.org/drawingml/2006/table">
            <a:tbl>
              <a:tblPr/>
              <a:tblGrid>
                <a:gridCol w="8016667"/>
                <a:gridCol w="482756"/>
              </a:tblGrid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Жить с родителями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Учиться, посещать техникум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Целыми днями играть на компьютере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Жить по совести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Перебегать улицу, где удобно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Дышать свежим воздухом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Не учить уроки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Добросовестно учиться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Достойно вести себя в техникуме и вне техникума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Отдыхать на каникулах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Слушать родителей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Гулять поздно без сопровождения взрослых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Иметь стол или место для занятий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Ходить в библиотеку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Выполнять требования учителей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Иметь имя и фамилию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Не унижать других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Целыми днями разговаривать по телефону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Обращаться к врачу в случае болезни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Получать помощь, если попала в беду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Беречь имущество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Полоскать горло, когда оно болит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Беречь природу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667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6 - «Сказка ложь, да в ней намёк»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8792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сказке личность во всех отношениях серая осуществляет план убийства двух лиц и лишь благодаря своевременному вмешательству общественности всё кончается благополучно?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6792" y="5642761"/>
            <a:ext cx="336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«Красная Шапочка»</a:t>
            </a:r>
          </a:p>
        </p:txBody>
      </p:sp>
      <p:pic>
        <p:nvPicPr>
          <p:cNvPr id="2051" name="Picture 3" descr="https://im0-tub-ru.yandex.net/i?id=3b75a83aee5bf8c9da845263f19fddb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7414"/>
            <a:ext cx="9083781" cy="4768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сказке Пушкина должностное лицо грубо нарушило принцип «от каждого по способности, каждому - по труду» и присвоило зарплату труженика. Труженик учинил самосуд, причинив должностному лицу тяжкие телесные повреждения, приведшие к смерти.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5905" y="5642760"/>
            <a:ext cx="641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о попе и о работнике его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Балде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1922" name="Picture 2" descr="https://im0-tub-ru.yandex.net/i?id=8eb8c4335e25f16d5852a6aa406e68c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616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сказке речь идёт о неком спортсмене, который без хорошей физической подготовки отправился на соревнования с препятствиями. Хитрость и выдержка позволили ему подойти к самому финишу. Финал трагичен: герой, нарушив правила техники безопасности, погибает.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6725" y="5807652"/>
            <a:ext cx="183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«Колобок»</a:t>
            </a:r>
          </a:p>
        </p:txBody>
      </p:sp>
      <p:pic>
        <p:nvPicPr>
          <p:cNvPr id="80898" name="Picture 2" descr="https://avatars.mds.yandex.net/get-pdb/906476/85920abe-020b-4c1b-8045-4e8ab8f583c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653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36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сказку, в которой лицо с дурной репутацией под вывеской милой и обаятельной личности совершило покушение на семь несовершеннолетних душ, но было разоблачено и жестоко наказано.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0692" y="5402918"/>
            <a:ext cx="3909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«Волк и семеро козлят»</a:t>
            </a:r>
          </a:p>
        </p:txBody>
      </p:sp>
      <p:pic>
        <p:nvPicPr>
          <p:cNvPr id="79874" name="Picture 2" descr="https://im0-tub-ru.yandex.net/i?id=349e3759b11d762a72e206623c507db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0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29" y="1059997"/>
            <a:ext cx="8551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сказку, где две невестки царя посягают на имущество третьей, крадут одеяние невесты младшего сына царя и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сжигают его.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9206" y="5342957"/>
            <a:ext cx="3242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Царевна-лягушка»</a:t>
            </a:r>
          </a:p>
        </p:txBody>
      </p:sp>
      <p:pic>
        <p:nvPicPr>
          <p:cNvPr id="78850" name="Picture 2" descr="https://im0-tub-ru.yandex.net/i?id=d6a24985e74b95d4d88e76a400da8df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8185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сказке добрая птица уступила свою собственность двум лицам, пожелавшим разделить её на части, но не сумевшим это сделать. В итоге - богатство было случайно уничтожено мелкой серой личностью.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6777" y="5417907"/>
            <a:ext cx="275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«Курочка Ряба» </a:t>
            </a:r>
          </a:p>
        </p:txBody>
      </p:sp>
      <p:pic>
        <p:nvPicPr>
          <p:cNvPr id="77826" name="Picture 2" descr="https://im0-tub-ru.yandex.net/i?id=e75e71e0ce2f6568c9be273c3563c2d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701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im0-tub-ru.yandex.net/i?id=5a9c0908da1d9be90bc0469f406627c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592" y="261291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Задание 2</a:t>
            </a:r>
          </a:p>
        </p:txBody>
      </p:sp>
      <p:pic>
        <p:nvPicPr>
          <p:cNvPr id="17410" name="Picture 2" descr="https://im0-tub-ru.yandex.net/i?id=0e218a93ba41fc7fdb0ef83b71d481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76" y="754524"/>
            <a:ext cx="8199619" cy="546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4872" y="2593299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права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Гвидона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царевны нарушил царь?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2489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 брак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2489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 жизнь и свободу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2489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В.)на получение образования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2489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Г.)на справедливое рассмотрение обвинения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833" y="910095"/>
            <a:ext cx="8604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Был ли приказ царя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Дадона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поместить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Гвидона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царевну в Бочку и бросить их в море справедливым наказанием?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666" y="5891134"/>
            <a:ext cx="406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Правильные ответы: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1- НЕТ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2-</a:t>
            </a:r>
            <a:r>
              <a:rPr lang="ru-RU" dirty="0" smtClean="0">
                <a:solidFill>
                  <a:srgbClr val="FF0000"/>
                </a:solidFill>
              </a:rPr>
              <a:t>Б,Г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077" y="4515750"/>
            <a:ext cx="9084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Уважать и соблюдать права других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3" name="Picture 3" descr="https://im0-tub-ru.yandex.net/i?id=31d1088b9cd37bf97b3f48b7320177e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77915" cy="3019020"/>
          </a:xfrm>
          <a:prstGeom prst="rect">
            <a:avLst/>
          </a:prstGeom>
          <a:noFill/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117955" y="299804"/>
            <a:ext cx="60260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свои права и добросовестно выполнять обязанности;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9443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2489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Знать, уважать и выполнять закон;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801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58ef82b7f7d487b83ba9f35bc15314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23882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12827" y="0"/>
            <a:ext cx="60560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</a:rPr>
              <a:t>Мирного вам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</a:rPr>
              <a:t>сосуществования с законом!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873770" y="404735"/>
            <a:ext cx="7060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относится к правам, а что к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обязанностям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92" y="261291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Задание 3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409076"/>
            <a:ext cx="80796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Получение бесплатного общего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Получение дополнительных образовательных услуг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Соблюдение устава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Бережное отношение 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имуществу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Уважение человеческого достоинства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Добросовестно учиться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Выполнение требований работников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Уважение чести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сотрудников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Выбор формы образования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Посещать мероприятия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cs7.pikabu.ru/post_img/2018/11/23/8/15429745631644162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cs7.pikabu.ru/post_img/2018/11/23/8/15429745631644162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13023" y="5456420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Право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1351" y="5441429"/>
            <a:ext cx="358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Обязанность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882" y="265517"/>
            <a:ext cx="3687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dirty="0" smtClean="0">
                <a:solidFill>
                  <a:srgbClr val="FF0000"/>
                </a:solidFill>
              </a:rPr>
              <a:t>Дисциплинарная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92" y="261291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Задание 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98623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 рисует на парте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в состоянии алкогольного опьянения на улице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одногруппника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Кража мобильного телефона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 в техникуме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дороги в неположенном месте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Юноша разбил мячом окно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Нецензурная брань в общественном месте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18" y="1490486"/>
            <a:ext cx="351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2800" dirty="0" smtClean="0">
                <a:solidFill>
                  <a:srgbClr val="FF0000"/>
                </a:solidFill>
              </a:rPr>
              <a:t>Гражданско-правовая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9637" y="1415535"/>
            <a:ext cx="3105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2800" dirty="0" smtClean="0">
                <a:solidFill>
                  <a:srgbClr val="FF0000"/>
                </a:solidFill>
              </a:rPr>
              <a:t>Административная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8170" y="815927"/>
            <a:ext cx="2211732" cy="5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dirty="0" smtClean="0">
                <a:solidFill>
                  <a:srgbClr val="FF0000"/>
                </a:solidFill>
              </a:rPr>
              <a:t>Уголовная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049" grpId="0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7" grpId="5"/>
      <p:bldP spid="7" grpId="6"/>
      <p:bldP spid="8" grpId="0"/>
      <p:bldP spid="8" grpId="1"/>
      <p:bldP spid="8" grpId="2"/>
      <p:bldP spid="8" grpId="3"/>
      <p:bldP spid="8" grpId="4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1945</Words>
  <Application>Microsoft Office PowerPoint</Application>
  <PresentationFormat>Экран (4:3)</PresentationFormat>
  <Paragraphs>383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Office Theme</vt:lpstr>
      <vt:lpstr>Марафон правовых знаний</vt:lpstr>
      <vt:lpstr>Слайд 2</vt:lpstr>
      <vt:lpstr>Слайд 3</vt:lpstr>
      <vt:lpstr>Слайд 4</vt:lpstr>
      <vt:lpstr>СТАНЦИИ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uchitel</cp:lastModifiedBy>
  <cp:revision>133</cp:revision>
  <dcterms:created xsi:type="dcterms:W3CDTF">2016-11-18T14:12:19Z</dcterms:created>
  <dcterms:modified xsi:type="dcterms:W3CDTF">2019-04-11T05:03:00Z</dcterms:modified>
</cp:coreProperties>
</file>