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17"/>
  </p:notesMasterIdLst>
  <p:sldIdLst>
    <p:sldId id="257" r:id="rId3"/>
    <p:sldId id="270" r:id="rId4"/>
    <p:sldId id="268" r:id="rId5"/>
    <p:sldId id="274" r:id="rId6"/>
    <p:sldId id="258" r:id="rId7"/>
    <p:sldId id="267" r:id="rId8"/>
    <p:sldId id="265" r:id="rId9"/>
    <p:sldId id="271" r:id="rId10"/>
    <p:sldId id="272" r:id="rId11"/>
    <p:sldId id="273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9" autoAdjust="0"/>
    <p:restoredTop sz="94692" autoAdjust="0"/>
  </p:normalViewPr>
  <p:slideViewPr>
    <p:cSldViewPr>
      <p:cViewPr>
        <p:scale>
          <a:sx n="89" d="100"/>
          <a:sy n="89" d="100"/>
        </p:scale>
        <p:origin x="-2262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F671F4-17A4-4F0C-A48D-47073C7A8E6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6BFE29-3307-4318-BE48-17D81EFD15EF}">
      <dgm:prSet phldrT="[Текст]" custT="1"/>
      <dgm:spPr/>
      <dgm:t>
        <a:bodyPr/>
        <a:lstStyle/>
        <a:p>
          <a:r>
            <a:rPr lang="ru-RU" sz="4800" dirty="0" smtClean="0"/>
            <a:t>Власть</a:t>
          </a:r>
          <a:endParaRPr lang="ru-RU" sz="4800" dirty="0"/>
        </a:p>
      </dgm:t>
    </dgm:pt>
    <dgm:pt modelId="{F7223DE7-0A46-49C4-A526-EDD1406DC8F7}" type="parTrans" cxnId="{D5D5DAEF-4912-4B54-9AEB-B425AE3245BE}">
      <dgm:prSet/>
      <dgm:spPr/>
      <dgm:t>
        <a:bodyPr/>
        <a:lstStyle/>
        <a:p>
          <a:endParaRPr lang="ru-RU"/>
        </a:p>
      </dgm:t>
    </dgm:pt>
    <dgm:pt modelId="{93BC3F76-3254-447C-B196-FDAB0368E0C0}" type="sibTrans" cxnId="{D5D5DAEF-4912-4B54-9AEB-B425AE3245BE}">
      <dgm:prSet/>
      <dgm:spPr/>
      <dgm:t>
        <a:bodyPr/>
        <a:lstStyle/>
        <a:p>
          <a:endParaRPr lang="ru-RU"/>
        </a:p>
      </dgm:t>
    </dgm:pt>
    <dgm:pt modelId="{01CF575A-AB7A-4DCF-8DD5-88D80EF27F19}">
      <dgm:prSet phldrT="[Текст]"/>
      <dgm:spPr/>
      <dgm:t>
        <a:bodyPr/>
        <a:lstStyle/>
        <a:p>
          <a:r>
            <a:rPr lang="ru-RU" dirty="0" smtClean="0"/>
            <a:t>Волевое воздействие на поведение людей со стороны субъекта власти</a:t>
          </a:r>
          <a:endParaRPr lang="ru-RU" dirty="0"/>
        </a:p>
      </dgm:t>
    </dgm:pt>
    <dgm:pt modelId="{85607A93-7710-4E6D-A811-E6CC755FCC76}" type="parTrans" cxnId="{7D1799F6-4865-4AE2-9365-CCF13952C238}">
      <dgm:prSet/>
      <dgm:spPr/>
      <dgm:t>
        <a:bodyPr/>
        <a:lstStyle/>
        <a:p>
          <a:endParaRPr lang="ru-RU"/>
        </a:p>
      </dgm:t>
    </dgm:pt>
    <dgm:pt modelId="{94CC745A-BA3F-49F1-95CE-A654235B353D}" type="sibTrans" cxnId="{7D1799F6-4865-4AE2-9365-CCF13952C238}">
      <dgm:prSet/>
      <dgm:spPr/>
      <dgm:t>
        <a:bodyPr/>
        <a:lstStyle/>
        <a:p>
          <a:endParaRPr lang="ru-RU"/>
        </a:p>
      </dgm:t>
    </dgm:pt>
    <dgm:pt modelId="{1026D70C-A909-4452-B223-23B0A44C475A}">
      <dgm:prSet phldrT="[Текст]"/>
      <dgm:spPr/>
      <dgm:t>
        <a:bodyPr/>
        <a:lstStyle/>
        <a:p>
          <a:r>
            <a:rPr lang="ru-RU" dirty="0" smtClean="0"/>
            <a:t>Способность одной стороны влиять на поведение другой стороны вне зависимости от того, готова ли последняя к сотрудничеству</a:t>
          </a:r>
          <a:endParaRPr lang="ru-RU" dirty="0"/>
        </a:p>
      </dgm:t>
    </dgm:pt>
    <dgm:pt modelId="{7810A005-FF63-4F37-9594-6502C81C3246}" type="parTrans" cxnId="{4A945790-CA5C-41DA-8BCD-23266439C7BC}">
      <dgm:prSet/>
      <dgm:spPr/>
      <dgm:t>
        <a:bodyPr/>
        <a:lstStyle/>
        <a:p>
          <a:endParaRPr lang="ru-RU"/>
        </a:p>
      </dgm:t>
    </dgm:pt>
    <dgm:pt modelId="{CAF0FD69-4692-4EEB-A1D0-9FCDA70FBAFF}" type="sibTrans" cxnId="{4A945790-CA5C-41DA-8BCD-23266439C7BC}">
      <dgm:prSet/>
      <dgm:spPr/>
      <dgm:t>
        <a:bodyPr/>
        <a:lstStyle/>
        <a:p>
          <a:endParaRPr lang="ru-RU"/>
        </a:p>
      </dgm:t>
    </dgm:pt>
    <dgm:pt modelId="{AE194221-9DFD-4CD9-B47C-92612DB62CAA}">
      <dgm:prSet phldrT="[Текст]"/>
      <dgm:spPr/>
      <dgm:t>
        <a:bodyPr/>
        <a:lstStyle/>
        <a:p>
          <a:r>
            <a:rPr lang="ru-RU" dirty="0" smtClean="0"/>
            <a:t>Механизм организации и регулирования совместной деятельности</a:t>
          </a:r>
          <a:endParaRPr lang="ru-RU" dirty="0"/>
        </a:p>
      </dgm:t>
    </dgm:pt>
    <dgm:pt modelId="{A46BD732-FA31-4EAF-A10B-18E55A744562}" type="parTrans" cxnId="{96A888A7-D4A1-4560-82FE-DCC44783882D}">
      <dgm:prSet/>
      <dgm:spPr/>
      <dgm:t>
        <a:bodyPr/>
        <a:lstStyle/>
        <a:p>
          <a:endParaRPr lang="ru-RU"/>
        </a:p>
      </dgm:t>
    </dgm:pt>
    <dgm:pt modelId="{61607920-DC8B-48D2-9AEC-637CBD2ACEF4}" type="sibTrans" cxnId="{96A888A7-D4A1-4560-82FE-DCC44783882D}">
      <dgm:prSet/>
      <dgm:spPr/>
      <dgm:t>
        <a:bodyPr/>
        <a:lstStyle/>
        <a:p>
          <a:endParaRPr lang="ru-RU"/>
        </a:p>
      </dgm:t>
    </dgm:pt>
    <dgm:pt modelId="{78B944F5-81A9-4F7F-AA2C-4E1F1147340C}" type="pres">
      <dgm:prSet presAssocID="{35F671F4-17A4-4F0C-A48D-47073C7A8E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A17F672-2618-44D8-A169-C139F9A67181}" type="pres">
      <dgm:prSet presAssocID="{CC6BFE29-3307-4318-BE48-17D81EFD15EF}" presName="hierRoot1" presStyleCnt="0">
        <dgm:presLayoutVars>
          <dgm:hierBranch val="init"/>
        </dgm:presLayoutVars>
      </dgm:prSet>
      <dgm:spPr/>
    </dgm:pt>
    <dgm:pt modelId="{97C5AF17-EFE5-4086-97F7-522202A2D5FA}" type="pres">
      <dgm:prSet presAssocID="{CC6BFE29-3307-4318-BE48-17D81EFD15EF}" presName="rootComposite1" presStyleCnt="0"/>
      <dgm:spPr/>
    </dgm:pt>
    <dgm:pt modelId="{CD41B4FA-F6B3-46AC-9A3A-9B6EE970453D}" type="pres">
      <dgm:prSet presAssocID="{CC6BFE29-3307-4318-BE48-17D81EFD15EF}" presName="rootText1" presStyleLbl="node0" presStyleIdx="0" presStyleCnt="1" custScaleX="168272" custScaleY="76037" custLinFactY="-1184" custLinFactNeighborX="176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E46F5D-A2B8-4074-A087-460541071EEC}" type="pres">
      <dgm:prSet presAssocID="{CC6BFE29-3307-4318-BE48-17D81EFD15E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5A88906-5FE2-4180-9799-6A83B196499F}" type="pres">
      <dgm:prSet presAssocID="{CC6BFE29-3307-4318-BE48-17D81EFD15EF}" presName="hierChild2" presStyleCnt="0"/>
      <dgm:spPr/>
    </dgm:pt>
    <dgm:pt modelId="{44887E8F-16AC-4924-8AE0-8934BE9D7A93}" type="pres">
      <dgm:prSet presAssocID="{85607A93-7710-4E6D-A811-E6CC755FCC76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A2E12AE-63AF-41A3-BCC1-85D062D13098}" type="pres">
      <dgm:prSet presAssocID="{01CF575A-AB7A-4DCF-8DD5-88D80EF27F19}" presName="hierRoot2" presStyleCnt="0">
        <dgm:presLayoutVars>
          <dgm:hierBranch val="init"/>
        </dgm:presLayoutVars>
      </dgm:prSet>
      <dgm:spPr/>
    </dgm:pt>
    <dgm:pt modelId="{078C4A4F-EA96-4C33-9AE6-B4C84526C80C}" type="pres">
      <dgm:prSet presAssocID="{01CF575A-AB7A-4DCF-8DD5-88D80EF27F19}" presName="rootComposite" presStyleCnt="0"/>
      <dgm:spPr/>
    </dgm:pt>
    <dgm:pt modelId="{887F97E6-20E1-4FFD-8325-93D592B40912}" type="pres">
      <dgm:prSet presAssocID="{01CF575A-AB7A-4DCF-8DD5-88D80EF27F19}" presName="rootText" presStyleLbl="node2" presStyleIdx="0" presStyleCnt="3" custScaleX="98750" custScaleY="220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831AAC-2984-4ED9-9896-21D26E777211}" type="pres">
      <dgm:prSet presAssocID="{01CF575A-AB7A-4DCF-8DD5-88D80EF27F19}" presName="rootConnector" presStyleLbl="node2" presStyleIdx="0" presStyleCnt="3"/>
      <dgm:spPr/>
      <dgm:t>
        <a:bodyPr/>
        <a:lstStyle/>
        <a:p>
          <a:endParaRPr lang="ru-RU"/>
        </a:p>
      </dgm:t>
    </dgm:pt>
    <dgm:pt modelId="{A436CF81-ACDF-48B5-BCD5-F85C0CFE777C}" type="pres">
      <dgm:prSet presAssocID="{01CF575A-AB7A-4DCF-8DD5-88D80EF27F19}" presName="hierChild4" presStyleCnt="0"/>
      <dgm:spPr/>
    </dgm:pt>
    <dgm:pt modelId="{291CF21F-787E-4495-85AA-72A275AD0A2F}" type="pres">
      <dgm:prSet presAssocID="{01CF575A-AB7A-4DCF-8DD5-88D80EF27F19}" presName="hierChild5" presStyleCnt="0"/>
      <dgm:spPr/>
    </dgm:pt>
    <dgm:pt modelId="{EC7ABBB6-3D62-406C-A152-88069DB78BA9}" type="pres">
      <dgm:prSet presAssocID="{7810A005-FF63-4F37-9594-6502C81C324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0D62FC1F-1BA1-4617-AA86-2E701CC638FB}" type="pres">
      <dgm:prSet presAssocID="{1026D70C-A909-4452-B223-23B0A44C475A}" presName="hierRoot2" presStyleCnt="0">
        <dgm:presLayoutVars>
          <dgm:hierBranch val="init"/>
        </dgm:presLayoutVars>
      </dgm:prSet>
      <dgm:spPr/>
    </dgm:pt>
    <dgm:pt modelId="{B302F27E-3730-47A1-A919-00113309AB4F}" type="pres">
      <dgm:prSet presAssocID="{1026D70C-A909-4452-B223-23B0A44C475A}" presName="rootComposite" presStyleCnt="0"/>
      <dgm:spPr/>
    </dgm:pt>
    <dgm:pt modelId="{FA2AAC3B-FD25-40FF-A386-4133B386A18C}" type="pres">
      <dgm:prSet presAssocID="{1026D70C-A909-4452-B223-23B0A44C475A}" presName="rootText" presStyleLbl="node2" presStyleIdx="1" presStyleCnt="3" custScaleX="111383" custScaleY="206845" custLinFactNeighborX="1763" custLinFactNeighborY="82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0A696F-124C-4DA6-A38A-3E575D787A02}" type="pres">
      <dgm:prSet presAssocID="{1026D70C-A909-4452-B223-23B0A44C475A}" presName="rootConnector" presStyleLbl="node2" presStyleIdx="1" presStyleCnt="3"/>
      <dgm:spPr/>
      <dgm:t>
        <a:bodyPr/>
        <a:lstStyle/>
        <a:p>
          <a:endParaRPr lang="ru-RU"/>
        </a:p>
      </dgm:t>
    </dgm:pt>
    <dgm:pt modelId="{8AD929B3-5A3E-4FED-A472-7C77A86725C1}" type="pres">
      <dgm:prSet presAssocID="{1026D70C-A909-4452-B223-23B0A44C475A}" presName="hierChild4" presStyleCnt="0"/>
      <dgm:spPr/>
    </dgm:pt>
    <dgm:pt modelId="{7D4E6FCF-8FAB-4BAB-A294-83E2E0B2FADA}" type="pres">
      <dgm:prSet presAssocID="{1026D70C-A909-4452-B223-23B0A44C475A}" presName="hierChild5" presStyleCnt="0"/>
      <dgm:spPr/>
    </dgm:pt>
    <dgm:pt modelId="{D862994F-3DC9-4FC3-BF93-27CF0C5EBB87}" type="pres">
      <dgm:prSet presAssocID="{A46BD732-FA31-4EAF-A10B-18E55A74456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98A402E0-FC3E-4489-A235-43F0031D09B9}" type="pres">
      <dgm:prSet presAssocID="{AE194221-9DFD-4CD9-B47C-92612DB62CAA}" presName="hierRoot2" presStyleCnt="0">
        <dgm:presLayoutVars>
          <dgm:hierBranch val="init"/>
        </dgm:presLayoutVars>
      </dgm:prSet>
      <dgm:spPr/>
    </dgm:pt>
    <dgm:pt modelId="{F34FA2B5-717E-4BAB-8105-70D7F48F406F}" type="pres">
      <dgm:prSet presAssocID="{AE194221-9DFD-4CD9-B47C-92612DB62CAA}" presName="rootComposite" presStyleCnt="0"/>
      <dgm:spPr/>
    </dgm:pt>
    <dgm:pt modelId="{CB3C2528-46CC-46C8-B497-B4D5368B3FFD}" type="pres">
      <dgm:prSet presAssocID="{AE194221-9DFD-4CD9-B47C-92612DB62CAA}" presName="rootText" presStyleLbl="node2" presStyleIdx="2" presStyleCnt="3" custScaleX="98153" custScaleY="2225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FCB981-9072-4B4A-B9A8-CC99AF0F057F}" type="pres">
      <dgm:prSet presAssocID="{AE194221-9DFD-4CD9-B47C-92612DB62CAA}" presName="rootConnector" presStyleLbl="node2" presStyleIdx="2" presStyleCnt="3"/>
      <dgm:spPr/>
      <dgm:t>
        <a:bodyPr/>
        <a:lstStyle/>
        <a:p>
          <a:endParaRPr lang="ru-RU"/>
        </a:p>
      </dgm:t>
    </dgm:pt>
    <dgm:pt modelId="{D4BECD42-4642-4E6C-8581-F3B59B9863B9}" type="pres">
      <dgm:prSet presAssocID="{AE194221-9DFD-4CD9-B47C-92612DB62CAA}" presName="hierChild4" presStyleCnt="0"/>
      <dgm:spPr/>
    </dgm:pt>
    <dgm:pt modelId="{B5DC2775-9A29-423B-A97F-559EC02FC427}" type="pres">
      <dgm:prSet presAssocID="{AE194221-9DFD-4CD9-B47C-92612DB62CAA}" presName="hierChild5" presStyleCnt="0"/>
      <dgm:spPr/>
    </dgm:pt>
    <dgm:pt modelId="{C6BC3B8F-5B5F-432B-BF57-D235C2DD2D94}" type="pres">
      <dgm:prSet presAssocID="{CC6BFE29-3307-4318-BE48-17D81EFD15EF}" presName="hierChild3" presStyleCnt="0"/>
      <dgm:spPr/>
    </dgm:pt>
  </dgm:ptLst>
  <dgm:cxnLst>
    <dgm:cxn modelId="{6AF78CBF-FE18-401F-9065-7D2A03F951A9}" type="presOf" srcId="{7810A005-FF63-4F37-9594-6502C81C3246}" destId="{EC7ABBB6-3D62-406C-A152-88069DB78BA9}" srcOrd="0" destOrd="0" presId="urn:microsoft.com/office/officeart/2005/8/layout/orgChart1"/>
    <dgm:cxn modelId="{96A888A7-D4A1-4560-82FE-DCC44783882D}" srcId="{CC6BFE29-3307-4318-BE48-17D81EFD15EF}" destId="{AE194221-9DFD-4CD9-B47C-92612DB62CAA}" srcOrd="2" destOrd="0" parTransId="{A46BD732-FA31-4EAF-A10B-18E55A744562}" sibTransId="{61607920-DC8B-48D2-9AEC-637CBD2ACEF4}"/>
    <dgm:cxn modelId="{4A945790-CA5C-41DA-8BCD-23266439C7BC}" srcId="{CC6BFE29-3307-4318-BE48-17D81EFD15EF}" destId="{1026D70C-A909-4452-B223-23B0A44C475A}" srcOrd="1" destOrd="0" parTransId="{7810A005-FF63-4F37-9594-6502C81C3246}" sibTransId="{CAF0FD69-4692-4EEB-A1D0-9FCDA70FBAFF}"/>
    <dgm:cxn modelId="{BDA6C5E2-4272-40E8-88B6-4C1EDE8D6D8D}" type="presOf" srcId="{AE194221-9DFD-4CD9-B47C-92612DB62CAA}" destId="{CB3C2528-46CC-46C8-B497-B4D5368B3FFD}" srcOrd="0" destOrd="0" presId="urn:microsoft.com/office/officeart/2005/8/layout/orgChart1"/>
    <dgm:cxn modelId="{DFA9AB5C-E398-4234-9738-15462071B0AD}" type="presOf" srcId="{AE194221-9DFD-4CD9-B47C-92612DB62CAA}" destId="{2BFCB981-9072-4B4A-B9A8-CC99AF0F057F}" srcOrd="1" destOrd="0" presId="urn:microsoft.com/office/officeart/2005/8/layout/orgChart1"/>
    <dgm:cxn modelId="{5BE54E49-D87D-48B5-9B72-0FE96C102371}" type="presOf" srcId="{35F671F4-17A4-4F0C-A48D-47073C7A8E6E}" destId="{78B944F5-81A9-4F7F-AA2C-4E1F1147340C}" srcOrd="0" destOrd="0" presId="urn:microsoft.com/office/officeart/2005/8/layout/orgChart1"/>
    <dgm:cxn modelId="{CD3EAE28-FD6A-4FED-87D8-62D6D0F67C3C}" type="presOf" srcId="{01CF575A-AB7A-4DCF-8DD5-88D80EF27F19}" destId="{887F97E6-20E1-4FFD-8325-93D592B40912}" srcOrd="0" destOrd="0" presId="urn:microsoft.com/office/officeart/2005/8/layout/orgChart1"/>
    <dgm:cxn modelId="{7D1799F6-4865-4AE2-9365-CCF13952C238}" srcId="{CC6BFE29-3307-4318-BE48-17D81EFD15EF}" destId="{01CF575A-AB7A-4DCF-8DD5-88D80EF27F19}" srcOrd="0" destOrd="0" parTransId="{85607A93-7710-4E6D-A811-E6CC755FCC76}" sibTransId="{94CC745A-BA3F-49F1-95CE-A654235B353D}"/>
    <dgm:cxn modelId="{5DFE59BA-76FD-40D6-ACE2-7D96DE6ADA80}" type="presOf" srcId="{1026D70C-A909-4452-B223-23B0A44C475A}" destId="{FA2AAC3B-FD25-40FF-A386-4133B386A18C}" srcOrd="0" destOrd="0" presId="urn:microsoft.com/office/officeart/2005/8/layout/orgChart1"/>
    <dgm:cxn modelId="{D5D5DAEF-4912-4B54-9AEB-B425AE3245BE}" srcId="{35F671F4-17A4-4F0C-A48D-47073C7A8E6E}" destId="{CC6BFE29-3307-4318-BE48-17D81EFD15EF}" srcOrd="0" destOrd="0" parTransId="{F7223DE7-0A46-49C4-A526-EDD1406DC8F7}" sibTransId="{93BC3F76-3254-447C-B196-FDAB0368E0C0}"/>
    <dgm:cxn modelId="{86602030-472B-4DF3-9DF1-F380F845F005}" type="presOf" srcId="{A46BD732-FA31-4EAF-A10B-18E55A744562}" destId="{D862994F-3DC9-4FC3-BF93-27CF0C5EBB87}" srcOrd="0" destOrd="0" presId="urn:microsoft.com/office/officeart/2005/8/layout/orgChart1"/>
    <dgm:cxn modelId="{8A6D8CCD-8628-483C-BC6F-2E7DFFE2CF9C}" type="presOf" srcId="{CC6BFE29-3307-4318-BE48-17D81EFD15EF}" destId="{CD41B4FA-F6B3-46AC-9A3A-9B6EE970453D}" srcOrd="0" destOrd="0" presId="urn:microsoft.com/office/officeart/2005/8/layout/orgChart1"/>
    <dgm:cxn modelId="{D840A8A5-2E1D-41FA-8DD0-53382D313B2B}" type="presOf" srcId="{01CF575A-AB7A-4DCF-8DD5-88D80EF27F19}" destId="{38831AAC-2984-4ED9-9896-21D26E777211}" srcOrd="1" destOrd="0" presId="urn:microsoft.com/office/officeart/2005/8/layout/orgChart1"/>
    <dgm:cxn modelId="{2D27D948-D0AC-4A69-AA9A-14FF1EF3D571}" type="presOf" srcId="{CC6BFE29-3307-4318-BE48-17D81EFD15EF}" destId="{D2E46F5D-A2B8-4074-A087-460541071EEC}" srcOrd="1" destOrd="0" presId="urn:microsoft.com/office/officeart/2005/8/layout/orgChart1"/>
    <dgm:cxn modelId="{E801C708-B895-4E8F-B1A7-E0588618FF73}" type="presOf" srcId="{85607A93-7710-4E6D-A811-E6CC755FCC76}" destId="{44887E8F-16AC-4924-8AE0-8934BE9D7A93}" srcOrd="0" destOrd="0" presId="urn:microsoft.com/office/officeart/2005/8/layout/orgChart1"/>
    <dgm:cxn modelId="{87FD9CCC-FCEE-4407-87B9-53B3A923DD9C}" type="presOf" srcId="{1026D70C-A909-4452-B223-23B0A44C475A}" destId="{890A696F-124C-4DA6-A38A-3E575D787A02}" srcOrd="1" destOrd="0" presId="urn:microsoft.com/office/officeart/2005/8/layout/orgChart1"/>
    <dgm:cxn modelId="{24CB72BF-EEB4-49FF-B3DB-B9419D42F890}" type="presParOf" srcId="{78B944F5-81A9-4F7F-AA2C-4E1F1147340C}" destId="{0A17F672-2618-44D8-A169-C139F9A67181}" srcOrd="0" destOrd="0" presId="urn:microsoft.com/office/officeart/2005/8/layout/orgChart1"/>
    <dgm:cxn modelId="{424D238E-A3B0-48A5-8037-17575916FC6A}" type="presParOf" srcId="{0A17F672-2618-44D8-A169-C139F9A67181}" destId="{97C5AF17-EFE5-4086-97F7-522202A2D5FA}" srcOrd="0" destOrd="0" presId="urn:microsoft.com/office/officeart/2005/8/layout/orgChart1"/>
    <dgm:cxn modelId="{B0EC9A82-E44E-44E6-B5A7-C544E3A9B64B}" type="presParOf" srcId="{97C5AF17-EFE5-4086-97F7-522202A2D5FA}" destId="{CD41B4FA-F6B3-46AC-9A3A-9B6EE970453D}" srcOrd="0" destOrd="0" presId="urn:microsoft.com/office/officeart/2005/8/layout/orgChart1"/>
    <dgm:cxn modelId="{0B2F6604-E002-4C8D-B47B-ECE1AAA9763C}" type="presParOf" srcId="{97C5AF17-EFE5-4086-97F7-522202A2D5FA}" destId="{D2E46F5D-A2B8-4074-A087-460541071EEC}" srcOrd="1" destOrd="0" presId="urn:microsoft.com/office/officeart/2005/8/layout/orgChart1"/>
    <dgm:cxn modelId="{72D59108-C405-489A-A9AC-97FF5590D500}" type="presParOf" srcId="{0A17F672-2618-44D8-A169-C139F9A67181}" destId="{65A88906-5FE2-4180-9799-6A83B196499F}" srcOrd="1" destOrd="0" presId="urn:microsoft.com/office/officeart/2005/8/layout/orgChart1"/>
    <dgm:cxn modelId="{C0293073-5E86-4CF5-9F98-1F92B037DA67}" type="presParOf" srcId="{65A88906-5FE2-4180-9799-6A83B196499F}" destId="{44887E8F-16AC-4924-8AE0-8934BE9D7A93}" srcOrd="0" destOrd="0" presId="urn:microsoft.com/office/officeart/2005/8/layout/orgChart1"/>
    <dgm:cxn modelId="{0726A614-091B-4CC6-9238-0E5D10DC8D5F}" type="presParOf" srcId="{65A88906-5FE2-4180-9799-6A83B196499F}" destId="{5A2E12AE-63AF-41A3-BCC1-85D062D13098}" srcOrd="1" destOrd="0" presId="urn:microsoft.com/office/officeart/2005/8/layout/orgChart1"/>
    <dgm:cxn modelId="{C1B37CDE-9AEA-4F30-9CD7-4AAC2D3E84D1}" type="presParOf" srcId="{5A2E12AE-63AF-41A3-BCC1-85D062D13098}" destId="{078C4A4F-EA96-4C33-9AE6-B4C84526C80C}" srcOrd="0" destOrd="0" presId="urn:microsoft.com/office/officeart/2005/8/layout/orgChart1"/>
    <dgm:cxn modelId="{94F031E5-56E8-49F7-90AC-4C4BA0356927}" type="presParOf" srcId="{078C4A4F-EA96-4C33-9AE6-B4C84526C80C}" destId="{887F97E6-20E1-4FFD-8325-93D592B40912}" srcOrd="0" destOrd="0" presId="urn:microsoft.com/office/officeart/2005/8/layout/orgChart1"/>
    <dgm:cxn modelId="{E964B871-ED81-42B3-A719-5973248BAAB6}" type="presParOf" srcId="{078C4A4F-EA96-4C33-9AE6-B4C84526C80C}" destId="{38831AAC-2984-4ED9-9896-21D26E777211}" srcOrd="1" destOrd="0" presId="urn:microsoft.com/office/officeart/2005/8/layout/orgChart1"/>
    <dgm:cxn modelId="{38B9754D-0282-4A9E-8471-643733A5EA62}" type="presParOf" srcId="{5A2E12AE-63AF-41A3-BCC1-85D062D13098}" destId="{A436CF81-ACDF-48B5-BCD5-F85C0CFE777C}" srcOrd="1" destOrd="0" presId="urn:microsoft.com/office/officeart/2005/8/layout/orgChart1"/>
    <dgm:cxn modelId="{5E664254-FB4C-413E-A4A0-8F4EA56C1C8B}" type="presParOf" srcId="{5A2E12AE-63AF-41A3-BCC1-85D062D13098}" destId="{291CF21F-787E-4495-85AA-72A275AD0A2F}" srcOrd="2" destOrd="0" presId="urn:microsoft.com/office/officeart/2005/8/layout/orgChart1"/>
    <dgm:cxn modelId="{A7946C7F-2AAA-4980-8CCA-20FFBDB3DF83}" type="presParOf" srcId="{65A88906-5FE2-4180-9799-6A83B196499F}" destId="{EC7ABBB6-3D62-406C-A152-88069DB78BA9}" srcOrd="2" destOrd="0" presId="urn:microsoft.com/office/officeart/2005/8/layout/orgChart1"/>
    <dgm:cxn modelId="{D3FF4B51-4383-4118-88B2-BFF746D4E666}" type="presParOf" srcId="{65A88906-5FE2-4180-9799-6A83B196499F}" destId="{0D62FC1F-1BA1-4617-AA86-2E701CC638FB}" srcOrd="3" destOrd="0" presId="urn:microsoft.com/office/officeart/2005/8/layout/orgChart1"/>
    <dgm:cxn modelId="{AF2479BC-4F46-4F49-8A28-B5D8C5844CCE}" type="presParOf" srcId="{0D62FC1F-1BA1-4617-AA86-2E701CC638FB}" destId="{B302F27E-3730-47A1-A919-00113309AB4F}" srcOrd="0" destOrd="0" presId="urn:microsoft.com/office/officeart/2005/8/layout/orgChart1"/>
    <dgm:cxn modelId="{F7745014-1A93-4987-B77C-F33015585366}" type="presParOf" srcId="{B302F27E-3730-47A1-A919-00113309AB4F}" destId="{FA2AAC3B-FD25-40FF-A386-4133B386A18C}" srcOrd="0" destOrd="0" presId="urn:microsoft.com/office/officeart/2005/8/layout/orgChart1"/>
    <dgm:cxn modelId="{EDC47B2E-33F3-4A0A-8986-28234C2EF712}" type="presParOf" srcId="{B302F27E-3730-47A1-A919-00113309AB4F}" destId="{890A696F-124C-4DA6-A38A-3E575D787A02}" srcOrd="1" destOrd="0" presId="urn:microsoft.com/office/officeart/2005/8/layout/orgChart1"/>
    <dgm:cxn modelId="{17E610F9-5687-4CBA-8812-1533E6AEACBF}" type="presParOf" srcId="{0D62FC1F-1BA1-4617-AA86-2E701CC638FB}" destId="{8AD929B3-5A3E-4FED-A472-7C77A86725C1}" srcOrd="1" destOrd="0" presId="urn:microsoft.com/office/officeart/2005/8/layout/orgChart1"/>
    <dgm:cxn modelId="{304D766D-8C0C-4501-879E-FBDFEC55AE52}" type="presParOf" srcId="{0D62FC1F-1BA1-4617-AA86-2E701CC638FB}" destId="{7D4E6FCF-8FAB-4BAB-A294-83E2E0B2FADA}" srcOrd="2" destOrd="0" presId="urn:microsoft.com/office/officeart/2005/8/layout/orgChart1"/>
    <dgm:cxn modelId="{11AD43FE-83CC-4BB1-9865-7C5FA81299FB}" type="presParOf" srcId="{65A88906-5FE2-4180-9799-6A83B196499F}" destId="{D862994F-3DC9-4FC3-BF93-27CF0C5EBB87}" srcOrd="4" destOrd="0" presId="urn:microsoft.com/office/officeart/2005/8/layout/orgChart1"/>
    <dgm:cxn modelId="{AEDDC16C-7882-4995-8851-75A4CB73B717}" type="presParOf" srcId="{65A88906-5FE2-4180-9799-6A83B196499F}" destId="{98A402E0-FC3E-4489-A235-43F0031D09B9}" srcOrd="5" destOrd="0" presId="urn:microsoft.com/office/officeart/2005/8/layout/orgChart1"/>
    <dgm:cxn modelId="{9B6432DC-113A-4B66-90B9-5E4EFBA26ACC}" type="presParOf" srcId="{98A402E0-FC3E-4489-A235-43F0031D09B9}" destId="{F34FA2B5-717E-4BAB-8105-70D7F48F406F}" srcOrd="0" destOrd="0" presId="urn:microsoft.com/office/officeart/2005/8/layout/orgChart1"/>
    <dgm:cxn modelId="{F4B947EC-C4C0-438F-B405-9C16FDED1950}" type="presParOf" srcId="{F34FA2B5-717E-4BAB-8105-70D7F48F406F}" destId="{CB3C2528-46CC-46C8-B497-B4D5368B3FFD}" srcOrd="0" destOrd="0" presId="urn:microsoft.com/office/officeart/2005/8/layout/orgChart1"/>
    <dgm:cxn modelId="{DAFC3311-15F7-4580-A10C-6844744DD618}" type="presParOf" srcId="{F34FA2B5-717E-4BAB-8105-70D7F48F406F}" destId="{2BFCB981-9072-4B4A-B9A8-CC99AF0F057F}" srcOrd="1" destOrd="0" presId="urn:microsoft.com/office/officeart/2005/8/layout/orgChart1"/>
    <dgm:cxn modelId="{C9D2B748-A556-468D-9960-EC4E05F7FE6E}" type="presParOf" srcId="{98A402E0-FC3E-4489-A235-43F0031D09B9}" destId="{D4BECD42-4642-4E6C-8581-F3B59B9863B9}" srcOrd="1" destOrd="0" presId="urn:microsoft.com/office/officeart/2005/8/layout/orgChart1"/>
    <dgm:cxn modelId="{EC9DF661-FAFA-4013-8C14-5E4E01A50DE2}" type="presParOf" srcId="{98A402E0-FC3E-4489-A235-43F0031D09B9}" destId="{B5DC2775-9A29-423B-A97F-559EC02FC427}" srcOrd="2" destOrd="0" presId="urn:microsoft.com/office/officeart/2005/8/layout/orgChart1"/>
    <dgm:cxn modelId="{6F64062B-DC4A-4493-B025-10A0E1CCBD7D}" type="presParOf" srcId="{0A17F672-2618-44D8-A169-C139F9A67181}" destId="{C6BC3B8F-5B5F-432B-BF57-D235C2DD2D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2994F-3DC9-4FC3-BF93-27CF0C5EBB87}">
      <dsp:nvSpPr>
        <dsp:cNvPr id="0" name=""/>
        <dsp:cNvSpPr/>
      </dsp:nvSpPr>
      <dsp:spPr>
        <a:xfrm>
          <a:off x="4254849" y="913951"/>
          <a:ext cx="2988213" cy="1410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7809"/>
              </a:lnTo>
              <a:lnTo>
                <a:pt x="2988213" y="1157809"/>
              </a:lnTo>
              <a:lnTo>
                <a:pt x="2988213" y="141022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7ABBB6-3D62-406C-A152-88069DB78BA9}">
      <dsp:nvSpPr>
        <dsp:cNvPr id="0" name=""/>
        <dsp:cNvSpPr/>
      </dsp:nvSpPr>
      <dsp:spPr>
        <a:xfrm>
          <a:off x="4209129" y="913951"/>
          <a:ext cx="91440" cy="15092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6792"/>
              </a:lnTo>
              <a:lnTo>
                <a:pt x="52895" y="1256792"/>
              </a:lnTo>
              <a:lnTo>
                <a:pt x="52895" y="150920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87E8F-16AC-4924-8AE0-8934BE9D7A93}">
      <dsp:nvSpPr>
        <dsp:cNvPr id="0" name=""/>
        <dsp:cNvSpPr/>
      </dsp:nvSpPr>
      <dsp:spPr>
        <a:xfrm>
          <a:off x="1189048" y="913951"/>
          <a:ext cx="3065801" cy="1410226"/>
        </a:xfrm>
        <a:custGeom>
          <a:avLst/>
          <a:gdLst/>
          <a:ahLst/>
          <a:cxnLst/>
          <a:rect l="0" t="0" r="0" b="0"/>
          <a:pathLst>
            <a:path>
              <a:moveTo>
                <a:pt x="3065801" y="0"/>
              </a:moveTo>
              <a:lnTo>
                <a:pt x="3065801" y="1157809"/>
              </a:lnTo>
              <a:lnTo>
                <a:pt x="0" y="1157809"/>
              </a:lnTo>
              <a:lnTo>
                <a:pt x="0" y="141022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1B4FA-F6B3-46AC-9A3A-9B6EE970453D}">
      <dsp:nvSpPr>
        <dsp:cNvPr id="0" name=""/>
        <dsp:cNvSpPr/>
      </dsp:nvSpPr>
      <dsp:spPr>
        <a:xfrm>
          <a:off x="2232249" y="0"/>
          <a:ext cx="4045201" cy="913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Власть</a:t>
          </a:r>
          <a:endParaRPr lang="ru-RU" sz="4800" kern="1200" dirty="0"/>
        </a:p>
      </dsp:txBody>
      <dsp:txXfrm>
        <a:off x="2232249" y="0"/>
        <a:ext cx="4045201" cy="913951"/>
      </dsp:txXfrm>
    </dsp:sp>
    <dsp:sp modelId="{887F97E6-20E1-4FFD-8325-93D592B40912}">
      <dsp:nvSpPr>
        <dsp:cNvPr id="0" name=""/>
        <dsp:cNvSpPr/>
      </dsp:nvSpPr>
      <dsp:spPr>
        <a:xfrm>
          <a:off x="2090" y="2324177"/>
          <a:ext cx="2373916" cy="2650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Волевое воздействие на поведение людей со стороны субъекта власти</a:t>
          </a:r>
          <a:endParaRPr lang="ru-RU" sz="2200" kern="1200" dirty="0"/>
        </a:p>
      </dsp:txBody>
      <dsp:txXfrm>
        <a:off x="2090" y="2324177"/>
        <a:ext cx="2373916" cy="2650492"/>
      </dsp:txXfrm>
    </dsp:sp>
    <dsp:sp modelId="{FA2AAC3B-FD25-40FF-A386-4133B386A18C}">
      <dsp:nvSpPr>
        <dsp:cNvPr id="0" name=""/>
        <dsp:cNvSpPr/>
      </dsp:nvSpPr>
      <dsp:spPr>
        <a:xfrm>
          <a:off x="2923221" y="2423161"/>
          <a:ext cx="2677609" cy="24862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Способность одной стороны влиять на поведение другой стороны вне зависимости от того, готова ли последняя к сотрудничеству</a:t>
          </a:r>
          <a:endParaRPr lang="ru-RU" sz="2200" kern="1200" dirty="0"/>
        </a:p>
      </dsp:txBody>
      <dsp:txXfrm>
        <a:off x="2923221" y="2423161"/>
        <a:ext cx="2677609" cy="2486241"/>
      </dsp:txXfrm>
    </dsp:sp>
    <dsp:sp modelId="{CB3C2528-46CC-46C8-B497-B4D5368B3FFD}">
      <dsp:nvSpPr>
        <dsp:cNvPr id="0" name=""/>
        <dsp:cNvSpPr/>
      </dsp:nvSpPr>
      <dsp:spPr>
        <a:xfrm>
          <a:off x="6063281" y="2324177"/>
          <a:ext cx="2359564" cy="2675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Механизм организации и регулирования совместной деятельности</a:t>
          </a:r>
          <a:endParaRPr lang="ru-RU" sz="2200" kern="1200" dirty="0"/>
        </a:p>
      </dsp:txBody>
      <dsp:txXfrm>
        <a:off x="6063281" y="2324177"/>
        <a:ext cx="2359564" cy="2675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77B14-49EF-4CFD-8563-CA36EF1DBF8B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67E1E-AC84-4182-9592-8D4A6ACE7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10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C1F6C-2717-4061-9FC8-26ED07FA4F66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694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B04D75-A152-4427-BE58-B7DBCF4CAEBD}" type="slidenum">
              <a:rPr lang="ru-RU">
                <a:solidFill>
                  <a:srgbClr val="000000"/>
                </a:solidFill>
              </a:rPr>
              <a:pPr/>
              <a:t>3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B04D75-A152-4427-BE58-B7DBCF4CAEBD}" type="slidenum">
              <a:rPr lang="ru-RU">
                <a:solidFill>
                  <a:srgbClr val="000000"/>
                </a:solidFill>
              </a:rPr>
              <a:pPr/>
              <a:t>5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B04D75-A152-4427-BE58-B7DBCF4CAEBD}" type="slidenum">
              <a:rPr lang="ru-RU">
                <a:solidFill>
                  <a:srgbClr val="000000"/>
                </a:solidFill>
              </a:rPr>
              <a:pPr/>
              <a:t>6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B04D75-A152-4427-BE58-B7DBCF4CAEBD}" type="slidenum">
              <a:rPr lang="ru-RU">
                <a:solidFill>
                  <a:srgbClr val="000000"/>
                </a:solidFill>
              </a:rPr>
              <a:pPr/>
              <a:t>7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2DC006-C9CA-4F94-83E6-1FDB54174ABA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8CD2-91D7-467C-8692-08BC795A3D93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651651D-E81F-49B5-8E7F-0F92BE128148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AC300-E42B-43E0-B0CD-0DFBEE2B70CE}" type="datetimeFigureOut">
              <a:rPr lang="ru-RU" smtClean="0"/>
              <a:pPr>
                <a:defRPr/>
              </a:pPr>
              <a:t>22.01.2018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2048D-BC94-47D9-B44D-F293A1F3A3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9D0F2D-63FD-431F-B286-E775C28C9357}" type="datetimeFigureOut">
              <a:rPr lang="ru-RU" smtClean="0"/>
              <a:pPr>
                <a:defRPr/>
              </a:pPr>
              <a:t>22.01.2018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6D614-EE0C-460D-87AB-E451C0F708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854EF-AD48-4F5A-91D9-2067B9C64F0A}" type="datetimeFigureOut">
              <a:rPr lang="ru-RU" smtClean="0"/>
              <a:pPr>
                <a:defRPr/>
              </a:pPr>
              <a:t>22.01.2018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9B098-DE99-4491-B564-FAD162F962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A2D791-0139-48F5-AAB2-BB16F59BAAAB}" type="datetimeFigureOut">
              <a:rPr lang="ru-RU" smtClean="0"/>
              <a:pPr>
                <a:defRPr/>
              </a:pPr>
              <a:t>22.01.2018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9834B-26B5-460F-B038-BB1E2D87B9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46BA3B-8434-43A2-AF41-F3BD46EC434E}" type="datetimeFigureOut">
              <a:rPr lang="ru-RU" smtClean="0"/>
              <a:pPr>
                <a:defRPr/>
              </a:pPr>
              <a:t>22.01.2018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F08531-2C94-475F-B6CD-20561E6D7E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A4CB8A-DB60-4A0B-9325-94008B3896F3}" type="datetimeFigureOut">
              <a:rPr lang="ru-RU" smtClean="0"/>
              <a:pPr>
                <a:defRPr/>
              </a:pPr>
              <a:t>22.01.2018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9646A-A6E8-4E26-B030-2F463870EB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99A675-1AC2-486B-B444-58EF79A95463}" type="datetimeFigureOut">
              <a:rPr lang="ru-RU" smtClean="0"/>
              <a:pPr>
                <a:defRPr/>
              </a:pPr>
              <a:t>22.01.2018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5857F-8F36-45A5-B395-3A0C52B153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25717-C893-4AFC-8640-CCFF0AE8504A}" type="datetimeFigureOut">
              <a:rPr lang="ru-RU" smtClean="0"/>
              <a:pPr>
                <a:defRPr/>
              </a:pPr>
              <a:t>22.01.2018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25AAC-6D76-4D0F-AEAD-CD7E02AE63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9EE81C-3F76-47AE-8517-5DAB9C0AA157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15F544-783D-4636-9C57-DF71746F0F97}" type="datetimeFigureOut">
              <a:rPr lang="ru-RU" smtClean="0"/>
              <a:pPr>
                <a:defRPr/>
              </a:pPr>
              <a:t>22.01.2018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8C8C9-8071-4FCD-8F84-BCCBA957D8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7A32E9-680F-4B54-ABA7-2DE113D56B1E}" type="datetimeFigureOut">
              <a:rPr lang="ru-RU" smtClean="0"/>
              <a:pPr>
                <a:defRPr/>
              </a:pPr>
              <a:t>22.01.2018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6F9A4-9064-4247-A970-524BA906DD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FE1357-DFE3-4888-957A-A9827892884F}" type="datetimeFigureOut">
              <a:rPr lang="ru-RU" smtClean="0"/>
              <a:pPr>
                <a:defRPr/>
              </a:pPr>
              <a:t>22.01.2018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74006-EAEC-460A-BE90-508E79D713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AE5C973-537E-4E5E-A5CA-F8CEFCF454D7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B6E678-8D8D-4271-B572-595C198E858A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64FD9A-4369-4ECF-B8D6-A5DA3430CDFF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B2E76B-23C8-4ABE-9AF2-AC8B541A458F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D253C8-37A8-450A-9DD1-35ADF999EFD2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EA15A5-EC59-4ADC-91F1-DC866342457C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9363CB-C201-4BE0-83E9-F730DBF1306A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C11E93B-769B-4020-8F38-1CB1021E7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642EF1-FBCB-4DA6-8644-8A770A47D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C11E93B-769B-4020-8F38-1CB1021E7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B642EF1-FBCB-4DA6-8644-8A770A47DD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ctrTitle"/>
          </p:nvPr>
        </p:nvSpPr>
        <p:spPr>
          <a:xfrm>
            <a:off x="611560" y="2605986"/>
            <a:ext cx="7632848" cy="1728192"/>
          </a:xfrm>
        </p:spPr>
        <p:txBody>
          <a:bodyPr>
            <a:prstTxWarp prst="textPlain">
              <a:avLst>
                <a:gd name="adj" fmla="val 48175"/>
              </a:avLst>
            </a:prstTxWarp>
          </a:bodyPr>
          <a:lstStyle/>
          <a:p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Понятие власти.</a:t>
            </a:r>
            <a:b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Типы власти.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63688" y="3140968"/>
            <a:ext cx="4464496" cy="23762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Plain">
              <a:avLst>
                <a:gd name="adj" fmla="val 48175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4400" u="sng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039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772816"/>
            <a:ext cx="7408333" cy="366672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ru-RU" altLang="ru-RU" sz="2600" b="1" dirty="0"/>
              <a:t>Публичность </a:t>
            </a:r>
            <a:r>
              <a:rPr lang="ru-RU" altLang="ru-RU" sz="2600" dirty="0"/>
              <a:t>— решения политической власти обязательны для всех людей и для всех видов власти</a:t>
            </a:r>
          </a:p>
          <a:p>
            <a:pPr>
              <a:lnSpc>
                <a:spcPct val="90000"/>
              </a:lnSpc>
            </a:pPr>
            <a:r>
              <a:rPr lang="ru-RU" altLang="ru-RU" sz="2600" b="1" dirty="0"/>
              <a:t>Всеобщность </a:t>
            </a:r>
            <a:r>
              <a:rPr lang="ru-RU" altLang="ru-RU" sz="2600" dirty="0"/>
              <a:t>— политическая власть осуществляется на основании права от имени всех людей</a:t>
            </a:r>
          </a:p>
          <a:p>
            <a:pPr>
              <a:lnSpc>
                <a:spcPct val="90000"/>
              </a:lnSpc>
            </a:pPr>
            <a:r>
              <a:rPr lang="ru-RU" altLang="ru-RU" sz="2600" b="1" dirty="0"/>
              <a:t>Легальность использования силы </a:t>
            </a:r>
            <a:r>
              <a:rPr lang="ru-RU" altLang="ru-RU" sz="2600" dirty="0"/>
              <a:t>— закрепленность в законах и Конституции использовать силу</a:t>
            </a:r>
          </a:p>
          <a:p>
            <a:pPr>
              <a:lnSpc>
                <a:spcPct val="90000"/>
              </a:lnSpc>
            </a:pPr>
            <a:r>
              <a:rPr lang="ru-RU" altLang="ru-RU" sz="2600" b="1" dirty="0" err="1"/>
              <a:t>Моноцентричность</a:t>
            </a:r>
            <a:r>
              <a:rPr lang="ru-RU" altLang="ru-RU" sz="2600" b="1" dirty="0"/>
              <a:t> </a:t>
            </a:r>
            <a:r>
              <a:rPr lang="ru-RU" altLang="ru-RU" sz="2600" dirty="0"/>
              <a:t>– у политической власти может быть только один центр принятия решений.</a:t>
            </a:r>
          </a:p>
          <a:p>
            <a:pPr>
              <a:lnSpc>
                <a:spcPct val="90000"/>
              </a:lnSpc>
            </a:pPr>
            <a:r>
              <a:rPr lang="ru-RU" altLang="ru-RU" sz="2600" b="1" dirty="0" err="1"/>
              <a:t>Институциональность</a:t>
            </a:r>
            <a:r>
              <a:rPr lang="ru-RU" altLang="ru-RU" sz="2600" b="1" dirty="0"/>
              <a:t> </a:t>
            </a:r>
            <a:r>
              <a:rPr lang="ru-RU" altLang="ru-RU" sz="2600" dirty="0"/>
              <a:t>– наличие специальных органов власти, политических институтов</a:t>
            </a:r>
          </a:p>
          <a:p>
            <a:pPr>
              <a:lnSpc>
                <a:spcPct val="90000"/>
              </a:lnSpc>
            </a:pPr>
            <a:r>
              <a:rPr lang="ru-RU" altLang="ru-RU" sz="2600" b="1" dirty="0" err="1"/>
              <a:t>Регламентированность</a:t>
            </a:r>
            <a:r>
              <a:rPr lang="ru-RU" altLang="ru-RU" sz="2600" dirty="0"/>
              <a:t> – определённость властных полномочий традициями, </a:t>
            </a:r>
            <a:r>
              <a:rPr lang="ru-RU" altLang="ru-RU" sz="2600" dirty="0" smtClean="0"/>
              <a:t>законом</a:t>
            </a:r>
            <a:endParaRPr lang="ru-RU" altLang="ru-RU" sz="26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Признаки власти</a:t>
            </a:r>
          </a:p>
        </p:txBody>
      </p:sp>
    </p:spTree>
    <p:extLst>
      <p:ext uri="{BB962C8B-B14F-4D97-AF65-F5344CB8AC3E}">
        <p14:creationId xmlns:p14="http://schemas.microsoft.com/office/powerpoint/2010/main" val="35776641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028" y="1196752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Разделение властей предполагает деление власти на три ветви:</a:t>
            </a:r>
          </a:p>
          <a:p>
            <a:endParaRPr lang="ru-RU" dirty="0"/>
          </a:p>
          <a:p>
            <a:r>
              <a:rPr lang="ru-RU" sz="2400" b="1" dirty="0"/>
              <a:t>законодательную;</a:t>
            </a:r>
          </a:p>
          <a:p>
            <a:r>
              <a:rPr lang="ru-RU" sz="2400" b="1" dirty="0"/>
              <a:t>исполнительную;</a:t>
            </a:r>
          </a:p>
          <a:p>
            <a:r>
              <a:rPr lang="ru-RU" sz="2400" b="1" dirty="0"/>
              <a:t>судебную</a:t>
            </a:r>
            <a:r>
              <a:rPr lang="ru-RU" sz="2400" b="1" dirty="0" smtClean="0"/>
              <a:t>.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sz="2400" dirty="0"/>
              <a:t>Система разделения властей — это неотъемлемый признак демократии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4025055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12776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Суть разделения властей:</a:t>
            </a:r>
          </a:p>
          <a:p>
            <a:endParaRPr lang="ru-RU" dirty="0"/>
          </a:p>
          <a:p>
            <a:r>
              <a:rPr lang="ru-RU" dirty="0"/>
              <a:t>— все три ветви власти представлены разными людьми и органами согласно Конституции</a:t>
            </a:r>
          </a:p>
          <a:p>
            <a:endParaRPr lang="ru-RU" dirty="0"/>
          </a:p>
          <a:p>
            <a:r>
              <a:rPr lang="ru-RU" dirty="0"/>
              <a:t>-никакая власть не может пользоваться правами, предоставленными Конституцией другим ветвям власти</a:t>
            </a:r>
          </a:p>
          <a:p>
            <a:endParaRPr lang="ru-RU" dirty="0"/>
          </a:p>
          <a:p>
            <a:r>
              <a:rPr lang="ru-RU" sz="2400" b="1" dirty="0"/>
              <a:t>Разделение властей в РФ:</a:t>
            </a:r>
          </a:p>
          <a:p>
            <a:endParaRPr lang="ru-RU" dirty="0"/>
          </a:p>
          <a:p>
            <a:r>
              <a:rPr lang="ru-RU" dirty="0"/>
              <a:t>законодательная (Федеральное Собрание)- издаёт законы, представляя интересы граждан</a:t>
            </a:r>
          </a:p>
          <a:p>
            <a:r>
              <a:rPr lang="ru-RU" dirty="0"/>
              <a:t>исполнительная власть (Правительство) – управляет государственными  делами</a:t>
            </a:r>
          </a:p>
          <a:p>
            <a:r>
              <a:rPr lang="ru-RU" dirty="0"/>
              <a:t>судебная (Конституционный Суд, Верховный Суд, суды разных уровней)- следит за соблюдением законов.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8175340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772" y="836712"/>
            <a:ext cx="857853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1. </a:t>
            </a:r>
            <a:r>
              <a:rPr lang="ru-RU" sz="1400" b="1" dirty="0"/>
              <a:t>Что из указанного связано с понятием «власть»?</a:t>
            </a:r>
          </a:p>
          <a:p>
            <a:r>
              <a:rPr lang="ru-RU" sz="1400" dirty="0"/>
              <a:t>1) Самопознание</a:t>
            </a:r>
          </a:p>
          <a:p>
            <a:r>
              <a:rPr lang="ru-RU" sz="1400" dirty="0"/>
              <a:t>2) Авторитет</a:t>
            </a:r>
          </a:p>
          <a:p>
            <a:r>
              <a:rPr lang="ru-RU" sz="1400" dirty="0"/>
              <a:t>3) Социализация</a:t>
            </a:r>
          </a:p>
          <a:p>
            <a:r>
              <a:rPr lang="ru-RU" sz="1400" dirty="0"/>
              <a:t>4) </a:t>
            </a:r>
            <a:r>
              <a:rPr lang="ru-RU" sz="1400" dirty="0" smtClean="0"/>
              <a:t>Урбанизация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2.Запишите </a:t>
            </a:r>
            <a:r>
              <a:rPr lang="ru-RU" sz="1400" b="1" dirty="0"/>
              <a:t>слово, пропущенное в следующей фразе</a:t>
            </a:r>
            <a:r>
              <a:rPr lang="ru-RU" sz="1400" b="1" dirty="0" smtClean="0"/>
              <a:t>:</a:t>
            </a:r>
            <a:endParaRPr lang="ru-RU" sz="1400" b="1" dirty="0"/>
          </a:p>
          <a:p>
            <a:r>
              <a:rPr lang="ru-RU" sz="1400" dirty="0"/>
              <a:t>« Основой политики </a:t>
            </a:r>
            <a:r>
              <a:rPr lang="ru-RU" sz="1400" dirty="0" smtClean="0"/>
              <a:t>является…»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3</a:t>
            </a:r>
            <a:r>
              <a:rPr lang="ru-RU" sz="1400" b="1" dirty="0"/>
              <a:t>. Верны ли следующие суждения о Федеральном Собрании РФ?</a:t>
            </a:r>
          </a:p>
          <a:p>
            <a:r>
              <a:rPr lang="ru-RU" sz="1400" dirty="0" smtClean="0"/>
              <a:t>А. Федеральное </a:t>
            </a:r>
            <a:r>
              <a:rPr lang="ru-RU" sz="1400" dirty="0"/>
              <a:t>Собрание РФ является представительным и законодательным органом Российской Федерации.</a:t>
            </a:r>
          </a:p>
          <a:p>
            <a:r>
              <a:rPr lang="ru-RU" sz="1400" dirty="0" smtClean="0"/>
              <a:t>Б. Федеральное </a:t>
            </a:r>
            <a:r>
              <a:rPr lang="ru-RU" sz="1400" dirty="0"/>
              <a:t>Собрание РФ осуществляет меры по обеспечению законности, прав и свобод граждан.</a:t>
            </a:r>
          </a:p>
          <a:p>
            <a:endParaRPr lang="ru-RU" sz="1400" dirty="0" smtClean="0"/>
          </a:p>
          <a:p>
            <a:r>
              <a:rPr lang="ru-RU" sz="1400" dirty="0" smtClean="0"/>
              <a:t>1</a:t>
            </a:r>
            <a:r>
              <a:rPr lang="ru-RU" sz="1400" dirty="0"/>
              <a:t>) </a:t>
            </a:r>
            <a:r>
              <a:rPr lang="ru-RU" sz="1400" dirty="0" smtClean="0"/>
              <a:t>верно </a:t>
            </a:r>
            <a:r>
              <a:rPr lang="ru-RU" sz="1400" dirty="0"/>
              <a:t>только А</a:t>
            </a:r>
          </a:p>
          <a:p>
            <a:r>
              <a:rPr lang="ru-RU" sz="1400" dirty="0" smtClean="0"/>
              <a:t>2</a:t>
            </a:r>
            <a:r>
              <a:rPr lang="ru-RU" sz="1400" dirty="0"/>
              <a:t>) </a:t>
            </a:r>
            <a:r>
              <a:rPr lang="ru-RU" sz="1400" dirty="0" smtClean="0"/>
              <a:t>верно </a:t>
            </a:r>
            <a:r>
              <a:rPr lang="ru-RU" sz="1400" dirty="0"/>
              <a:t>только Б</a:t>
            </a:r>
          </a:p>
          <a:p>
            <a:r>
              <a:rPr lang="ru-RU" sz="1400" dirty="0" smtClean="0"/>
              <a:t>3</a:t>
            </a:r>
            <a:r>
              <a:rPr lang="ru-RU" sz="1400" dirty="0"/>
              <a:t>) </a:t>
            </a:r>
            <a:r>
              <a:rPr lang="ru-RU" sz="1400" dirty="0" smtClean="0"/>
              <a:t>верны </a:t>
            </a:r>
            <a:r>
              <a:rPr lang="ru-RU" sz="1400" dirty="0"/>
              <a:t>оба суждения</a:t>
            </a:r>
          </a:p>
          <a:p>
            <a:r>
              <a:rPr lang="ru-RU" sz="1400" dirty="0" smtClean="0"/>
              <a:t>4</a:t>
            </a:r>
            <a:r>
              <a:rPr lang="ru-RU" sz="1400" dirty="0"/>
              <a:t>) </a:t>
            </a:r>
            <a:r>
              <a:rPr lang="ru-RU" sz="1400" dirty="0" smtClean="0"/>
              <a:t>оба </a:t>
            </a:r>
            <a:r>
              <a:rPr lang="ru-RU" sz="1400" dirty="0"/>
              <a:t>суждения </a:t>
            </a:r>
            <a:r>
              <a:rPr lang="ru-RU" sz="1400" dirty="0" smtClean="0"/>
              <a:t>неверны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4. </a:t>
            </a:r>
            <a:r>
              <a:rPr lang="ru-RU" sz="1400" b="1" dirty="0"/>
              <a:t>Верны ли следующие суждения о политической власти?</a:t>
            </a:r>
          </a:p>
          <a:p>
            <a:r>
              <a:rPr lang="ru-RU" sz="1400" dirty="0" smtClean="0"/>
              <a:t>А</a:t>
            </a:r>
            <a:r>
              <a:rPr lang="ru-RU" sz="1400" dirty="0"/>
              <a:t>. Политическая власть осуществляет руководство обще­ством в целом.</a:t>
            </a:r>
          </a:p>
          <a:p>
            <a:r>
              <a:rPr lang="ru-RU" sz="1400" dirty="0"/>
              <a:t>Б. Политическая власть определяет основные направления</a:t>
            </a:r>
          </a:p>
          <a:p>
            <a:endParaRPr lang="ru-RU" sz="1400" dirty="0" smtClean="0"/>
          </a:p>
          <a:p>
            <a:r>
              <a:rPr lang="ru-RU" sz="1400" dirty="0" smtClean="0"/>
              <a:t>1</a:t>
            </a:r>
            <a:r>
              <a:rPr lang="ru-RU" sz="1400" dirty="0"/>
              <a:t>) верно только А</a:t>
            </a:r>
          </a:p>
          <a:p>
            <a:r>
              <a:rPr lang="ru-RU" sz="1400" dirty="0"/>
              <a:t>2) верно только Б</a:t>
            </a:r>
          </a:p>
          <a:p>
            <a:r>
              <a:rPr lang="ru-RU" sz="1400" dirty="0"/>
              <a:t>3) верны оба суждения</a:t>
            </a:r>
          </a:p>
          <a:p>
            <a:r>
              <a:rPr lang="ru-RU" sz="1400" dirty="0"/>
              <a:t>4) оба суждения неверны</a:t>
            </a:r>
          </a:p>
        </p:txBody>
      </p:sp>
    </p:spTree>
    <p:extLst>
      <p:ext uri="{BB962C8B-B14F-4D97-AF65-F5344CB8AC3E}">
        <p14:creationId xmlns:p14="http://schemas.microsoft.com/office/powerpoint/2010/main" val="3894124911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870" y="980728"/>
            <a:ext cx="646246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5.Верны </a:t>
            </a:r>
            <a:r>
              <a:rPr lang="ru-RU" sz="1400" b="1" dirty="0"/>
              <a:t>ли следующие суждения о власти?</a:t>
            </a:r>
          </a:p>
          <a:p>
            <a:endParaRPr lang="ru-RU" sz="1400" dirty="0"/>
          </a:p>
          <a:p>
            <a:r>
              <a:rPr lang="ru-RU" sz="1400" dirty="0"/>
              <a:t>А. Никто не может присваивать власть в Российской Феде­рации.</a:t>
            </a:r>
          </a:p>
          <a:p>
            <a:r>
              <a:rPr lang="ru-RU" sz="1400" dirty="0"/>
              <a:t>Б. Согласно Конституции РФ народ осуществляет свою власть непосредственно, а также через органы госу­дарственной власти и органы местного самоуправления.</a:t>
            </a:r>
          </a:p>
          <a:p>
            <a:endParaRPr lang="ru-RU" sz="1400" dirty="0"/>
          </a:p>
          <a:p>
            <a:r>
              <a:rPr lang="ru-RU" sz="1400" dirty="0"/>
              <a:t>1) верно только А</a:t>
            </a:r>
          </a:p>
          <a:p>
            <a:r>
              <a:rPr lang="ru-RU" sz="1400" dirty="0"/>
              <a:t>2) верно только Б</a:t>
            </a:r>
          </a:p>
          <a:p>
            <a:r>
              <a:rPr lang="ru-RU" sz="1400" dirty="0"/>
              <a:t>3) верны оба суждения</a:t>
            </a:r>
          </a:p>
          <a:p>
            <a:r>
              <a:rPr lang="ru-RU" sz="1400" dirty="0"/>
              <a:t>4) оба суждения </a:t>
            </a:r>
            <a:r>
              <a:rPr lang="ru-RU" sz="1400" dirty="0" smtClean="0"/>
              <a:t>неверны</a:t>
            </a:r>
          </a:p>
          <a:p>
            <a:pPr fontAlgn="base"/>
            <a:endParaRPr lang="ru-RU" sz="1400" b="1" dirty="0" smtClean="0"/>
          </a:p>
          <a:p>
            <a:pPr fontAlgn="base"/>
            <a:r>
              <a:rPr lang="ru-RU" sz="1400" b="1" dirty="0" smtClean="0"/>
              <a:t>6Верны </a:t>
            </a:r>
            <a:r>
              <a:rPr lang="ru-RU" sz="1400" b="1" dirty="0"/>
              <a:t>ли следующие суждения о власти</a:t>
            </a:r>
            <a:r>
              <a:rPr lang="ru-RU" sz="1400" b="1" dirty="0" smtClean="0"/>
              <a:t>?</a:t>
            </a:r>
          </a:p>
          <a:p>
            <a:pPr fontAlgn="base"/>
            <a:endParaRPr lang="ru-RU" sz="1400" b="1" dirty="0"/>
          </a:p>
          <a:p>
            <a:pPr fontAlgn="base"/>
            <a:r>
              <a:rPr lang="ru-RU" sz="1400" dirty="0"/>
              <a:t>А. К методам власти можно отнести методы убеждения и принуждения.</a:t>
            </a:r>
            <a:br>
              <a:rPr lang="ru-RU" sz="1400" dirty="0"/>
            </a:br>
            <a:r>
              <a:rPr lang="ru-RU" sz="1400" dirty="0"/>
              <a:t>Б. Согласно Конституции РФ присвоение властных полномочий преследуется по федеральному закону.</a:t>
            </a:r>
          </a:p>
          <a:p>
            <a:pPr fontAlgn="base"/>
            <a:endParaRPr lang="ru-RU" sz="1400" dirty="0" smtClean="0"/>
          </a:p>
          <a:p>
            <a:pPr fontAlgn="base"/>
            <a:r>
              <a:rPr lang="ru-RU" sz="1400" dirty="0" smtClean="0"/>
              <a:t>1</a:t>
            </a:r>
            <a:r>
              <a:rPr lang="ru-RU" sz="1400" dirty="0"/>
              <a:t>) верно только А</a:t>
            </a:r>
            <a:br>
              <a:rPr lang="ru-RU" sz="1400" dirty="0"/>
            </a:br>
            <a:r>
              <a:rPr lang="ru-RU" sz="1400" dirty="0"/>
              <a:t>2) верно только Б</a:t>
            </a:r>
            <a:br>
              <a:rPr lang="ru-RU" sz="1400" dirty="0"/>
            </a:br>
            <a:r>
              <a:rPr lang="ru-RU" sz="1400" dirty="0"/>
              <a:t>3) верны оба суждения</a:t>
            </a:r>
            <a:br>
              <a:rPr lang="ru-RU" sz="1400" dirty="0"/>
            </a:br>
            <a:r>
              <a:rPr lang="ru-RU" sz="1400" dirty="0"/>
              <a:t>4) оба суждения неверны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0877625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5710852"/>
              </p:ext>
            </p:extLst>
          </p:nvPr>
        </p:nvGraphicFramePr>
        <p:xfrm>
          <a:off x="395536" y="620688"/>
          <a:ext cx="842493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906396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123728" y="332656"/>
            <a:ext cx="5024791" cy="5040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Plain">
              <a:avLst>
                <a:gd name="adj" fmla="val 48175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u="sng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Виды власти</a:t>
            </a:r>
            <a:endParaRPr lang="ru-RU" sz="4400" u="sng" dirty="0">
              <a:solidFill>
                <a:srgbClr val="8064A2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6239" y="1916832"/>
            <a:ext cx="1455929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Политическая</a:t>
            </a:r>
            <a:endParaRPr lang="ru-RU" sz="1400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597758" y="1916832"/>
            <a:ext cx="17179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Экономическая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46424" y="1895203"/>
            <a:ext cx="1817663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Социальная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460160" y="1880709"/>
            <a:ext cx="1800200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Принудительная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361084" y="1880709"/>
            <a:ext cx="1762769" cy="4727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Культурно-информационная</a:t>
            </a:r>
          </a:p>
        </p:txBody>
      </p:sp>
      <p:cxnSp>
        <p:nvCxnSpPr>
          <p:cNvPr id="36" name="Прямая со стрелкой 35"/>
          <p:cNvCxnSpPr>
            <a:stCxn id="20" idx="2"/>
            <a:endCxn id="31" idx="0"/>
          </p:cNvCxnSpPr>
          <p:nvPr/>
        </p:nvCxnSpPr>
        <p:spPr>
          <a:xfrm flipH="1">
            <a:off x="784204" y="836712"/>
            <a:ext cx="3851920" cy="108012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20" idx="2"/>
            <a:endCxn id="32" idx="0"/>
          </p:cNvCxnSpPr>
          <p:nvPr/>
        </p:nvCxnSpPr>
        <p:spPr>
          <a:xfrm flipH="1">
            <a:off x="2456724" y="836712"/>
            <a:ext cx="2179400" cy="108012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0" idx="2"/>
            <a:endCxn id="35" idx="0"/>
          </p:cNvCxnSpPr>
          <p:nvPr/>
        </p:nvCxnSpPr>
        <p:spPr>
          <a:xfrm>
            <a:off x="4636124" y="836712"/>
            <a:ext cx="3606345" cy="104399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0" idx="2"/>
            <a:endCxn id="34" idx="0"/>
          </p:cNvCxnSpPr>
          <p:nvPr/>
        </p:nvCxnSpPr>
        <p:spPr>
          <a:xfrm>
            <a:off x="4636124" y="836712"/>
            <a:ext cx="1724136" cy="104399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20" idx="2"/>
            <a:endCxn id="33" idx="0"/>
          </p:cNvCxnSpPr>
          <p:nvPr/>
        </p:nvCxnSpPr>
        <p:spPr>
          <a:xfrm flipH="1">
            <a:off x="4455256" y="836712"/>
            <a:ext cx="180868" cy="105849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0" y="2708919"/>
            <a:ext cx="1512167" cy="29821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Способность и умение реализовать функции общественного управления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97758" y="2708919"/>
            <a:ext cx="1771272" cy="29821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Контроль над экономическими ресурсами, собственность на различного рода материальные ценности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46424" y="2706406"/>
            <a:ext cx="1817664" cy="29846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Контроль над распределением статусов, должностей, льгот и привилегий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498192" y="2701381"/>
            <a:ext cx="1740284" cy="29897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Контроль над людьми с помощью применения или угрозы применения физического насилия.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61084" y="2708919"/>
            <a:ext cx="1740284" cy="29821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Контроль над людьми с помощью информации и средств её распространения.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51720" y="1029998"/>
            <a:ext cx="5040560" cy="598802"/>
          </a:xfrm>
          <a:prstGeom prst="rect">
            <a:avLst/>
          </a:prstGeom>
          <a:solidFill>
            <a:schemeClr val="lt1">
              <a:alpha val="56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u="sng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Определяются ресурсами, которые власть использует.</a:t>
            </a:r>
          </a:p>
        </p:txBody>
      </p:sp>
    </p:spTree>
    <p:extLst>
      <p:ext uri="{BB962C8B-B14F-4D97-AF65-F5344CB8AC3E}">
        <p14:creationId xmlns:p14="http://schemas.microsoft.com/office/powerpoint/2010/main" val="23369222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1" grpId="0" animBg="1"/>
      <p:bldP spid="32" grpId="0" animBg="1"/>
      <p:bldP spid="33" grpId="0" animBg="1"/>
      <p:bldP spid="34" grpId="0" animBg="1"/>
      <p:bldP spid="35" grpId="0" animBg="1"/>
      <p:bldP spid="27" grpId="0" animBg="1"/>
      <p:bldP spid="40" grpId="0" animBg="1"/>
      <p:bldP spid="44" grpId="0" animBg="1"/>
      <p:bldP spid="53" grpId="0" animBg="1"/>
      <p:bldP spid="58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04664"/>
            <a:ext cx="8568953" cy="626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30131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23728" y="245705"/>
            <a:ext cx="4968552" cy="5040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Plain">
              <a:avLst>
                <a:gd name="adj" fmla="val 48175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Источники </a:t>
            </a:r>
            <a:r>
              <a:rPr lang="ru-RU" sz="4400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власти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6852" y="1245818"/>
            <a:ext cx="1671953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Авторитет</a:t>
            </a:r>
            <a:endParaRPr lang="ru-RU" sz="2400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87724" y="1245818"/>
            <a:ext cx="1080120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Сила</a:t>
            </a:r>
            <a:endParaRPr lang="ru-RU" sz="2400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6286" y="1245818"/>
            <a:ext cx="1202281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Власть</a:t>
            </a:r>
            <a:endParaRPr lang="ru-RU" sz="2400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64719" y="1245818"/>
            <a:ext cx="158417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Богатство</a:t>
            </a:r>
            <a:endParaRPr lang="ru-RU" sz="2400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18743" y="1245818"/>
            <a:ext cx="1512168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Харизма</a:t>
            </a:r>
            <a:endParaRPr lang="ru-RU" sz="2400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>
            <a:stCxn id="7" idx="2"/>
            <a:endCxn id="8" idx="0"/>
          </p:cNvCxnSpPr>
          <p:nvPr/>
        </p:nvCxnSpPr>
        <p:spPr>
          <a:xfrm flipH="1">
            <a:off x="1042829" y="749761"/>
            <a:ext cx="3565175" cy="49605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627784" y="749761"/>
            <a:ext cx="2160240" cy="49605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2"/>
            <a:endCxn id="10" idx="0"/>
          </p:cNvCxnSpPr>
          <p:nvPr/>
        </p:nvCxnSpPr>
        <p:spPr>
          <a:xfrm flipH="1">
            <a:off x="4017427" y="749761"/>
            <a:ext cx="590577" cy="49605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7" idx="2"/>
            <a:endCxn id="11" idx="0"/>
          </p:cNvCxnSpPr>
          <p:nvPr/>
        </p:nvCxnSpPr>
        <p:spPr>
          <a:xfrm>
            <a:off x="4608004" y="749761"/>
            <a:ext cx="1148803" cy="49605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7" idx="2"/>
            <a:endCxn id="12" idx="0"/>
          </p:cNvCxnSpPr>
          <p:nvPr/>
        </p:nvCxnSpPr>
        <p:spPr>
          <a:xfrm>
            <a:off x="4608004" y="749761"/>
            <a:ext cx="3066823" cy="49605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179511" y="1916832"/>
            <a:ext cx="8747573" cy="136815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Харизма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Times New Roman"/>
              </a:rPr>
              <a:t> это особое свойство, благодаря которому человека оценивают как одаренного особыми качествами и способного оказывать эффективное влияние на других. Понятие «харизма» ведет свое начало из древнегреческой мифологии — означает притягивать к себе внимание. </a:t>
            </a:r>
          </a:p>
          <a:p>
            <a:pPr algn="ctr"/>
            <a:r>
              <a:rPr lang="ru-RU" dirty="0" smtClean="0">
                <a:solidFill>
                  <a:srgbClr val="222222"/>
                </a:solidFill>
                <a:latin typeface="Times New Roman"/>
              </a:rPr>
              <a:t>Х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Times New Roman"/>
              </a:rPr>
              <a:t>ариты — это древнегреческие богини красоты, грации и изящества.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99268"/>
            <a:ext cx="3744416" cy="260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62722"/>
            <a:ext cx="3455869" cy="2588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3825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7505" y="584684"/>
            <a:ext cx="8720170" cy="129614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Авторитет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общепризнанное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влияние лица или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организации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различных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сферах общественной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жизни, основанное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на: 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07504" y="3573016"/>
            <a:ext cx="9143999" cy="259732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800"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Основой авторитета является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уважение</a:t>
            </a:r>
            <a:r>
              <a:rPr lang="ru-RU" kern="0" dirty="0">
                <a:solidFill>
                  <a:sysClr val="windowText" lastClr="000000"/>
                </a:solidFill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знаниям, опыту, достижениям,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личным</a:t>
            </a:r>
            <a:r>
              <a:rPr kumimoji="0" lang="ru-RU" sz="28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качествам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 т.д.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204864"/>
            <a:ext cx="1800200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знаниях</a:t>
            </a:r>
            <a:endParaRPr lang="ru-RU" sz="2400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2204864"/>
            <a:ext cx="460851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равственных достоинствах</a:t>
            </a:r>
            <a:endParaRPr lang="ru-RU" sz="2400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48264" y="2204864"/>
            <a:ext cx="1800200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опыте</a:t>
            </a:r>
            <a:endParaRPr lang="ru-RU" sz="2400" b="1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3" idx="2"/>
            <a:endCxn id="5" idx="0"/>
          </p:cNvCxnSpPr>
          <p:nvPr/>
        </p:nvCxnSpPr>
        <p:spPr>
          <a:xfrm flipH="1">
            <a:off x="1223628" y="1880828"/>
            <a:ext cx="3243962" cy="324036"/>
          </a:xfrm>
          <a:prstGeom prst="straightConnector1">
            <a:avLst/>
          </a:prstGeom>
          <a:ln w="127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  <a:endCxn id="6" idx="0"/>
          </p:cNvCxnSpPr>
          <p:nvPr/>
        </p:nvCxnSpPr>
        <p:spPr>
          <a:xfrm>
            <a:off x="4467590" y="1880828"/>
            <a:ext cx="32402" cy="324036"/>
          </a:xfrm>
          <a:prstGeom prst="straightConnector1">
            <a:avLst/>
          </a:prstGeom>
          <a:ln w="127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  <a:endCxn id="7" idx="0"/>
          </p:cNvCxnSpPr>
          <p:nvPr/>
        </p:nvCxnSpPr>
        <p:spPr>
          <a:xfrm>
            <a:off x="4467590" y="1880828"/>
            <a:ext cx="3380774" cy="324036"/>
          </a:xfrm>
          <a:prstGeom prst="straightConnector1">
            <a:avLst/>
          </a:prstGeom>
          <a:ln w="127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917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123728" y="332656"/>
            <a:ext cx="5024791" cy="5040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Plain">
              <a:avLst>
                <a:gd name="adj" fmla="val 48175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u="sng" dirty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Структура власти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6239" y="1916832"/>
            <a:ext cx="1455929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Субъект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597758" y="1916832"/>
            <a:ext cx="147616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Объект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240436" y="1895203"/>
            <a:ext cx="2123651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Ресурсы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460160" y="1880709"/>
            <a:ext cx="1800200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Функции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523737" y="1880709"/>
            <a:ext cx="1600116" cy="4727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Средства</a:t>
            </a:r>
          </a:p>
        </p:txBody>
      </p:sp>
      <p:cxnSp>
        <p:nvCxnSpPr>
          <p:cNvPr id="36" name="Прямая со стрелкой 35"/>
          <p:cNvCxnSpPr>
            <a:stCxn id="20" idx="2"/>
            <a:endCxn id="31" idx="0"/>
          </p:cNvCxnSpPr>
          <p:nvPr/>
        </p:nvCxnSpPr>
        <p:spPr>
          <a:xfrm flipH="1">
            <a:off x="784204" y="836712"/>
            <a:ext cx="3851920" cy="108012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20" idx="2"/>
            <a:endCxn id="32" idx="0"/>
          </p:cNvCxnSpPr>
          <p:nvPr/>
        </p:nvCxnSpPr>
        <p:spPr>
          <a:xfrm flipH="1">
            <a:off x="2335840" y="836712"/>
            <a:ext cx="2300284" cy="108012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0" idx="2"/>
            <a:endCxn id="35" idx="0"/>
          </p:cNvCxnSpPr>
          <p:nvPr/>
        </p:nvCxnSpPr>
        <p:spPr>
          <a:xfrm>
            <a:off x="4636124" y="836712"/>
            <a:ext cx="3687671" cy="104399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0" idx="2"/>
            <a:endCxn id="34" idx="0"/>
          </p:cNvCxnSpPr>
          <p:nvPr/>
        </p:nvCxnSpPr>
        <p:spPr>
          <a:xfrm>
            <a:off x="4636124" y="836712"/>
            <a:ext cx="1724136" cy="104399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20" idx="2"/>
            <a:endCxn id="33" idx="0"/>
          </p:cNvCxnSpPr>
          <p:nvPr/>
        </p:nvCxnSpPr>
        <p:spPr>
          <a:xfrm flipH="1">
            <a:off x="4302262" y="836712"/>
            <a:ext cx="333862" cy="105849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6238" y="2708920"/>
            <a:ext cx="1455929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Государство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5439" y="3429000"/>
            <a:ext cx="1455929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Лидеры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5439" y="4149080"/>
            <a:ext cx="1455929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Партии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5653" y="4869160"/>
            <a:ext cx="1455929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Элиты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590744" y="2708920"/>
            <a:ext cx="164969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Граждане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36699" y="3429000"/>
            <a:ext cx="1603737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636746" y="4149080"/>
            <a:ext cx="1603737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Нации и народности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315690" y="2706407"/>
            <a:ext cx="2048398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Экономические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358509" y="3429000"/>
            <a:ext cx="2047758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Социальные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364533" y="4149080"/>
            <a:ext cx="204173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Культурно информационные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329750" y="5055332"/>
            <a:ext cx="2117159" cy="6357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Административно - силовые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343001" y="5805263"/>
            <a:ext cx="2117159" cy="3600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Юридические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498192" y="2701381"/>
            <a:ext cx="1740284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руководство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546636" y="3374945"/>
            <a:ext cx="1740284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контроль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596806" y="4149080"/>
            <a:ext cx="1740284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господство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609817" y="4869159"/>
            <a:ext cx="1740284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управление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617851" y="5553235"/>
            <a:ext cx="1740284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регуляция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61084" y="2708920"/>
            <a:ext cx="1740284" cy="4764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убеждение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383569" y="3374945"/>
            <a:ext cx="1740284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насилие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401080" y="4149080"/>
            <a:ext cx="1740284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манипуляции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403716" y="4879099"/>
            <a:ext cx="1740284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право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394700" y="5547150"/>
            <a:ext cx="1740284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8064A2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поощрение</a:t>
            </a:r>
            <a:endParaRPr lang="ru-RU" b="1" dirty="0">
              <a:ln w="1905"/>
              <a:solidFill>
                <a:srgbClr val="8064A2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956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1" grpId="0" animBg="1"/>
      <p:bldP spid="32" grpId="0" animBg="1"/>
      <p:bldP spid="33" grpId="0" animBg="1"/>
      <p:bldP spid="34" grpId="0" animBg="1"/>
      <p:bldP spid="35" grpId="0" animBg="1"/>
      <p:bldP spid="27" grpId="0" animBg="1"/>
      <p:bldP spid="29" grpId="0" animBg="1"/>
      <p:bldP spid="37" grpId="0" animBg="1"/>
      <p:bldP spid="38" grpId="0" animBg="1"/>
      <p:bldP spid="40" grpId="0" animBg="1"/>
      <p:bldP spid="41" grpId="0" animBg="1"/>
      <p:bldP spid="43" grpId="0" animBg="1"/>
      <p:bldP spid="44" grpId="0" animBg="1"/>
      <p:bldP spid="46" grpId="0" animBg="1"/>
      <p:bldP spid="47" grpId="0" animBg="1"/>
      <p:bldP spid="49" grpId="0" animBg="1"/>
      <p:bldP spid="50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Классификация власти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dirty="0">
                <a:solidFill>
                  <a:schemeClr val="accent2"/>
                </a:solidFill>
              </a:rPr>
              <a:t>По степени </a:t>
            </a:r>
            <a:r>
              <a:rPr lang="ru-RU" altLang="ru-RU" sz="2400" dirty="0" err="1">
                <a:solidFill>
                  <a:schemeClr val="accent2"/>
                </a:solidFill>
              </a:rPr>
              <a:t>институциализации</a:t>
            </a:r>
            <a:r>
              <a:rPr lang="ru-RU" altLang="ru-RU" sz="2400" dirty="0"/>
              <a:t>: правительственная, городская, школьная</a:t>
            </a:r>
          </a:p>
          <a:p>
            <a:pPr>
              <a:lnSpc>
                <a:spcPct val="90000"/>
              </a:lnSpc>
            </a:pPr>
            <a:r>
              <a:rPr lang="ru-RU" altLang="ru-RU" sz="2400" dirty="0">
                <a:solidFill>
                  <a:schemeClr val="accent2"/>
                </a:solidFill>
              </a:rPr>
              <a:t>По субъекту власти</a:t>
            </a:r>
            <a:r>
              <a:rPr lang="ru-RU" altLang="ru-RU" sz="2400" dirty="0"/>
              <a:t>: классовая, партийная, президентская</a:t>
            </a:r>
          </a:p>
          <a:p>
            <a:pPr>
              <a:lnSpc>
                <a:spcPct val="90000"/>
              </a:lnSpc>
            </a:pPr>
            <a:r>
              <a:rPr lang="ru-RU" altLang="ru-RU" sz="2400" dirty="0">
                <a:solidFill>
                  <a:schemeClr val="accent2"/>
                </a:solidFill>
              </a:rPr>
              <a:t>По режиму правления</a:t>
            </a:r>
            <a:r>
              <a:rPr lang="ru-RU" altLang="ru-RU" sz="2400" dirty="0"/>
              <a:t>: демократическая, авторитарная</a:t>
            </a:r>
          </a:p>
          <a:p>
            <a:pPr>
              <a:lnSpc>
                <a:spcPct val="90000"/>
              </a:lnSpc>
            </a:pPr>
            <a:r>
              <a:rPr lang="ru-RU" altLang="ru-RU" sz="2400" dirty="0">
                <a:solidFill>
                  <a:schemeClr val="accent2"/>
                </a:solidFill>
              </a:rPr>
              <a:t>По правовому признаку</a:t>
            </a:r>
            <a:r>
              <a:rPr lang="ru-RU" altLang="ru-RU" sz="2400" dirty="0"/>
              <a:t>: законная, незаконная</a:t>
            </a:r>
          </a:p>
          <a:p>
            <a:pPr>
              <a:lnSpc>
                <a:spcPct val="90000"/>
              </a:lnSpc>
            </a:pPr>
            <a:r>
              <a:rPr lang="ru-RU" altLang="ru-RU" sz="2400" dirty="0">
                <a:solidFill>
                  <a:schemeClr val="accent2"/>
                </a:solidFill>
              </a:rPr>
              <a:t>По количеству индивидов, принимающих решения</a:t>
            </a:r>
            <a:r>
              <a:rPr lang="ru-RU" altLang="ru-RU" sz="2400" dirty="0"/>
              <a:t>: личная, коллективная</a:t>
            </a:r>
          </a:p>
          <a:p>
            <a:pPr>
              <a:lnSpc>
                <a:spcPct val="90000"/>
              </a:lnSpc>
            </a:pPr>
            <a:r>
              <a:rPr lang="ru-RU" altLang="ru-RU" sz="2400" dirty="0">
                <a:solidFill>
                  <a:schemeClr val="accent2"/>
                </a:solidFill>
              </a:rPr>
              <a:t>По сферам воздействия</a:t>
            </a:r>
            <a:r>
              <a:rPr lang="ru-RU" altLang="ru-RU" sz="2400" dirty="0"/>
              <a:t>: экономическая, информационная, </a:t>
            </a:r>
            <a:r>
              <a:rPr lang="ru-RU" altLang="ru-RU" sz="2400" dirty="0" smtClean="0"/>
              <a:t>духовная, политическая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35032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Политическая власть – это…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altLang="ru-RU"/>
          </a:p>
          <a:p>
            <a:pPr>
              <a:buFont typeface="Wingdings" pitchFamily="2" charset="2"/>
              <a:buNone/>
            </a:pPr>
            <a:r>
              <a:rPr lang="ru-RU" altLang="ru-RU">
                <a:solidFill>
                  <a:schemeClr val="hlink"/>
                </a:solidFill>
              </a:rPr>
              <a:t>Право, способность и возможность отстаивать и претворять в жизнь определенные политические взгляды, установки и цели</a:t>
            </a:r>
          </a:p>
        </p:txBody>
      </p:sp>
    </p:spTree>
    <p:extLst>
      <p:ext uri="{BB962C8B-B14F-4D97-AF65-F5344CB8AC3E}">
        <p14:creationId xmlns:p14="http://schemas.microsoft.com/office/powerpoint/2010/main" val="265136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698</Words>
  <Application>Microsoft Office PowerPoint</Application>
  <PresentationFormat>Экран (4:3)</PresentationFormat>
  <Paragraphs>144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Обычная</vt:lpstr>
      <vt:lpstr>Волна</vt:lpstr>
      <vt:lpstr>Понятие власти. Типы власти.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власти</vt:lpstr>
      <vt:lpstr>Политическая власть – это…</vt:lpstr>
      <vt:lpstr>Признаки власти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к1</cp:lastModifiedBy>
  <cp:revision>51</cp:revision>
  <dcterms:created xsi:type="dcterms:W3CDTF">2012-09-05T07:35:09Z</dcterms:created>
  <dcterms:modified xsi:type="dcterms:W3CDTF">2018-01-22T12:12:12Z</dcterms:modified>
</cp:coreProperties>
</file>