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5" r:id="rId4"/>
    <p:sldId id="272" r:id="rId5"/>
    <p:sldId id="281" r:id="rId6"/>
    <p:sldId id="278" r:id="rId7"/>
    <p:sldId id="279" r:id="rId8"/>
    <p:sldId id="282" r:id="rId9"/>
    <p:sldId id="280" r:id="rId10"/>
    <p:sldId id="274" r:id="rId11"/>
    <p:sldId id="267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863BB-9943-41FE-827C-575645D484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DC4A-0FE5-436B-8A07-5FD3E38C3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F3C4-3288-49E7-B535-E2F14B17DF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C67F-B331-426A-9C89-2C30E21158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747D-683C-4072-AE75-E834CBB29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63C3C-CB5F-43E0-B817-C357F1B8F0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0E3F0-0939-4E9C-8B64-C3360A1CE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5919-14C3-4BF6-A1B5-39898C29AC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EF4B-1295-492B-A004-341CDA1F25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CD68-0CC6-4E29-A8E9-B616A9E82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B95B-9FD6-4E2F-9B30-8CB7CCC458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87D5AD-BDAF-4430-ADF3-62B21B048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file:///C:\Users\&#1052;&#1072;&#1084;&#1072;%20&#1080;%20&#1087;&#1072;&#1087;&#1072;\Desktop\&#1089;&#1084;&#1072;.jp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2130425"/>
            <a:ext cx="6121400" cy="1082675"/>
          </a:xfrm>
        </p:spPr>
        <p:txBody>
          <a:bodyPr/>
          <a:lstStyle/>
          <a:p>
            <a:r>
              <a:rPr lang="ru-RU" altLang="ru-RU" smtClean="0">
                <a:solidFill>
                  <a:srgbClr val="003366"/>
                </a:solidFill>
              </a:rPr>
              <a:t>Углеводороды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437063"/>
            <a:ext cx="5976937" cy="1130300"/>
          </a:xfrm>
        </p:spPr>
        <p:txBody>
          <a:bodyPr/>
          <a:lstStyle/>
          <a:p>
            <a:r>
              <a:rPr lang="ru-RU" altLang="ru-RU" smtClean="0">
                <a:solidFill>
                  <a:srgbClr val="003366"/>
                </a:solidFill>
              </a:rPr>
              <a:t>Урок с использованием сингапурских технологий. Учитель химии</a:t>
            </a:r>
          </a:p>
          <a:p>
            <a:r>
              <a:rPr lang="ru-RU" altLang="ru-RU" smtClean="0">
                <a:solidFill>
                  <a:srgbClr val="003366"/>
                </a:solidFill>
              </a:rPr>
              <a:t> Замчалкина О.А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endParaRPr lang="ru-RU" altLang="ru-RU" smtClean="0">
              <a:solidFill>
                <a:srgbClr val="003366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>
              <a:solidFill>
                <a:srgbClr val="003366"/>
              </a:solidFill>
            </a:endParaRPr>
          </a:p>
        </p:txBody>
      </p:sp>
      <p:pic>
        <p:nvPicPr>
          <p:cNvPr id="22531" name="Picture 4" descr="C:\Users\Мама и папа\Desktop\син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ru-RU" altLang="ru-RU" smtClean="0">
                <a:solidFill>
                  <a:srgbClr val="003366"/>
                </a:solidFill>
              </a:rPr>
              <a:t>1 Диены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3366"/>
                </a:solidFill>
              </a:rPr>
              <a:t>2 Непредельные, ненасыщенные</a:t>
            </a:r>
          </a:p>
          <a:p>
            <a:r>
              <a:rPr lang="ru-RU" altLang="ru-RU" smtClean="0">
                <a:solidFill>
                  <a:srgbClr val="003366"/>
                </a:solidFill>
              </a:rPr>
              <a:t>3 Гидрируются,галогенируются,полиме-ризуются</a:t>
            </a:r>
          </a:p>
          <a:p>
            <a:r>
              <a:rPr lang="ru-RU" altLang="ru-RU" smtClean="0">
                <a:solidFill>
                  <a:srgbClr val="003366"/>
                </a:solidFill>
              </a:rPr>
              <a:t>4 Диены-основа всех каучуков.</a:t>
            </a:r>
          </a:p>
          <a:p>
            <a:r>
              <a:rPr lang="ru-RU" altLang="ru-RU" smtClean="0">
                <a:solidFill>
                  <a:srgbClr val="003366"/>
                </a:solidFill>
              </a:rPr>
              <a:t>5 Нет резины без диенов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Билет на выход с урока</a:t>
            </a:r>
          </a:p>
        </p:txBody>
      </p:sp>
      <p:sp>
        <p:nvSpPr>
          <p:cNvPr id="24578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Три-два-один</a:t>
            </a:r>
          </a:p>
        </p:txBody>
      </p:sp>
      <p:pic>
        <p:nvPicPr>
          <p:cNvPr id="24579" name="Объект 8" descr="C:\Users\Мама и папа\Desktop\сма.jpg"/>
          <p:cNvPicPr>
            <a:picLocks noGrp="1" noChangeAspect="1"/>
          </p:cNvPicPr>
          <p:nvPr>
            <p:ph sz="half" idx="2"/>
          </p:nvPr>
        </p:nvPicPr>
        <p:blipFill>
          <a:blip r:link="rId2"/>
          <a:srcRect/>
          <a:stretch>
            <a:fillRect/>
          </a:stretch>
        </p:blipFill>
        <p:spPr>
          <a:xfrm>
            <a:off x="457200" y="3014663"/>
            <a:ext cx="4040188" cy="2271712"/>
          </a:xfrm>
        </p:spPr>
      </p:pic>
      <p:sp>
        <p:nvSpPr>
          <p:cNvPr id="24580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Записать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Три важных момента урока_____________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Два интересных момента урока_____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Вопрос или комментарий учителю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______________________</a:t>
            </a:r>
            <a:endParaRPr lang="ru-RU" dirty="0"/>
          </a:p>
        </p:txBody>
      </p:sp>
      <p:pic>
        <p:nvPicPr>
          <p:cNvPr id="24582" name="Picture 2" descr="C:\Users\Мама и папа\Desktop\Сингапур\с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2781300"/>
            <a:ext cx="42005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endParaRPr lang="ru-RU" altLang="ru-RU" smtClean="0">
              <a:solidFill>
                <a:srgbClr val="003366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>
              <a:solidFill>
                <a:srgbClr val="003366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Мама и папа\Desktop\работа в па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endParaRPr lang="ru-RU" altLang="ru-RU" smtClean="0">
              <a:solidFill>
                <a:srgbClr val="003366"/>
              </a:solidFill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>
              <a:solidFill>
                <a:srgbClr val="003366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825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/>
              <a:t>Сравнительная характеристика углеводородов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750" y="1268413"/>
          <a:ext cx="8064500" cy="5440362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2736304"/>
                <a:gridCol w="720080"/>
                <a:gridCol w="720080"/>
                <a:gridCol w="792088"/>
                <a:gridCol w="864096"/>
                <a:gridCol w="792088"/>
                <a:gridCol w="1008112"/>
              </a:tblGrid>
              <a:tr h="576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Признак сравнения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формула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строения: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1.Химические связи.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2.Цикличность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номенклатуры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изомерии: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1.Углеводородного скелета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2.Положения связи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3.Межклассовая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Важнейшие химические свойства: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1.Горение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2.Замещение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3.Присоединение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4.Отщепление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5.Окисление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75" name="Rectangle 1"/>
          <p:cNvSpPr>
            <a:spLocks noChangeArrowheads="1"/>
          </p:cNvSpPr>
          <p:nvPr/>
        </p:nvSpPr>
        <p:spPr bwMode="auto">
          <a:xfrm>
            <a:off x="1693863" y="1582738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800">
              <a:solidFill>
                <a:schemeClr val="tx1"/>
              </a:solidFill>
              <a:cs typeface="Arial" charset="0"/>
            </a:endParaRPr>
          </a:p>
          <a:p>
            <a:pPr eaLnBrk="0" hangingPunct="0"/>
            <a:endParaRPr lang="ru-RU" altLang="ru-RU" sz="18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Раунд-Тейбл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Обучающая структура , в которой учащиеся по очереди выполняют письменную работу по кругу на одном    ( на команду ) листе бумаги.</a:t>
            </a:r>
          </a:p>
          <a:p>
            <a:r>
              <a:rPr lang="ru-RU" smtClean="0"/>
              <a:t>Время выполнения работы 5 минут.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С</a:t>
            </a:r>
            <a:r>
              <a:rPr lang="ru-RU" sz="3200" smtClean="0">
                <a:solidFill>
                  <a:srgbClr val="FF0000"/>
                </a:solidFill>
              </a:rPr>
              <a:t>2</a:t>
            </a:r>
            <a:r>
              <a:rPr lang="ru-RU" sz="4000" smtClean="0">
                <a:solidFill>
                  <a:srgbClr val="FF0000"/>
                </a:solidFill>
              </a:rPr>
              <a:t>Н</a:t>
            </a:r>
            <a:r>
              <a:rPr lang="ru-RU" sz="3200" smtClean="0">
                <a:solidFill>
                  <a:srgbClr val="FF0000"/>
                </a:solidFill>
              </a:rPr>
              <a:t>4</a:t>
            </a:r>
            <a:r>
              <a:rPr lang="ru-RU" sz="4000" smtClean="0">
                <a:solidFill>
                  <a:srgbClr val="FF0000"/>
                </a:solidFill>
              </a:rPr>
              <a:t>,С</a:t>
            </a:r>
            <a:r>
              <a:rPr lang="ru-RU" sz="3200" smtClean="0">
                <a:solidFill>
                  <a:srgbClr val="FF0000"/>
                </a:solidFill>
              </a:rPr>
              <a:t>2</a:t>
            </a:r>
            <a:r>
              <a:rPr lang="ru-RU" sz="4000" smtClean="0">
                <a:solidFill>
                  <a:srgbClr val="FF0000"/>
                </a:solidFill>
              </a:rPr>
              <a:t>Н</a:t>
            </a:r>
            <a:r>
              <a:rPr lang="ru-RU" sz="3200" smtClean="0">
                <a:solidFill>
                  <a:srgbClr val="FF0000"/>
                </a:solidFill>
              </a:rPr>
              <a:t>2</a:t>
            </a:r>
            <a:r>
              <a:rPr lang="ru-RU" sz="4000" smtClean="0">
                <a:solidFill>
                  <a:srgbClr val="FF0000"/>
                </a:solidFill>
              </a:rPr>
              <a:t>,С</a:t>
            </a:r>
            <a:r>
              <a:rPr lang="ru-RU" sz="3200" smtClean="0">
                <a:solidFill>
                  <a:srgbClr val="FF0000"/>
                </a:solidFill>
              </a:rPr>
              <a:t>2</a:t>
            </a:r>
            <a:r>
              <a:rPr lang="ru-RU" sz="4000" smtClean="0">
                <a:solidFill>
                  <a:srgbClr val="FF0000"/>
                </a:solidFill>
              </a:rPr>
              <a:t>Н</a:t>
            </a:r>
            <a:r>
              <a:rPr lang="ru-RU" sz="3200" smtClean="0">
                <a:solidFill>
                  <a:srgbClr val="FF0000"/>
                </a:solidFill>
              </a:rPr>
              <a:t>6</a:t>
            </a:r>
            <a:r>
              <a:rPr lang="ru-RU" sz="4000" smtClean="0">
                <a:solidFill>
                  <a:srgbClr val="FF0000"/>
                </a:solidFill>
              </a:rPr>
              <a:t>,С</a:t>
            </a:r>
            <a:r>
              <a:rPr lang="ru-RU" sz="3200" smtClean="0">
                <a:solidFill>
                  <a:srgbClr val="FF0000"/>
                </a:solidFill>
              </a:rPr>
              <a:t>4</a:t>
            </a:r>
            <a:r>
              <a:rPr lang="ru-RU" sz="4000" smtClean="0">
                <a:solidFill>
                  <a:srgbClr val="FF0000"/>
                </a:solidFill>
              </a:rPr>
              <a:t>Н</a:t>
            </a:r>
            <a:r>
              <a:rPr lang="ru-RU" sz="3200" smtClean="0">
                <a:solidFill>
                  <a:srgbClr val="FF0000"/>
                </a:solidFill>
              </a:rPr>
              <a:t>10</a:t>
            </a:r>
            <a:r>
              <a:rPr lang="ru-RU" sz="4000" smtClean="0">
                <a:solidFill>
                  <a:srgbClr val="FF0000"/>
                </a:solidFill>
              </a:rPr>
              <a:t>,С</a:t>
            </a:r>
            <a:r>
              <a:rPr lang="ru-RU" sz="3200" smtClean="0">
                <a:solidFill>
                  <a:srgbClr val="FF0000"/>
                </a:solidFill>
              </a:rPr>
              <a:t>4</a:t>
            </a:r>
            <a:r>
              <a:rPr lang="ru-RU" sz="4000" smtClean="0">
                <a:solidFill>
                  <a:srgbClr val="FF0000"/>
                </a:solidFill>
              </a:rPr>
              <a:t>Н</a:t>
            </a:r>
            <a:r>
              <a:rPr lang="ru-RU" sz="3200" smtClean="0">
                <a:solidFill>
                  <a:srgbClr val="FF0000"/>
                </a:solidFill>
              </a:rPr>
              <a:t>8</a:t>
            </a:r>
            <a:r>
              <a:rPr lang="ru-RU" sz="4000" smtClean="0">
                <a:solidFill>
                  <a:srgbClr val="FF0000"/>
                </a:solidFill>
              </a:rPr>
              <a:t>,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С</a:t>
            </a:r>
            <a:r>
              <a:rPr lang="ru-RU" sz="3200" smtClean="0">
                <a:solidFill>
                  <a:srgbClr val="FF0000"/>
                </a:solidFill>
              </a:rPr>
              <a:t>4</a:t>
            </a:r>
            <a:r>
              <a:rPr lang="ru-RU" sz="4000" smtClean="0">
                <a:solidFill>
                  <a:srgbClr val="FF0000"/>
                </a:solidFill>
              </a:rPr>
              <a:t>Н</a:t>
            </a:r>
            <a:r>
              <a:rPr lang="ru-RU" sz="3200" smtClean="0">
                <a:solidFill>
                  <a:srgbClr val="FF0000"/>
                </a:solidFill>
              </a:rPr>
              <a:t>6</a:t>
            </a:r>
            <a:r>
              <a:rPr lang="ru-RU" sz="4000" smtClean="0">
                <a:solidFill>
                  <a:srgbClr val="FF0000"/>
                </a:solidFill>
              </a:rPr>
              <a:t>,С</a:t>
            </a:r>
            <a:r>
              <a:rPr lang="ru-RU" sz="3200" smtClean="0">
                <a:solidFill>
                  <a:srgbClr val="FF0000"/>
                </a:solidFill>
              </a:rPr>
              <a:t>6</a:t>
            </a:r>
            <a:r>
              <a:rPr lang="ru-RU" sz="4000" smtClean="0">
                <a:solidFill>
                  <a:srgbClr val="FF0000"/>
                </a:solidFill>
              </a:rPr>
              <a:t>Н</a:t>
            </a:r>
            <a:r>
              <a:rPr lang="ru-RU" sz="3200" smtClean="0">
                <a:solidFill>
                  <a:srgbClr val="FF0000"/>
                </a:solidFill>
              </a:rPr>
              <a:t>6</a:t>
            </a:r>
            <a:r>
              <a:rPr lang="ru-RU" sz="4000" smtClean="0">
                <a:solidFill>
                  <a:srgbClr val="FF0000"/>
                </a:solidFill>
              </a:rPr>
              <a:t>,С</a:t>
            </a:r>
            <a:r>
              <a:rPr lang="ru-RU" sz="3200" smtClean="0">
                <a:solidFill>
                  <a:srgbClr val="FF0000"/>
                </a:solidFill>
              </a:rPr>
              <a:t>7</a:t>
            </a:r>
            <a:r>
              <a:rPr lang="ru-RU" sz="4000" smtClean="0">
                <a:solidFill>
                  <a:srgbClr val="FF0000"/>
                </a:solidFill>
              </a:rPr>
              <a:t>Н</a:t>
            </a:r>
            <a:r>
              <a:rPr lang="ru-RU" sz="3200" smtClean="0">
                <a:solidFill>
                  <a:srgbClr val="FF0000"/>
                </a:solidFill>
              </a:rPr>
              <a:t>8</a:t>
            </a:r>
            <a:r>
              <a:rPr lang="ru-RU" sz="4000" smtClean="0">
                <a:solidFill>
                  <a:srgbClr val="FF0000"/>
                </a:solidFill>
              </a:rPr>
              <a:t>,С</a:t>
            </a:r>
            <a:r>
              <a:rPr lang="ru-RU" sz="3200" smtClean="0">
                <a:solidFill>
                  <a:srgbClr val="FF0000"/>
                </a:solidFill>
              </a:rPr>
              <a:t>6</a:t>
            </a:r>
            <a:r>
              <a:rPr lang="ru-RU" sz="4000" smtClean="0">
                <a:solidFill>
                  <a:srgbClr val="FF0000"/>
                </a:solidFill>
              </a:rPr>
              <a:t>Н</a:t>
            </a:r>
            <a:r>
              <a:rPr lang="ru-RU" sz="3200" smtClean="0">
                <a:solidFill>
                  <a:srgbClr val="FF0000"/>
                </a:solidFill>
              </a:rPr>
              <a:t>12</a:t>
            </a:r>
            <a:r>
              <a:rPr lang="ru-RU" sz="4000" smtClean="0">
                <a:solidFill>
                  <a:srgbClr val="FF0000"/>
                </a:solidFill>
              </a:rPr>
              <a:t>,С</a:t>
            </a:r>
            <a:r>
              <a:rPr lang="ru-RU" sz="3200" smtClean="0">
                <a:solidFill>
                  <a:srgbClr val="FF0000"/>
                </a:solidFill>
              </a:rPr>
              <a:t>6</a:t>
            </a:r>
            <a:r>
              <a:rPr lang="ru-RU" sz="4000" smtClean="0">
                <a:solidFill>
                  <a:srgbClr val="FF0000"/>
                </a:solidFill>
              </a:rPr>
              <a:t>Н</a:t>
            </a:r>
            <a:r>
              <a:rPr lang="ru-RU" sz="3200" smtClean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 каким гомологическим рядам относятся вещества?</a:t>
            </a:r>
          </a:p>
          <a:p>
            <a:pPr>
              <a:defRPr/>
            </a:pPr>
            <a:r>
              <a:rPr lang="ru-RU" dirty="0" smtClean="0"/>
              <a:t>Из данного перечня участники №1 выписывают ,называют и составляют структурные формулы </a:t>
            </a:r>
            <a:r>
              <a:rPr lang="ru-RU" dirty="0" err="1" smtClean="0"/>
              <a:t>алканов</a:t>
            </a:r>
            <a:r>
              <a:rPr lang="ru-RU" dirty="0" smtClean="0"/>
              <a:t>(всего 3),</a:t>
            </a:r>
          </a:p>
          <a:p>
            <a:pPr>
              <a:defRPr/>
            </a:pPr>
            <a:r>
              <a:rPr lang="ru-RU" dirty="0" smtClean="0"/>
              <a:t>№2 формулы </a:t>
            </a:r>
            <a:r>
              <a:rPr lang="ru-RU" dirty="0" err="1" smtClean="0"/>
              <a:t>алкенов</a:t>
            </a:r>
            <a:r>
              <a:rPr lang="ru-RU" dirty="0" smtClean="0"/>
              <a:t>(всего 3),</a:t>
            </a:r>
          </a:p>
          <a:p>
            <a:pPr>
              <a:defRPr/>
            </a:pPr>
            <a:r>
              <a:rPr lang="ru-RU" dirty="0" smtClean="0"/>
              <a:t>№3 формулы </a:t>
            </a:r>
            <a:r>
              <a:rPr lang="ru-RU" dirty="0" err="1" smtClean="0"/>
              <a:t>алкинов</a:t>
            </a:r>
            <a:r>
              <a:rPr lang="ru-RU" dirty="0" smtClean="0"/>
              <a:t>(всего  2),</a:t>
            </a:r>
          </a:p>
          <a:p>
            <a:pPr>
              <a:defRPr/>
            </a:pPr>
            <a:r>
              <a:rPr lang="ru-RU" dirty="0" smtClean="0"/>
              <a:t>№4 формулы </a:t>
            </a:r>
            <a:r>
              <a:rPr lang="ru-RU" dirty="0" err="1" smtClean="0"/>
              <a:t>аренов</a:t>
            </a:r>
            <a:r>
              <a:rPr lang="ru-RU" dirty="0" smtClean="0"/>
              <a:t> (всего 2)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5888"/>
            <a:ext cx="87122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Опроси-опроси-обменяйся карточками</a:t>
            </a:r>
          </a:p>
        </p:txBody>
      </p:sp>
      <p:sp>
        <p:nvSpPr>
          <p:cNvPr id="21506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4643438" cy="4037013"/>
          </a:xfrm>
        </p:spPr>
      </p:pic>
      <p:sp>
        <p:nvSpPr>
          <p:cNvPr id="21508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Куиз-куиз-трейд</a:t>
            </a:r>
          </a:p>
        </p:txBody>
      </p:sp>
      <p:sp>
        <p:nvSpPr>
          <p:cNvPr id="21509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mtClean="0"/>
              <a:t>Придумайте и запишите ваши вопросы  и ответы по теме «Углеводороды»  на отдельный лист бумаги и проверяйте знания друг у друга.</a:t>
            </a:r>
          </a:p>
        </p:txBody>
      </p:sp>
      <p:pic>
        <p:nvPicPr>
          <p:cNvPr id="21510" name="Picture 2" descr="C:\Users\Мама и папа\Desktop\Сингапур\0005-002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464343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имия белый">
  <a:themeElements>
    <a:clrScheme name="Биохим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хим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иохим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160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Химия белый</vt:lpstr>
      <vt:lpstr>Углеводороды</vt:lpstr>
      <vt:lpstr>Слайд 2</vt:lpstr>
      <vt:lpstr>Слайд 3</vt:lpstr>
      <vt:lpstr>Слайд 4</vt:lpstr>
      <vt:lpstr>Сравнительная характеристика углеводородов</vt:lpstr>
      <vt:lpstr>Раунд-Тейбл</vt:lpstr>
      <vt:lpstr>С2Н4,С2Н2,С2Н6,С4Н10,С4Н8, С4Н6,С6Н6,С7Н8,С6Н12,С6Н14</vt:lpstr>
      <vt:lpstr>Слайд 8</vt:lpstr>
      <vt:lpstr>Опроси-опроси-обменяйся карточками</vt:lpstr>
      <vt:lpstr>Слайд 10</vt:lpstr>
      <vt:lpstr>1 Диены</vt:lpstr>
      <vt:lpstr>Билет на выход с урока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Углеводороды</dc:title>
  <dc:creator>Мама и папа</dc:creator>
  <cp:lastModifiedBy>Пользователь</cp:lastModifiedBy>
  <cp:revision>20</cp:revision>
  <dcterms:created xsi:type="dcterms:W3CDTF">2018-12-05T13:22:28Z</dcterms:created>
  <dcterms:modified xsi:type="dcterms:W3CDTF">2019-06-03T10:38:31Z</dcterms:modified>
</cp:coreProperties>
</file>