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71" r:id="rId2"/>
    <p:sldId id="272" r:id="rId3"/>
    <p:sldId id="270" r:id="rId4"/>
    <p:sldId id="260" r:id="rId5"/>
    <p:sldId id="267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709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7C56D1-DDCA-4FDD-AAC1-4CD3FF7E54C8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6902439-3728-4331-83A0-E9F9C7CE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4286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Словарно- орфографическая работа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..рать доску,  с(?)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едобный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б,п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ш..пот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листвы,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ц..пленок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(не)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брежность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подоко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пол(лимона), у(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с,з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)кий мост, осе(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день,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глиня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н,нн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кувшин, ярко(красный) шарф,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..гать св..и мысли,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пр..интересный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с,сс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темная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(?),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(?) волосы,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со..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вым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кнуть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под дождем, цветущее р..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подск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 неожиданности, две св..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ердилась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карандаш, усевшись под  дер..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высоко над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з..млей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как в воду гл..дел.</a:t>
            </a:r>
          </a:p>
          <a:p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Проверим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Протирать доску, съедобный гриб, шепот листвы, цыпленок, небрежность,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пол-лимона , узкий мост, осенний день, глиняный кувшин, ярко-красный шарф, излагать свои мысли, преинтересный рассказ, темная ночь, стричь волосы, загореть на солнце, предложить помощь,  вымокнуть под дождем, цветущее растение, подскочить от неожиданности, две свечи, я  рассердилась, клеящий карандаш, замереть от восторга, пройти через чащу, усевшись под  деревом, высоко над землей, как в воду глядел.</a:t>
            </a:r>
          </a:p>
          <a:p>
            <a:pPr>
              <a:buFont typeface="Arial" charset="0"/>
              <a:buChar char="•"/>
              <a:defRPr/>
            </a:pP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9576" y="1340768"/>
            <a:ext cx="820891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latin typeface="Georgia" pitchFamily="18" charset="0"/>
              </a:rPr>
              <a:t>Тема </a:t>
            </a:r>
            <a:endParaRPr lang="ru-RU" sz="4400" i="1" dirty="0">
              <a:latin typeface="Georgia" pitchFamily="18" charset="0"/>
            </a:endParaRPr>
          </a:p>
          <a:p>
            <a:pPr algn="ctr"/>
            <a:endParaRPr lang="ru-RU" sz="4400" b="1" i="1" dirty="0" smtClean="0">
              <a:latin typeface="Georgia" pitchFamily="18" charset="0"/>
            </a:endParaRPr>
          </a:p>
          <a:p>
            <a:pPr algn="ctr"/>
            <a:r>
              <a:rPr lang="ru-RU" sz="4400" b="1" i="1" dirty="0" smtClean="0">
                <a:latin typeface="Georgia" pitchFamily="18" charset="0"/>
              </a:rPr>
              <a:t>Сложноподчинённые </a:t>
            </a:r>
            <a:r>
              <a:rPr lang="ru-RU" sz="4400" b="1" i="1" dirty="0">
                <a:latin typeface="Georgia" pitchFamily="18" charset="0"/>
              </a:rPr>
              <a:t>предложения образа действия и степени</a:t>
            </a:r>
            <a:endParaRPr lang="ru-RU" sz="44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3973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ambria" pitchFamily="18" charset="0"/>
              </a:rPr>
              <a:t>Сложноподчиненные предложения </a:t>
            </a:r>
            <a:endParaRPr lang="ru-RU" sz="2000" b="1" dirty="0" smtClean="0">
              <a:latin typeface="Cambria" pitchFamily="18" charset="0"/>
            </a:endParaRPr>
          </a:p>
          <a:p>
            <a:pPr algn="ctr"/>
            <a:r>
              <a:rPr lang="ru-RU" sz="2000" b="1" dirty="0" smtClean="0">
                <a:latin typeface="Cambria" pitchFamily="18" charset="0"/>
              </a:rPr>
              <a:t>с </a:t>
            </a:r>
            <a:r>
              <a:rPr lang="ru-RU" sz="2000" b="1" dirty="0">
                <a:latin typeface="Cambria" pitchFamily="18" charset="0"/>
              </a:rPr>
              <a:t>придаточными образа действий и степени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1)Больной </a:t>
            </a:r>
            <a:r>
              <a:rPr lang="ru-RU" sz="2400" dirty="0"/>
              <a:t>лечился так, как советовал врач.</a:t>
            </a:r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709856" y="2770863"/>
            <a:ext cx="45719" cy="3693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97824" y="2770863"/>
            <a:ext cx="2321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глаг</a:t>
            </a:r>
            <a:r>
              <a:rPr lang="ru-RU" dirty="0"/>
              <a:t>. + </a:t>
            </a:r>
            <a:r>
              <a:rPr lang="ru-RU" dirty="0" smtClean="0"/>
              <a:t>указ. </a:t>
            </a:r>
            <a:r>
              <a:rPr lang="ru-RU" dirty="0"/>
              <a:t>сл</a:t>
            </a:r>
            <a:r>
              <a:rPr lang="ru-RU" dirty="0" smtClean="0"/>
              <a:t>. </a:t>
            </a:r>
            <a:r>
              <a:rPr lang="ru-RU" b="1" i="1" dirty="0" smtClean="0"/>
              <a:t>так</a:t>
            </a:r>
            <a:endParaRPr lang="ru-RU" dirty="0"/>
          </a:p>
        </p:txBody>
      </p:sp>
      <p:sp>
        <p:nvSpPr>
          <p:cNvPr id="6" name="Правая круглая скобка 5"/>
          <p:cNvSpPr/>
          <p:nvPr/>
        </p:nvSpPr>
        <p:spPr>
          <a:xfrm>
            <a:off x="3086120" y="2770863"/>
            <a:ext cx="45719" cy="36933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41684" y="287771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,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95101" y="2771483"/>
            <a:ext cx="2415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( </a:t>
            </a:r>
            <a:r>
              <a:rPr lang="ru-RU" b="1" dirty="0"/>
              <a:t>  </a:t>
            </a:r>
            <a:r>
              <a:rPr lang="ru-RU" dirty="0" err="1"/>
              <a:t>союзн.сл</a:t>
            </a:r>
            <a:r>
              <a:rPr lang="ru-RU" dirty="0"/>
              <a:t>. </a:t>
            </a:r>
            <a:r>
              <a:rPr lang="ru-RU" b="1" i="1" dirty="0"/>
              <a:t>как</a:t>
            </a:r>
            <a:r>
              <a:rPr lang="ru-RU" dirty="0"/>
              <a:t>…  ).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555776" y="2636912"/>
            <a:ext cx="1764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19972" y="2636912"/>
            <a:ext cx="0" cy="240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55776" y="2636912"/>
            <a:ext cx="0" cy="2408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195736" y="2273223"/>
            <a:ext cx="2681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к</a:t>
            </a:r>
            <a:r>
              <a:rPr lang="ru-RU" b="1" i="1" dirty="0" smtClean="0"/>
              <a:t>ак</a:t>
            </a:r>
            <a:r>
              <a:rPr lang="ru-RU" b="1" i="1" dirty="0"/>
              <a:t>? </a:t>
            </a:r>
            <a:r>
              <a:rPr lang="ru-RU" b="1" i="1" dirty="0" smtClean="0"/>
              <a:t>каким </a:t>
            </a:r>
            <a:r>
              <a:rPr lang="ru-RU" b="1" i="1" dirty="0"/>
              <a:t>образом?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95536" y="357301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2) Больной </a:t>
            </a:r>
            <a:r>
              <a:rPr lang="ru-RU" sz="2400" dirty="0"/>
              <a:t>лечился так старательно, что врач его похвалил.  </a:t>
            </a:r>
          </a:p>
        </p:txBody>
      </p:sp>
      <p:sp>
        <p:nvSpPr>
          <p:cNvPr id="28" name="Левая круглая скобка 27"/>
          <p:cNvSpPr/>
          <p:nvPr/>
        </p:nvSpPr>
        <p:spPr>
          <a:xfrm>
            <a:off x="754001" y="5013176"/>
            <a:ext cx="45719" cy="43204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55575" y="5076512"/>
            <a:ext cx="2842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… </a:t>
            </a:r>
            <a:r>
              <a:rPr lang="ru-RU" dirty="0" smtClean="0"/>
              <a:t>указ. </a:t>
            </a:r>
            <a:r>
              <a:rPr lang="ru-RU" dirty="0"/>
              <a:t>сл. </a:t>
            </a:r>
            <a:r>
              <a:rPr lang="ru-RU" b="1" i="1" dirty="0"/>
              <a:t>так </a:t>
            </a:r>
            <a:r>
              <a:rPr lang="ru-RU" dirty="0"/>
              <a:t>+ нареч.</a:t>
            </a:r>
          </a:p>
        </p:txBody>
      </p:sp>
      <p:sp>
        <p:nvSpPr>
          <p:cNvPr id="30" name="Правая круглая скобка 29"/>
          <p:cNvSpPr/>
          <p:nvPr/>
        </p:nvSpPr>
        <p:spPr>
          <a:xfrm>
            <a:off x="3428992" y="5000636"/>
            <a:ext cx="45719" cy="44613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437874" y="518133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,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716910" y="5076512"/>
            <a:ext cx="2213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     </a:t>
            </a:r>
            <a:r>
              <a:rPr lang="ru-RU" dirty="0"/>
              <a:t>союз </a:t>
            </a:r>
            <a:r>
              <a:rPr lang="ru-RU" b="1" i="1" dirty="0"/>
              <a:t>что</a:t>
            </a:r>
            <a:r>
              <a:rPr lang="ru-RU" dirty="0"/>
              <a:t> …  ).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915816" y="4869160"/>
            <a:ext cx="2007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915816" y="4869160"/>
            <a:ext cx="0" cy="207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922957" y="4869160"/>
            <a:ext cx="0" cy="207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979712" y="4499828"/>
            <a:ext cx="421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как? насколько? в какой степени?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93095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244884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00000"/>
                </a:solidFill>
              </a:rPr>
              <a:t>Домашнее задание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 </a:t>
            </a:r>
            <a:r>
              <a:rPr lang="ru-RU" sz="6000" b="1" dirty="0" smtClean="0">
                <a:solidFill>
                  <a:srgbClr val="0033CC"/>
                </a:solidFill>
              </a:rPr>
              <a:t>§ 27, стр.99, упр.157.</a:t>
            </a: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</a:t>
            </a:r>
            <a:endParaRPr lang="ru-RU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9149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76672"/>
            <a:ext cx="824843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ambria" pitchFamily="18" charset="0"/>
              </a:rPr>
              <a:t>Придаточные степени и образа действия могут быть </a:t>
            </a:r>
            <a:r>
              <a:rPr lang="ru-RU" sz="2000" b="1" dirty="0">
                <a:solidFill>
                  <a:srgbClr val="C00000"/>
                </a:solidFill>
                <a:latin typeface="Cambria" pitchFamily="18" charset="0"/>
              </a:rPr>
              <a:t>однозначными</a:t>
            </a:r>
            <a:r>
              <a:rPr lang="ru-RU" sz="2000" b="1" dirty="0">
                <a:latin typeface="Cambria" pitchFamily="18" charset="0"/>
              </a:rPr>
              <a:t> (если присоединяются союзными словами </a:t>
            </a:r>
            <a:r>
              <a:rPr lang="ru-RU" sz="2000" b="1" i="1" dirty="0">
                <a:solidFill>
                  <a:srgbClr val="0033CC"/>
                </a:solidFill>
                <a:latin typeface="Cambria" pitchFamily="18" charset="0"/>
              </a:rPr>
              <a:t>как, сколько, насколько</a:t>
            </a:r>
            <a:r>
              <a:rPr lang="ru-RU" sz="2000" b="1" dirty="0">
                <a:latin typeface="Cambria" pitchFamily="18" charset="0"/>
              </a:rPr>
              <a:t>) </a:t>
            </a:r>
            <a:endParaRPr lang="ru-RU" sz="2000" b="1" dirty="0" smtClean="0">
              <a:latin typeface="Cambria" pitchFamily="18" charset="0"/>
            </a:endParaRPr>
          </a:p>
          <a:p>
            <a:r>
              <a:rPr lang="ru-RU" sz="2000" b="1" dirty="0" smtClean="0">
                <a:latin typeface="Cambria" pitchFamily="18" charset="0"/>
              </a:rPr>
              <a:t>и </a:t>
            </a:r>
            <a:r>
              <a:rPr lang="ru-RU" sz="2000" b="1" dirty="0">
                <a:solidFill>
                  <a:srgbClr val="C00000"/>
                </a:solidFill>
                <a:latin typeface="Cambria" pitchFamily="18" charset="0"/>
              </a:rPr>
              <a:t>многозначными</a:t>
            </a:r>
            <a:r>
              <a:rPr lang="ru-RU" sz="2000" b="1" dirty="0">
                <a:latin typeface="Cambria" pitchFamily="18" charset="0"/>
              </a:rPr>
              <a:t> (если присоединяются союзами </a:t>
            </a:r>
            <a:r>
              <a:rPr lang="ru-RU" sz="2000" b="1" i="1" dirty="0">
                <a:solidFill>
                  <a:srgbClr val="0033CC"/>
                </a:solidFill>
                <a:latin typeface="Cambria" pitchFamily="18" charset="0"/>
              </a:rPr>
              <a:t>что, чтобы, словно, точно, будто, как будто</a:t>
            </a:r>
            <a:r>
              <a:rPr lang="ru-RU" sz="2000" b="1" i="1" dirty="0">
                <a:latin typeface="Cambria" pitchFamily="18" charset="0"/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93305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8909" y="2963560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1) Ученик </a:t>
            </a:r>
            <a:r>
              <a:rPr lang="ru-RU" sz="2400" dirty="0"/>
              <a:t>всё сделал так, как велел мастер.</a:t>
            </a:r>
          </a:p>
          <a:p>
            <a:endParaRPr lang="ru-RU" sz="2400" dirty="0" smtClean="0"/>
          </a:p>
          <a:p>
            <a:r>
              <a:rPr lang="ru-RU" sz="2400" dirty="0" smtClean="0"/>
              <a:t>2) Ученик </a:t>
            </a:r>
            <a:r>
              <a:rPr lang="ru-RU" sz="2400" dirty="0"/>
              <a:t>всё сделал так, что мастер похвалил его.</a:t>
            </a:r>
          </a:p>
          <a:p>
            <a:endParaRPr lang="ru-RU" sz="2400" dirty="0" smtClean="0"/>
          </a:p>
          <a:p>
            <a:r>
              <a:rPr lang="ru-RU" sz="2400" dirty="0" smtClean="0"/>
              <a:t>3) Ученик </a:t>
            </a:r>
            <a:r>
              <a:rPr lang="ru-RU" sz="2400" dirty="0"/>
              <a:t>всё сделал так, чтобы мастер его похвалил.</a:t>
            </a:r>
          </a:p>
          <a:p>
            <a:endParaRPr lang="ru-RU" sz="2400" dirty="0" smtClean="0"/>
          </a:p>
          <a:p>
            <a:r>
              <a:rPr lang="ru-RU" sz="2400" dirty="0" smtClean="0"/>
              <a:t>4) Ученик </a:t>
            </a:r>
            <a:r>
              <a:rPr lang="ru-RU" sz="2400" dirty="0"/>
              <a:t>всё сделал так, будто хотел удивить мастера.</a:t>
            </a:r>
          </a:p>
        </p:txBody>
      </p:sp>
    </p:spTree>
    <p:extLst>
      <p:ext uri="{BB962C8B-B14F-4D97-AF65-F5344CB8AC3E}">
        <p14:creationId xmlns="" xmlns:p14="http://schemas.microsoft.com/office/powerpoint/2010/main" val="632080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32656"/>
            <a:ext cx="8072494" cy="63709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1) Незнакомец </a:t>
            </a:r>
            <a:r>
              <a:rPr lang="ru-RU" sz="2400" dirty="0"/>
              <a:t>не рассматривал нас так как рассматривали мы его.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2) Лес </a:t>
            </a:r>
            <a:r>
              <a:rPr lang="ru-RU" sz="2400" dirty="0"/>
              <a:t>рубили так чтобы вековые дубы и ели своими вершинами падали к югу.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3) Люба </a:t>
            </a:r>
            <a:r>
              <a:rPr lang="ru-RU" sz="2400" dirty="0"/>
              <a:t>смотрела на пилу так как будто это была не пила, а диковинное существо.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4) Ольга </a:t>
            </a:r>
            <a:r>
              <a:rPr lang="ru-RU" sz="2400" dirty="0"/>
              <a:t>слушалась настолько насколько тётка выражала желание или высказывала совет.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5) Лыжники </a:t>
            </a:r>
            <a:r>
              <a:rPr lang="ru-RU" sz="2400" dirty="0"/>
              <a:t>шли красиво и свободно как ходят хорошо тренированные спортсмены.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6) Оля </a:t>
            </a:r>
            <a:r>
              <a:rPr lang="ru-RU" sz="2400" dirty="0"/>
              <a:t>настолько хорошо изучила французский язык насколько это было возможно в её возрасте. </a:t>
            </a:r>
          </a:p>
        </p:txBody>
      </p:sp>
    </p:spTree>
    <p:extLst>
      <p:ext uri="{BB962C8B-B14F-4D97-AF65-F5344CB8AC3E}">
        <p14:creationId xmlns="" xmlns:p14="http://schemas.microsoft.com/office/powerpoint/2010/main" val="1538327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342</TotalTime>
  <Words>462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Ясность</vt:lpstr>
      <vt:lpstr> Словарно- орфографическая работа</vt:lpstr>
      <vt:lpstr>Проверим</vt:lpstr>
      <vt:lpstr>Слайд 3</vt:lpstr>
      <vt:lpstr>Слайд 4</vt:lpstr>
      <vt:lpstr>Домашнее задание :    § 27, стр.99, упр.157. 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 е м а</dc:title>
  <dc:creator>Пользователь</dc:creator>
  <cp:lastModifiedBy>Людмила</cp:lastModifiedBy>
  <cp:revision>90</cp:revision>
  <dcterms:created xsi:type="dcterms:W3CDTF">2011-12-09T15:04:44Z</dcterms:created>
  <dcterms:modified xsi:type="dcterms:W3CDTF">2021-01-24T17:43:10Z</dcterms:modified>
</cp:coreProperties>
</file>