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A3B1-1A91-42BF-8BA5-AA6346169581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695E1-C15D-473D-B6AD-8833492C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 smtClean="0"/>
              <a:t>ОСНОВНЫЕ ЕДИНИЦЫ СИНТАКСИСА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</a:rPr>
              <a:t>Sintaxis</a:t>
            </a:r>
            <a:r>
              <a:rPr lang="en-US" sz="4000" b="1" dirty="0" smtClean="0">
                <a:solidFill>
                  <a:schemeClr val="tx1"/>
                </a:solidFill>
              </a:rPr>
              <a:t> – </a:t>
            </a:r>
            <a:r>
              <a:rPr lang="ru-RU" sz="4000" dirty="0" smtClean="0">
                <a:solidFill>
                  <a:schemeClr val="tx1"/>
                </a:solidFill>
              </a:rPr>
              <a:t>составление (греч)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9454" y="485776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Кузнецова Л.Н.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7072330" y="357166"/>
            <a:ext cx="1857388" cy="85725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 класс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85984" y="2571744"/>
            <a:ext cx="4643470" cy="1571636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СИНТАКСИС</a:t>
            </a:r>
            <a:endParaRPr lang="ru-RU" sz="3600" b="1" dirty="0"/>
          </a:p>
        </p:txBody>
      </p:sp>
      <p:sp>
        <p:nvSpPr>
          <p:cNvPr id="5" name="Выноска со стрелкой вниз 4"/>
          <p:cNvSpPr/>
          <p:nvPr/>
        </p:nvSpPr>
        <p:spPr>
          <a:xfrm rot="20538721">
            <a:off x="1643042" y="1714488"/>
            <a:ext cx="3286148" cy="1143008"/>
          </a:xfrm>
          <a:prstGeom prst="downArrowCallou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СЛОВОСОЧЕТАНИЕ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2756845">
            <a:off x="5447351" y="2309420"/>
            <a:ext cx="3686172" cy="1323277"/>
          </a:xfrm>
          <a:prstGeom prst="downArrowCallou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/>
              <a:t>ПРЕДЛОЖЕНИЕ</a:t>
            </a:r>
            <a:endParaRPr lang="ru-RU" sz="2800" b="1" dirty="0"/>
          </a:p>
        </p:txBody>
      </p:sp>
      <p:sp>
        <p:nvSpPr>
          <p:cNvPr id="8" name="Стрелка вправо 7"/>
          <p:cNvSpPr/>
          <p:nvPr/>
        </p:nvSpPr>
        <p:spPr>
          <a:xfrm rot="19858709">
            <a:off x="1226835" y="3974424"/>
            <a:ext cx="2764392" cy="1581051"/>
          </a:xfrm>
          <a:prstGeom prst="rightArrow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ТЕКСТ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Составьте два предложения.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928662" y="1285860"/>
            <a:ext cx="2786082" cy="85725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виденье</a:t>
            </a:r>
            <a:endParaRPr lang="ru-RU" sz="36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3571868" y="1071546"/>
            <a:ext cx="2786082" cy="85725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гений</a:t>
            </a:r>
            <a:endParaRPr lang="ru-RU" sz="3600" dirty="0"/>
          </a:p>
        </p:txBody>
      </p:sp>
      <p:sp>
        <p:nvSpPr>
          <p:cNvPr id="6" name="Выноска-облако 5"/>
          <p:cNvSpPr/>
          <p:nvPr/>
        </p:nvSpPr>
        <p:spPr>
          <a:xfrm rot="1809713">
            <a:off x="6384062" y="1307847"/>
            <a:ext cx="1740327" cy="85725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</a:t>
            </a:r>
            <a:endParaRPr lang="ru-RU" sz="3600" dirty="0"/>
          </a:p>
        </p:txBody>
      </p:sp>
      <p:sp>
        <p:nvSpPr>
          <p:cNvPr id="7" name="Выноска-облако 6"/>
          <p:cNvSpPr/>
          <p:nvPr/>
        </p:nvSpPr>
        <p:spPr>
          <a:xfrm rot="20568506">
            <a:off x="207294" y="2607142"/>
            <a:ext cx="2786082" cy="85725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красота</a:t>
            </a:r>
            <a:endParaRPr lang="ru-RU" sz="36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2857488" y="2071678"/>
            <a:ext cx="3643338" cy="85725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мгновенье</a:t>
            </a:r>
            <a:endParaRPr lang="ru-RU" sz="3600" dirty="0"/>
          </a:p>
        </p:txBody>
      </p:sp>
      <p:sp>
        <p:nvSpPr>
          <p:cNvPr id="9" name="Выноска-облако 8"/>
          <p:cNvSpPr/>
          <p:nvPr/>
        </p:nvSpPr>
        <p:spPr>
          <a:xfrm rot="20861819">
            <a:off x="254756" y="3390976"/>
            <a:ext cx="4429156" cy="85725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мимолётный</a:t>
            </a:r>
            <a:endParaRPr lang="ru-RU" sz="36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4000496" y="2928934"/>
            <a:ext cx="3143272" cy="85725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помнить</a:t>
            </a:r>
            <a:endParaRPr lang="ru-RU" sz="3600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6357918" y="2357430"/>
            <a:ext cx="2786082" cy="85725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перед</a:t>
            </a:r>
            <a:endParaRPr lang="ru-RU" sz="3600" dirty="0"/>
          </a:p>
        </p:txBody>
      </p:sp>
      <p:sp>
        <p:nvSpPr>
          <p:cNvPr id="12" name="Выноска-облако 11"/>
          <p:cNvSpPr/>
          <p:nvPr/>
        </p:nvSpPr>
        <p:spPr>
          <a:xfrm rot="20213832">
            <a:off x="384120" y="4664755"/>
            <a:ext cx="1740327" cy="85725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ты</a:t>
            </a:r>
            <a:endParaRPr lang="ru-RU" sz="36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1785918" y="4143380"/>
            <a:ext cx="2857520" cy="85725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чистый</a:t>
            </a:r>
            <a:endParaRPr lang="ru-RU" sz="36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4500562" y="4000504"/>
            <a:ext cx="2786082" cy="85725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чудный</a:t>
            </a:r>
            <a:endParaRPr lang="ru-RU" sz="3600" dirty="0"/>
          </a:p>
        </p:txBody>
      </p:sp>
      <p:sp>
        <p:nvSpPr>
          <p:cNvPr id="15" name="Выноска-облако 14"/>
          <p:cNvSpPr/>
          <p:nvPr/>
        </p:nvSpPr>
        <p:spPr>
          <a:xfrm rot="20568506">
            <a:off x="6011849" y="4559268"/>
            <a:ext cx="1976952" cy="85725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2428860" y="5072074"/>
            <a:ext cx="3214710" cy="85725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явиться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/>
              <a:t>СРАВНИТЕ </a:t>
            </a:r>
            <a:endParaRPr lang="ru-RU" b="1" i="1" dirty="0"/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0" y="714356"/>
            <a:ext cx="9144000" cy="6500858"/>
          </a:xfrm>
          <a:prstGeom prst="ellipseRibbon2">
            <a:avLst>
              <a:gd name="adj1" fmla="val 30901"/>
              <a:gd name="adj2" fmla="val 50000"/>
              <a:gd name="adj3" fmla="val 1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i="1" dirty="0" smtClean="0">
              <a:latin typeface="Gabriola" pitchFamily="82" charset="0"/>
            </a:endParaRPr>
          </a:p>
          <a:p>
            <a:pPr algn="ctr"/>
            <a:endParaRPr lang="ru-RU" sz="4400" b="1" i="1" dirty="0">
              <a:latin typeface="Gabriola" pitchFamily="82" charset="0"/>
            </a:endParaRPr>
          </a:p>
          <a:p>
            <a:pPr algn="ctr"/>
            <a:r>
              <a:rPr lang="ru-RU" sz="4400" b="1" i="1" dirty="0" smtClean="0">
                <a:latin typeface="Gabriola" pitchFamily="82" charset="0"/>
              </a:rPr>
              <a:t>Я помню чудное мгновенье: передо мной явилась ты, как мимолётное виденье, как гений чистой красоты.</a:t>
            </a:r>
          </a:p>
          <a:p>
            <a:pPr algn="ctr"/>
            <a:r>
              <a:rPr lang="ru-RU" sz="4400" b="1" i="1" dirty="0" smtClean="0">
                <a:latin typeface="Gabriola" pitchFamily="82" charset="0"/>
              </a:rPr>
              <a:t> </a:t>
            </a:r>
          </a:p>
          <a:p>
            <a:pPr algn="ctr"/>
            <a:endParaRPr lang="ru-RU" sz="4400" b="1" i="1" dirty="0">
              <a:latin typeface="Gabriola" pitchFamily="82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5000628" y="5643578"/>
            <a:ext cx="3000396" cy="857256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А.С. Пушкин</a:t>
            </a:r>
            <a:endParaRPr lang="ru-RU" sz="2800" b="1" dirty="0"/>
          </a:p>
        </p:txBody>
      </p:sp>
      <p:pic>
        <p:nvPicPr>
          <p:cNvPr id="1026" name="Picture 2" descr="http://xn--80adpfngaovt0c6c.xn--p1ai/wp-content/uploads/2019/03/feather-pen-in-the-ink-and-paper-vector-46409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7423"/>
            <a:ext cx="2786050" cy="2780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7472386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/>
              <a:t>Окрасилась ярким румянцем осина.</a:t>
            </a:r>
          </a:p>
          <a:p>
            <a:pPr>
              <a:buNone/>
            </a:pPr>
            <a:r>
              <a:rPr lang="ru-RU" sz="3600" b="1" dirty="0"/>
              <a:t>Пылают рябины багряного дня.</a:t>
            </a:r>
          </a:p>
          <a:p>
            <a:pPr>
              <a:buNone/>
            </a:pPr>
            <a:r>
              <a:rPr lang="ru-RU" sz="3600" b="1" dirty="0"/>
              <a:t>— В чём сила твоя?</a:t>
            </a:r>
          </a:p>
          <a:p>
            <a:pPr>
              <a:buNone/>
            </a:pPr>
            <a:r>
              <a:rPr lang="ru-RU" sz="3600" b="1" dirty="0"/>
              <a:t>Отвечай мне, Россия</a:t>
            </a:r>
            <a:r>
              <a:rPr lang="ru-RU" sz="3600" b="1" dirty="0" smtClean="0"/>
              <a:t>!</a:t>
            </a:r>
            <a:endParaRPr lang="ru-RU" sz="3600" b="1" dirty="0"/>
          </a:p>
          <a:p>
            <a:pPr>
              <a:buNone/>
            </a:pPr>
            <a:r>
              <a:rPr lang="ru-RU" sz="3600" b="1" dirty="0"/>
              <a:t>— В том сила моя,</a:t>
            </a:r>
          </a:p>
          <a:p>
            <a:pPr>
              <a:buNone/>
            </a:pPr>
            <a:r>
              <a:rPr lang="ru-RU" sz="3600" b="1" dirty="0"/>
              <a:t>Что ты любишь меня.</a:t>
            </a:r>
          </a:p>
        </p:txBody>
      </p:sp>
      <p:pic>
        <p:nvPicPr>
          <p:cNvPr id="17410" name="Picture 2" descr="http://www.playcast.ru/uploads/2016/11/02/203872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14686"/>
            <a:ext cx="4107654" cy="3286124"/>
          </a:xfrm>
          <a:prstGeom prst="rect">
            <a:avLst/>
          </a:prstGeom>
          <a:noFill/>
        </p:spPr>
      </p:pic>
      <p:pic>
        <p:nvPicPr>
          <p:cNvPr id="17412" name="Picture 4" descr="https://img0.liveinternet.ru/images/attach/c/7/124/677/124677566__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48052">
            <a:off x="6021302" y="2590723"/>
            <a:ext cx="3167075" cy="2787027"/>
          </a:xfrm>
          <a:prstGeom prst="rect">
            <a:avLst/>
          </a:prstGeom>
          <a:noFill/>
        </p:spPr>
      </p:pic>
      <p:pic>
        <p:nvPicPr>
          <p:cNvPr id="6" name="Picture 4" descr="https://img0.liveinternet.ru/images/attach/c/7/124/677/124677566__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48052">
            <a:off x="5810645" y="2544189"/>
            <a:ext cx="3167075" cy="2787027"/>
          </a:xfrm>
          <a:prstGeom prst="rect">
            <a:avLst/>
          </a:prstGeom>
          <a:noFill/>
        </p:spPr>
      </p:pic>
      <p:pic>
        <p:nvPicPr>
          <p:cNvPr id="17414" name="Picture 6" descr="https://img0.liveinternet.ru/images/attach/c/7/124/711/124711578_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77400" y="4695236"/>
            <a:ext cx="1946656" cy="141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Родной язык 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smiles24.ru/data/smiles/anime-knigi-1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59862">
            <a:off x="791631" y="3693143"/>
            <a:ext cx="4242513" cy="2895683"/>
          </a:xfrm>
          <a:prstGeom prst="rect">
            <a:avLst/>
          </a:prstGeom>
          <a:noFill/>
        </p:spPr>
      </p:pic>
      <p:pic>
        <p:nvPicPr>
          <p:cNvPr id="1034" name="Picture 10" descr="https://thumbs.gfycat.com/DarkElatedEwe-size_restric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2"/>
            <a:ext cx="3056324" cy="2871792"/>
          </a:xfrm>
          <a:prstGeom prst="rect">
            <a:avLst/>
          </a:prstGeom>
          <a:noFill/>
        </p:spPr>
      </p:pic>
      <p:pic>
        <p:nvPicPr>
          <p:cNvPr id="1036" name="Picture 12" descr="http://www.playcast.ru/uploads/2019/01/25/2653409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571876"/>
            <a:ext cx="285750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50112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86439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r="18181"/>
          <a:stretch>
            <a:fillRect/>
          </a:stretch>
        </p:blipFill>
        <p:spPr bwMode="auto">
          <a:xfrm>
            <a:off x="285720" y="6357958"/>
            <a:ext cx="8643998" cy="4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93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ОСНОВНЫЕ ЕДИНИЦЫ СИНТАКСИСА</vt:lpstr>
      <vt:lpstr>Слайд 2</vt:lpstr>
      <vt:lpstr>Составьте два предложения.</vt:lpstr>
      <vt:lpstr>СРАВНИТЕ </vt:lpstr>
      <vt:lpstr>Слайд 5</vt:lpstr>
      <vt:lpstr>Родной язык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ЕДИНИЦЫ СИНТАКСИСА</dc:title>
  <dc:creator>Людмила</dc:creator>
  <cp:lastModifiedBy>Людмила</cp:lastModifiedBy>
  <cp:revision>9</cp:revision>
  <dcterms:created xsi:type="dcterms:W3CDTF">2019-09-19T18:55:59Z</dcterms:created>
  <dcterms:modified xsi:type="dcterms:W3CDTF">2019-09-19T20:04:51Z</dcterms:modified>
</cp:coreProperties>
</file>