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9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2D4A0-6DCC-4F0A-A6E6-9FB8D62024F6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17843-0694-4CA2-B169-BB8A8FCDE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0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17843-0694-4CA2-B169-BB8A8FCDEE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2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982657/data/images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2" y="36494"/>
            <a:ext cx="9151022" cy="682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02624" cy="25922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all" spc="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Правописание гласных в корне слова</a:t>
            </a:r>
            <a:endParaRPr lang="ru-RU" sz="5400" b="1" cap="all" spc="6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62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Опре­де­ли­те слово, в ко­то­ром про­пу­ще­на без­удар­ная про­ве­ря­е­мая глас­ная корня. Вы­пи­ши­те это слово, вста­вив про­пу­щен­ную букву. </a:t>
            </a:r>
          </a:p>
          <a:p>
            <a:pPr lvl="2">
              <a:lnSpc>
                <a:spcPct val="150000"/>
              </a:lnSpc>
            </a:pP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тен­зия</a:t>
            </a:r>
            <a:endParaRPr lang="ru-RU" sz="3200" b="1" dirty="0"/>
          </a:p>
          <a:p>
            <a:pPr lvl="2">
              <a:lnSpc>
                <a:spcPct val="150000"/>
              </a:lnSpc>
            </a:pPr>
            <a:r>
              <a:rPr lang="ru-RU" sz="3200" b="1" dirty="0" err="1"/>
              <a:t>обв</a:t>
            </a:r>
            <a:r>
              <a:rPr lang="ru-RU" sz="3200" b="1" dirty="0"/>
              <a:t>..</a:t>
            </a:r>
            <a:r>
              <a:rPr lang="ru-RU" sz="3200" b="1" dirty="0" err="1"/>
              <a:t>ла­ки­вать</a:t>
            </a:r>
            <a:endParaRPr lang="ru-RU" sz="3200" b="1" dirty="0"/>
          </a:p>
          <a:p>
            <a:pPr lvl="2">
              <a:lnSpc>
                <a:spcPct val="150000"/>
              </a:lnSpc>
            </a:pPr>
            <a:r>
              <a:rPr lang="ru-RU" sz="3200" b="1" dirty="0" err="1"/>
              <a:t>сенок</a:t>
            </a:r>
            <a:r>
              <a:rPr lang="ru-RU" sz="3200" b="1" dirty="0"/>
              <a:t>..силка</a:t>
            </a:r>
          </a:p>
          <a:p>
            <a:pPr lvl="2">
              <a:lnSpc>
                <a:spcPct val="150000"/>
              </a:lnSpc>
            </a:pPr>
            <a:r>
              <a:rPr lang="ru-RU" sz="3200" b="1" dirty="0" err="1"/>
              <a:t>выч</a:t>
            </a:r>
            <a:r>
              <a:rPr lang="ru-RU" sz="3200" b="1" dirty="0"/>
              <a:t>..</a:t>
            </a:r>
            <a:r>
              <a:rPr lang="ru-RU" sz="3200" b="1" dirty="0" err="1"/>
              <a:t>тание</a:t>
            </a:r>
            <a:endParaRPr lang="ru-RU" sz="3200" b="1" dirty="0"/>
          </a:p>
          <a:p>
            <a:pPr lvl="2">
              <a:lnSpc>
                <a:spcPct val="150000"/>
              </a:lnSpc>
            </a:pPr>
            <a:r>
              <a:rPr lang="ru-RU" sz="3200" b="1" dirty="0"/>
              <a:t>в..</a:t>
            </a:r>
            <a:r>
              <a:rPr lang="ru-RU" sz="3200" b="1" dirty="0" err="1"/>
              <a:t>личие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9329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64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Опре­де­ли­те слово, в ко­то­ром про­пу­ще­на без­удар­ная про­ве­ря­е­мая глас­ная корня. Вы­пи­ши­те это слово, вста­вив про­пу­щен­ную букву. 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ru-RU" sz="3200" b="1" dirty="0" err="1" smtClean="0">
                <a:latin typeface="+mj-lt"/>
                <a:cs typeface="Arial" panose="020B0604020202020204" pitchFamily="34" charset="0"/>
              </a:rPr>
              <a:t>инв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..</a:t>
            </a:r>
            <a:r>
              <a:rPr lang="ru-RU" sz="3200" b="1" dirty="0" err="1">
                <a:latin typeface="+mj-lt"/>
                <a:cs typeface="Arial" panose="020B0604020202020204" pitchFamily="34" charset="0"/>
              </a:rPr>
              <a:t>сти­ро­вать</a:t>
            </a:r>
            <a:endParaRPr lang="ru-RU" sz="3200" b="1" dirty="0">
              <a:latin typeface="+mj-lt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ru-RU" sz="3200" b="1" dirty="0" err="1">
                <a:latin typeface="+mj-lt"/>
                <a:cs typeface="Arial" panose="020B0604020202020204" pitchFamily="34" charset="0"/>
              </a:rPr>
              <a:t>накл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..</a:t>
            </a:r>
            <a:r>
              <a:rPr lang="ru-RU" sz="3200" b="1" dirty="0" err="1">
                <a:latin typeface="+mj-lt"/>
                <a:cs typeface="Arial" panose="020B0604020202020204" pitchFamily="34" charset="0"/>
              </a:rPr>
              <a:t>нить­ся</a:t>
            </a:r>
            <a:endParaRPr lang="ru-RU" sz="3200" b="1" dirty="0">
              <a:latin typeface="+mj-lt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ru-RU" sz="3200" b="1" dirty="0" err="1">
                <a:latin typeface="+mj-lt"/>
                <a:cs typeface="Arial" panose="020B0604020202020204" pitchFamily="34" charset="0"/>
              </a:rPr>
              <a:t>др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..</a:t>
            </a:r>
            <a:r>
              <a:rPr lang="ru-RU" sz="3200" b="1" dirty="0" err="1">
                <a:latin typeface="+mj-lt"/>
                <a:cs typeface="Arial" panose="020B0604020202020204" pitchFamily="34" charset="0"/>
              </a:rPr>
              <a:t>го­цен­ный</a:t>
            </a:r>
            <a:endParaRPr lang="ru-RU" sz="3200" b="1" dirty="0">
              <a:latin typeface="+mj-lt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ru-RU" sz="3200" b="1" dirty="0">
                <a:latin typeface="+mj-lt"/>
                <a:cs typeface="Arial" panose="020B0604020202020204" pitchFamily="34" charset="0"/>
              </a:rPr>
              <a:t>пол...</a:t>
            </a:r>
            <a:r>
              <a:rPr lang="ru-RU" sz="3200" b="1" dirty="0" err="1">
                <a:latin typeface="+mj-lt"/>
                <a:cs typeface="Arial" panose="020B0604020202020204" pitchFamily="34" charset="0"/>
              </a:rPr>
              <a:t>жи­тель­ный</a:t>
            </a:r>
            <a:endParaRPr lang="ru-RU" sz="3200" b="1" dirty="0">
              <a:latin typeface="+mj-lt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ru-RU" sz="3200" b="1" dirty="0" err="1">
                <a:latin typeface="+mj-lt"/>
                <a:cs typeface="Arial" panose="020B0604020202020204" pitchFamily="34" charset="0"/>
              </a:rPr>
              <a:t>выр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..</a:t>
            </a:r>
            <a:r>
              <a:rPr lang="ru-RU" sz="3200" b="1" dirty="0" err="1">
                <a:latin typeface="+mj-lt"/>
                <a:cs typeface="Arial" panose="020B0604020202020204" pitchFamily="34" charset="0"/>
              </a:rPr>
              <a:t>сли</a:t>
            </a:r>
            <a:endParaRPr lang="ru-RU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36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80920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Опре­де­ли­те слово, в ко­то­ром про­пу­ще­на </a:t>
            </a:r>
            <a:r>
              <a:rPr lang="ru-RU" sz="2000" b="1" u="sng" dirty="0">
                <a:solidFill>
                  <a:schemeClr val="tx1"/>
                </a:solidFill>
              </a:rPr>
              <a:t>без­удар­ная </a:t>
            </a:r>
            <a:r>
              <a:rPr lang="ru-RU" sz="2000" b="1" u="sng" dirty="0" smtClean="0">
                <a:solidFill>
                  <a:schemeClr val="tx1"/>
                </a:solidFill>
              </a:rPr>
              <a:t>непро­ве­ря­е­мая </a:t>
            </a:r>
            <a:r>
              <a:rPr lang="ru-RU" sz="2000" b="1" u="sng" dirty="0">
                <a:solidFill>
                  <a:schemeClr val="tx1"/>
                </a:solidFill>
              </a:rPr>
              <a:t>глас­ная корня</a:t>
            </a:r>
            <a:r>
              <a:rPr lang="ru-RU" sz="2000" b="1" dirty="0">
                <a:solidFill>
                  <a:schemeClr val="tx1"/>
                </a:solidFill>
              </a:rPr>
              <a:t>. Вы­пи­ши­те это слово, вста­вив про­пу­щен­ную букву. </a:t>
            </a:r>
          </a:p>
          <a:p>
            <a:pPr lvl="1"/>
            <a:r>
              <a:rPr lang="ru-RU" sz="2800" b="1" dirty="0" err="1" smtClean="0">
                <a:solidFill>
                  <a:schemeClr val="tx1"/>
                </a:solidFill>
              </a:rPr>
              <a:t>прик</a:t>
            </a:r>
            <a:r>
              <a:rPr lang="ru-RU" sz="2800" b="1" dirty="0" smtClean="0">
                <a:solidFill>
                  <a:schemeClr val="tx1"/>
                </a:solidFill>
              </a:rPr>
              <a:t>..</a:t>
            </a:r>
            <a:r>
              <a:rPr lang="ru-RU" sz="2800" b="1" dirty="0" err="1" smtClean="0">
                <a:solidFill>
                  <a:schemeClr val="tx1"/>
                </a:solidFill>
              </a:rPr>
              <a:t>сновение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lvl="1"/>
            <a:r>
              <a:rPr lang="ru-RU" sz="2800" b="1" dirty="0" err="1" smtClean="0">
                <a:solidFill>
                  <a:schemeClr val="tx1"/>
                </a:solidFill>
              </a:rPr>
              <a:t>инкв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зиция</a:t>
            </a:r>
            <a:endParaRPr lang="ru-RU" sz="2800" b="1" dirty="0">
              <a:solidFill>
                <a:schemeClr val="tx1"/>
              </a:solidFill>
            </a:endParaRPr>
          </a:p>
          <a:p>
            <a:pPr lvl="1"/>
            <a:r>
              <a:rPr lang="ru-RU" sz="2800" b="1" dirty="0" err="1">
                <a:solidFill>
                  <a:schemeClr val="tx1"/>
                </a:solidFill>
              </a:rPr>
              <a:t>бл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ста­тель­ный</a:t>
            </a:r>
            <a:endParaRPr lang="ru-RU" sz="2800" b="1" dirty="0">
              <a:solidFill>
                <a:schemeClr val="tx1"/>
              </a:solidFill>
            </a:endParaRPr>
          </a:p>
          <a:p>
            <a:pPr lvl="1"/>
            <a:r>
              <a:rPr lang="ru-RU" sz="2800" b="1" dirty="0" err="1">
                <a:solidFill>
                  <a:schemeClr val="tx1"/>
                </a:solidFill>
              </a:rPr>
              <a:t>пр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сто­ва­тый</a:t>
            </a:r>
            <a:endParaRPr lang="ru-RU" sz="2800" b="1" dirty="0">
              <a:solidFill>
                <a:schemeClr val="tx1"/>
              </a:solidFill>
            </a:endParaRPr>
          </a:p>
          <a:p>
            <a:pPr lvl="1"/>
            <a:r>
              <a:rPr lang="ru-RU" sz="2800" b="1" dirty="0" err="1">
                <a:solidFill>
                  <a:schemeClr val="tx1"/>
                </a:solidFill>
              </a:rPr>
              <a:t>прил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жение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820945"/>
            <a:ext cx="8280920" cy="372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Опре­де­ли­те </a:t>
            </a:r>
            <a:r>
              <a:rPr lang="ru-RU" sz="2000" b="1" dirty="0">
                <a:solidFill>
                  <a:schemeClr val="tx1"/>
                </a:solidFill>
              </a:rPr>
              <a:t>слово, в ко­то­ром про­пу­ще­на </a:t>
            </a:r>
            <a:r>
              <a:rPr lang="ru-RU" sz="2000" b="1" u="sng" dirty="0">
                <a:solidFill>
                  <a:schemeClr val="tx1"/>
                </a:solidFill>
              </a:rPr>
              <a:t>без­удар­ная </a:t>
            </a:r>
            <a:r>
              <a:rPr lang="ru-RU" sz="2000" b="1" u="sng" dirty="0" smtClean="0">
                <a:solidFill>
                  <a:schemeClr val="tx1"/>
                </a:solidFill>
              </a:rPr>
              <a:t>непро­ве­ря­е­мая </a:t>
            </a:r>
            <a:r>
              <a:rPr lang="ru-RU" sz="2000" b="1" u="sng" dirty="0">
                <a:solidFill>
                  <a:schemeClr val="tx1"/>
                </a:solidFill>
              </a:rPr>
              <a:t>глас­ная корня. </a:t>
            </a:r>
            <a:r>
              <a:rPr lang="ru-RU" sz="2000" b="1" dirty="0">
                <a:solidFill>
                  <a:schemeClr val="tx1"/>
                </a:solidFill>
              </a:rPr>
              <a:t>Вы­пи­ши­те это слово, вста­вив про­пу­щен­ную букву. </a:t>
            </a:r>
          </a:p>
          <a:p>
            <a:pPr lvl="2"/>
            <a:r>
              <a:rPr lang="ru-RU" sz="2800" b="1" dirty="0" err="1">
                <a:solidFill>
                  <a:schemeClr val="tx1"/>
                </a:solidFill>
              </a:rPr>
              <a:t>с..бака</a:t>
            </a:r>
            <a:endParaRPr lang="ru-RU" sz="2800" b="1" dirty="0">
              <a:solidFill>
                <a:schemeClr val="tx1"/>
              </a:solidFill>
            </a:endParaRPr>
          </a:p>
          <a:p>
            <a:pPr lvl="2"/>
            <a:r>
              <a:rPr lang="ru-RU" sz="2800" b="1" dirty="0" err="1">
                <a:solidFill>
                  <a:schemeClr val="tx1"/>
                </a:solidFill>
              </a:rPr>
              <a:t>нач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нать</a:t>
            </a:r>
            <a:endParaRPr lang="ru-RU" sz="2800" b="1" dirty="0">
              <a:solidFill>
                <a:schemeClr val="tx1"/>
              </a:solidFill>
            </a:endParaRPr>
          </a:p>
          <a:p>
            <a:pPr lvl="2"/>
            <a:r>
              <a:rPr lang="ru-RU" sz="2800" b="1" dirty="0" err="1">
                <a:solidFill>
                  <a:schemeClr val="tx1"/>
                </a:solidFill>
              </a:rPr>
              <a:t>зак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ло­тить</a:t>
            </a:r>
            <a:endParaRPr lang="ru-RU" sz="2800" b="1" dirty="0">
              <a:solidFill>
                <a:schemeClr val="tx1"/>
              </a:solidFill>
            </a:endParaRPr>
          </a:p>
          <a:p>
            <a:pPr lvl="2"/>
            <a:r>
              <a:rPr lang="ru-RU" sz="2800" b="1" dirty="0">
                <a:solidFill>
                  <a:schemeClr val="tx1"/>
                </a:solidFill>
              </a:rPr>
              <a:t>р..</a:t>
            </a:r>
            <a:r>
              <a:rPr lang="ru-RU" sz="2800" b="1" dirty="0" err="1">
                <a:solidFill>
                  <a:schemeClr val="tx1"/>
                </a:solidFill>
              </a:rPr>
              <a:t>ди­те­ли</a:t>
            </a:r>
            <a:endParaRPr lang="ru-RU" sz="2800" b="1" dirty="0">
              <a:solidFill>
                <a:schemeClr val="tx1"/>
              </a:solidFill>
            </a:endParaRPr>
          </a:p>
          <a:p>
            <a:pPr lvl="2"/>
            <a:r>
              <a:rPr lang="ru-RU" sz="2800" b="1" dirty="0" err="1">
                <a:solidFill>
                  <a:schemeClr val="tx1"/>
                </a:solidFill>
              </a:rPr>
              <a:t>выск</a:t>
            </a:r>
            <a:r>
              <a:rPr lang="ru-RU" sz="2800" b="1" dirty="0">
                <a:solidFill>
                  <a:schemeClr val="tx1"/>
                </a:solidFill>
              </a:rPr>
              <a:t>..</a:t>
            </a:r>
            <a:r>
              <a:rPr lang="ru-RU" sz="2800" b="1" dirty="0" err="1">
                <a:solidFill>
                  <a:schemeClr val="tx1"/>
                </a:solidFill>
              </a:rPr>
              <a:t>чка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09" y="165988"/>
            <a:ext cx="8679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Опре­де­ли­те </a:t>
            </a:r>
            <a:r>
              <a:rPr lang="ru-RU" sz="2400" b="1" dirty="0"/>
              <a:t>слово, в ко­то­ром про­пу­ще­на </a:t>
            </a:r>
            <a:r>
              <a:rPr lang="ru-RU" sz="2400" b="1" u="sng" dirty="0"/>
              <a:t>без­удар­ная про­ве­ря­е­мая глас­ная корня</a:t>
            </a:r>
            <a:r>
              <a:rPr lang="ru-RU" sz="2400" b="1" dirty="0"/>
              <a:t>. Вы­пи­ши­те это слово, вста­вив про­пу­щен­ную букву. </a:t>
            </a:r>
          </a:p>
          <a:p>
            <a:r>
              <a:rPr lang="ru-RU" sz="2400" b="1" dirty="0" smtClean="0"/>
              <a:t>	</a:t>
            </a:r>
            <a:r>
              <a:rPr lang="ru-RU" sz="2400" b="1" dirty="0" err="1" smtClean="0"/>
              <a:t>доск</a:t>
            </a:r>
            <a:r>
              <a:rPr lang="ru-RU" sz="2400" b="1" dirty="0"/>
              <a:t>..</a:t>
            </a:r>
            <a:r>
              <a:rPr lang="ru-RU" sz="2400" b="1" dirty="0" err="1"/>
              <a:t>наль­но</a:t>
            </a:r>
            <a:endParaRPr lang="ru-RU" sz="2400" b="1" dirty="0"/>
          </a:p>
          <a:p>
            <a:pPr lvl="2"/>
            <a:r>
              <a:rPr lang="ru-RU" sz="2400" b="1" dirty="0" err="1"/>
              <a:t>зем­летр</a:t>
            </a:r>
            <a:r>
              <a:rPr lang="ru-RU" sz="2400" b="1" dirty="0"/>
              <a:t>..</a:t>
            </a:r>
            <a:r>
              <a:rPr lang="ru-RU" sz="2400" b="1" dirty="0" err="1"/>
              <a:t>сение</a:t>
            </a:r>
            <a:endParaRPr lang="ru-RU" sz="2400" b="1" dirty="0"/>
          </a:p>
          <a:p>
            <a:pPr lvl="2"/>
            <a:r>
              <a:rPr lang="ru-RU" sz="2400" b="1" dirty="0" err="1"/>
              <a:t>бл</a:t>
            </a:r>
            <a:r>
              <a:rPr lang="ru-RU" sz="2400" b="1" dirty="0"/>
              <a:t>..</a:t>
            </a:r>
            <a:r>
              <a:rPr lang="ru-RU" sz="2400" b="1" dirty="0" err="1"/>
              <a:t>ста­тель­ный</a:t>
            </a:r>
            <a:endParaRPr lang="ru-RU" sz="2400" b="1" dirty="0"/>
          </a:p>
          <a:p>
            <a:pPr lvl="2"/>
            <a:r>
              <a:rPr lang="ru-RU" sz="2400" b="1" dirty="0" err="1"/>
              <a:t>выг</a:t>
            </a:r>
            <a:r>
              <a:rPr lang="ru-RU" sz="2400" b="1" dirty="0"/>
              <a:t>..</a:t>
            </a:r>
            <a:r>
              <a:rPr lang="ru-RU" sz="2400" b="1" dirty="0" err="1"/>
              <a:t>реть</a:t>
            </a:r>
            <a:endParaRPr lang="ru-RU" sz="2400" b="1" dirty="0"/>
          </a:p>
          <a:p>
            <a:pPr lvl="2"/>
            <a:r>
              <a:rPr lang="ru-RU" sz="2400" b="1" dirty="0" err="1"/>
              <a:t>прик</a:t>
            </a:r>
            <a:r>
              <a:rPr lang="ru-RU" sz="2400" b="1" dirty="0"/>
              <a:t>..</a:t>
            </a:r>
            <a:r>
              <a:rPr lang="ru-RU" sz="2400" b="1" dirty="0" err="1"/>
              <a:t>сно­ве­ние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917" y="3212976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Опре­де­ли­те слово, в ко­то­ром про­пу­ще­на </a:t>
            </a:r>
            <a:r>
              <a:rPr lang="ru-RU" sz="2400" b="1" u="sng" dirty="0"/>
              <a:t>без­удар­ная </a:t>
            </a:r>
            <a:r>
              <a:rPr lang="ru-RU" sz="2400" b="1" u="sng" dirty="0" smtClean="0"/>
              <a:t>чередующаяся </a:t>
            </a:r>
            <a:r>
              <a:rPr lang="ru-RU" sz="2400" b="1" u="sng" dirty="0"/>
              <a:t>глас­ная корня</a:t>
            </a:r>
            <a:r>
              <a:rPr lang="ru-RU" sz="2400" b="1" dirty="0"/>
              <a:t>. Вы­пи­ши­те это слово, вста­вив про­пу­щен­ную букву. </a:t>
            </a:r>
          </a:p>
          <a:p>
            <a:pPr lvl="1"/>
            <a:r>
              <a:rPr lang="ru-RU" sz="2400" b="1" dirty="0" err="1"/>
              <a:t>экзам</a:t>
            </a:r>
            <a:r>
              <a:rPr lang="ru-RU" sz="2400" b="1" dirty="0"/>
              <a:t>..н</a:t>
            </a:r>
          </a:p>
          <a:p>
            <a:pPr lvl="1"/>
            <a:r>
              <a:rPr lang="ru-RU" sz="2400" b="1" dirty="0" err="1"/>
              <a:t>разр</a:t>
            </a:r>
            <a:r>
              <a:rPr lang="ru-RU" sz="2400" b="1" dirty="0"/>
              <a:t>..</a:t>
            </a:r>
            <a:r>
              <a:rPr lang="ru-RU" sz="2400" b="1" dirty="0" err="1"/>
              <a:t>дить</a:t>
            </a:r>
            <a:r>
              <a:rPr lang="ru-RU" sz="2400" b="1" dirty="0"/>
              <a:t> (об­ста­нов­ку)</a:t>
            </a:r>
          </a:p>
          <a:p>
            <a:pPr lvl="1"/>
            <a:r>
              <a:rPr lang="ru-RU" sz="2400" b="1" dirty="0" err="1"/>
              <a:t>выч</a:t>
            </a:r>
            <a:r>
              <a:rPr lang="ru-RU" sz="2400" b="1" dirty="0"/>
              <a:t>..</a:t>
            </a:r>
            <a:r>
              <a:rPr lang="ru-RU" sz="2400" b="1" dirty="0" err="1"/>
              <a:t>тание</a:t>
            </a:r>
            <a:endParaRPr lang="ru-RU" sz="2400" b="1" dirty="0"/>
          </a:p>
          <a:p>
            <a:pPr lvl="1"/>
            <a:r>
              <a:rPr lang="ru-RU" sz="2400" b="1" dirty="0" err="1"/>
              <a:t>предл..гать</a:t>
            </a:r>
            <a:endParaRPr lang="ru-RU" sz="2400" b="1" dirty="0"/>
          </a:p>
          <a:p>
            <a:pPr lvl="1"/>
            <a:r>
              <a:rPr lang="ru-RU" sz="2400" b="1" dirty="0" err="1"/>
              <a:t>о</a:t>
            </a:r>
            <a:r>
              <a:rPr lang="ru-RU" sz="2400" b="1" dirty="0" err="1" smtClean="0"/>
              <a:t>бл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гация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441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iles.parsetfss.com/2d20bf85-1dbd-48b7-8083-9b43e7d1a8d7/tfss-743a1236-b054-4167-9947-e39166b75d54-bdf0551131fb9c6e297c4de0071644c1XL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894480"/>
            <a:ext cx="8927218" cy="534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36954" y="5589240"/>
            <a:ext cx="76546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92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I. </a:t>
            </a:r>
            <a:r>
              <a:rPr lang="ru-RU" b="1" dirty="0" smtClean="0"/>
              <a:t>Безударные гласные, проверяемые ударением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67292" y="3841312"/>
            <a:ext cx="52774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err="1" smtClean="0"/>
              <a:t>бАзироваться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бАза</a:t>
            </a:r>
            <a:endParaRPr lang="ru-RU" sz="2800" b="1" i="1" dirty="0" smtClean="0"/>
          </a:p>
          <a:p>
            <a:pPr algn="ctr"/>
            <a:r>
              <a:rPr lang="ru-RU" sz="2800" b="1" i="1" dirty="0" err="1" smtClean="0"/>
              <a:t>стабИлизация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стабИльность</a:t>
            </a:r>
            <a:endParaRPr lang="ru-RU" sz="2800" b="1" i="1" dirty="0" smtClean="0"/>
          </a:p>
          <a:p>
            <a:pPr algn="ctr"/>
            <a:r>
              <a:rPr lang="ru-RU" sz="2800" b="1" i="1" dirty="0" err="1" smtClean="0"/>
              <a:t>удАрение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удАрный</a:t>
            </a:r>
            <a:endParaRPr lang="ru-RU" sz="2800" b="1" i="1" dirty="0" smtClean="0"/>
          </a:p>
          <a:p>
            <a:pPr algn="ctr"/>
            <a:r>
              <a:rPr lang="ru-RU" sz="2800" b="1" i="1" dirty="0" err="1" smtClean="0"/>
              <a:t>инЕрционный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инЕрция</a:t>
            </a:r>
            <a:r>
              <a:rPr lang="ru-RU" sz="2800" b="1" i="1" dirty="0" smtClean="0"/>
              <a:t>   </a:t>
            </a:r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784" y="198884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Чтобы проверить правописание безударных гласных в корне слова, надо подобрать к данному слову однокоренное или изменить его </a:t>
            </a:r>
            <a:r>
              <a:rPr lang="ru-RU" sz="2400" b="1" dirty="0" err="1"/>
              <a:t>так,чтобы</a:t>
            </a:r>
            <a:r>
              <a:rPr lang="ru-RU" sz="2400" b="1" dirty="0"/>
              <a:t> этот безударный гласный оказался под ударением.</a:t>
            </a:r>
          </a:p>
        </p:txBody>
      </p:sp>
    </p:spTree>
    <p:extLst>
      <p:ext uri="{BB962C8B-B14F-4D97-AF65-F5344CB8AC3E}">
        <p14:creationId xmlns:p14="http://schemas.microsoft.com/office/powerpoint/2010/main" val="292016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II.</a:t>
            </a:r>
            <a:r>
              <a:rPr lang="ru-RU" b="1" dirty="0" smtClean="0"/>
              <a:t> Безударные гласные, не проверяемые ударением (словарные слова)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38523" y="2708920"/>
            <a:ext cx="305763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/>
              <a:t>лИловый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бАгряный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импрОвизировать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провОкация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экзамЕн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вОсточный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орнамЕнт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фЕномен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29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63" y="260648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III.</a:t>
            </a:r>
            <a:r>
              <a:rPr lang="ru-RU" sz="3200" b="1" dirty="0" smtClean="0"/>
              <a:t> Правописание корней с чередованием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026" y="980728"/>
            <a:ext cx="8588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гласной зависит от ударения</a:t>
            </a:r>
          </a:p>
          <a:p>
            <a:pPr algn="just"/>
            <a:endParaRPr lang="ru-RU" sz="2000" b="1" u="sng" spc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гОр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-//-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гАр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: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</a:t>
            </a:r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р, наг</a:t>
            </a:r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р, но: г</a:t>
            </a:r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рение, несг</a:t>
            </a:r>
            <a:r>
              <a:rPr 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раемый</a:t>
            </a:r>
            <a:endParaRPr lang="ru-RU" sz="2400" b="1" dirty="0" smtClean="0"/>
          </a:p>
          <a:p>
            <a:pPr algn="just"/>
            <a:r>
              <a:rPr lang="ru-RU" altLang="ru-RU" sz="2400" b="1" dirty="0" bmk="">
                <a:latin typeface="Arial" charset="0"/>
                <a:cs typeface="Arial" charset="0"/>
              </a:rPr>
              <a:t>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зАр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-//-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зОр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</a:t>
            </a:r>
            <a:r>
              <a:rPr lang="ru-RU" altLang="ru-RU" sz="2400" dirty="0" bmk="">
                <a:latin typeface="Arial" charset="0"/>
                <a:cs typeface="Arial" charset="0"/>
              </a:rPr>
              <a:t> 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:</a:t>
            </a:r>
            <a:r>
              <a:rPr lang="ru-RU" altLang="ru-RU" sz="2400" dirty="0" smtClean="0" bmk="">
                <a:latin typeface="Arial" charset="0"/>
                <a:cs typeface="Arial" charset="0"/>
              </a:rPr>
              <a:t> 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з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ри, з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рька, з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ря; </a:t>
            </a:r>
            <a:r>
              <a:rPr lang="ru-RU" altLang="ru-RU" sz="2400" b="1" i="1" dirty="0" err="1" smtClean="0" bmk="">
                <a:latin typeface="Arial" charset="0"/>
                <a:cs typeface="Arial" charset="0"/>
              </a:rPr>
              <a:t>искл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.: </a:t>
            </a:r>
            <a:r>
              <a:rPr lang="ru-RU" altLang="ru-RU" sz="2400" b="1" i="1" dirty="0" err="1" smtClean="0" bmk="">
                <a:latin typeface="Arial" charset="0"/>
                <a:cs typeface="Arial" charset="0"/>
              </a:rPr>
              <a:t>з</a:t>
            </a:r>
            <a:r>
              <a:rPr lang="ru-RU" altLang="ru-RU" sz="2400" b="1" i="1" dirty="0" err="1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err="1" smtClean="0" bmk="">
                <a:latin typeface="Arial" charset="0"/>
                <a:cs typeface="Arial" charset="0"/>
              </a:rPr>
              <a:t>рев`ать</a:t>
            </a:r>
            <a:endParaRPr lang="ru-RU" altLang="ru-RU" sz="2400" b="1" i="1" dirty="0" smtClean="0" bmk="">
              <a:latin typeface="Arial" charset="0"/>
              <a:cs typeface="Arial" charset="0"/>
            </a:endParaRPr>
          </a:p>
          <a:p>
            <a:pPr algn="just"/>
            <a:r>
              <a:rPr lang="ru-RU" altLang="ru-RU" sz="2400" b="1" dirty="0" bmk="">
                <a:latin typeface="Arial" charset="0"/>
                <a:cs typeface="Arial" charset="0"/>
              </a:rPr>
              <a:t>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твАр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-//-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твОр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-: 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тв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рительный, сотв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рение; </a:t>
            </a:r>
            <a:r>
              <a:rPr lang="ru-RU" altLang="ru-RU" sz="2400" b="1" i="1" dirty="0" err="1" smtClean="0" bmk="">
                <a:latin typeface="Arial" charset="0"/>
                <a:cs typeface="Arial" charset="0"/>
              </a:rPr>
              <a:t>искл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.: утв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рь</a:t>
            </a:r>
          </a:p>
          <a:p>
            <a:pPr algn="just"/>
            <a:r>
              <a:rPr lang="ru-RU" altLang="ru-RU" sz="2400" b="1" dirty="0" smtClean="0" bmk="">
                <a:latin typeface="Arial" charset="0"/>
                <a:cs typeface="Arial" charset="0"/>
              </a:rPr>
              <a:t>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клАн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-//-</a:t>
            </a:r>
            <a:r>
              <a:rPr lang="ru-RU" altLang="ru-RU" sz="2400" b="1" dirty="0" err="1" smtClean="0" bmk="">
                <a:latin typeface="Arial" charset="0"/>
                <a:cs typeface="Arial" charset="0"/>
              </a:rPr>
              <a:t>клОн</a:t>
            </a:r>
            <a:r>
              <a:rPr lang="ru-RU" altLang="ru-RU" sz="2400" b="1" dirty="0" smtClean="0" bmk="">
                <a:latin typeface="Arial" charset="0"/>
                <a:cs typeface="Arial" charset="0"/>
              </a:rPr>
              <a:t>-: 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укл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н, кл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няться, покл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н, но: прекл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нение, скл</a:t>
            </a:r>
            <a:r>
              <a:rPr lang="ru-RU" altLang="ru-RU" sz="2400" b="1" i="1" dirty="0" smtClean="0" bmk="">
                <a:solidFill>
                  <a:srgbClr val="FF0000"/>
                </a:solidFill>
                <a:latin typeface="Arial" charset="0"/>
                <a:cs typeface="Arial" charset="0"/>
              </a:rPr>
              <a:t>о</a:t>
            </a:r>
            <a:r>
              <a:rPr lang="ru-RU" altLang="ru-RU" sz="2400" b="1" i="1" dirty="0" smtClean="0" bmk="">
                <a:latin typeface="Arial" charset="0"/>
                <a:cs typeface="Arial" charset="0"/>
              </a:rPr>
              <a:t>ниться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55775" y="4006194"/>
            <a:ext cx="1944187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Под ударением</a:t>
            </a: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зАр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зОр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клАн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клОн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твАр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твОр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465" y="3944638"/>
            <a:ext cx="2736304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Безударное положение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зАр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клОн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твОр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гОр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3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462" y="3607569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В корнях -лаг-/-лож-, -</a:t>
            </a:r>
            <a:r>
              <a:rPr lang="ru-RU" sz="2000" b="1" dirty="0" err="1"/>
              <a:t>кас</a:t>
            </a:r>
            <a:r>
              <a:rPr lang="ru-RU" sz="2000" b="1" dirty="0"/>
              <a:t>-/-кос-пишется буква А , если после корня стоит суффикс -А- , и буква О , если этого суффикса нет.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III.</a:t>
            </a:r>
            <a:r>
              <a:rPr lang="ru-RU" sz="3200" dirty="0" smtClean="0"/>
              <a:t> Правописание корней с чередованием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19056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spc="300" dirty="0" smtClean="0"/>
              <a:t>2. </a:t>
            </a:r>
            <a:r>
              <a:rPr lang="ru-RU" sz="2800" b="1" u="sng" spc="300" dirty="0">
                <a:latin typeface="Arial" panose="020B0604020202020204" pitchFamily="34" charset="0"/>
                <a:cs typeface="Arial" panose="020B0604020202020204" pitchFamily="34" charset="0"/>
              </a:rPr>
              <a:t>Выбор гласной зависит </a:t>
            </a:r>
            <a:endParaRPr lang="ru-RU" sz="2800" b="1" u="sng" spc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от наличия//отсутствия суффикса –А-</a:t>
            </a:r>
            <a:endParaRPr lang="ru-RU" sz="2800" b="1" u="sng" spc="300" dirty="0"/>
          </a:p>
        </p:txBody>
      </p:sp>
      <p:sp>
        <p:nvSpPr>
          <p:cNvPr id="7" name="TextBox 6"/>
          <p:cNvSpPr txBox="1"/>
          <p:nvPr/>
        </p:nvSpPr>
        <p:spPr>
          <a:xfrm>
            <a:off x="1643579" y="2272795"/>
            <a:ext cx="115212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-</a:t>
            </a:r>
            <a:r>
              <a:rPr lang="ru-RU" sz="3200" b="1" dirty="0" err="1" smtClean="0"/>
              <a:t>л</a:t>
            </a:r>
            <a:r>
              <a:rPr lang="ru-RU" sz="3200" b="1" dirty="0" err="1" smtClean="0">
                <a:solidFill>
                  <a:srgbClr val="FF0000"/>
                </a:solidFill>
              </a:rPr>
              <a:t>А</a:t>
            </a:r>
            <a:r>
              <a:rPr lang="ru-RU" sz="3200" b="1" dirty="0" err="1" smtClean="0"/>
              <a:t>г</a:t>
            </a:r>
            <a:r>
              <a:rPr lang="ru-RU" sz="3200" b="1" dirty="0" smtClean="0"/>
              <a:t>-</a:t>
            </a:r>
          </a:p>
          <a:p>
            <a:r>
              <a:rPr lang="ru-RU" sz="3200" b="1" dirty="0" smtClean="0"/>
              <a:t>-</a:t>
            </a:r>
            <a:r>
              <a:rPr lang="ru-RU" sz="3200" b="1" dirty="0" err="1" smtClean="0"/>
              <a:t>к</a:t>
            </a:r>
            <a:r>
              <a:rPr lang="ru-RU" sz="3200" b="1" dirty="0" err="1" smtClean="0">
                <a:solidFill>
                  <a:srgbClr val="FF0000"/>
                </a:solidFill>
              </a:rPr>
              <a:t>А</a:t>
            </a:r>
            <a:r>
              <a:rPr lang="ru-RU" sz="3200" b="1" dirty="0" err="1" smtClean="0"/>
              <a:t>с</a:t>
            </a:r>
            <a:r>
              <a:rPr lang="ru-RU" sz="3200" b="1" dirty="0" smtClean="0"/>
              <a:t>-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59" y="4509120"/>
            <a:ext cx="7560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Прил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гательное, сл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гаемое, но: сл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жение, пол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жить, сл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жить</a:t>
            </a:r>
          </a:p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К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сательная, к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саться, но: прик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сновение. неук</a:t>
            </a: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снительно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6535" y="2349739"/>
            <a:ext cx="1047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-А-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35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485347"/>
            <a:ext cx="1512168" cy="41549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-м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-т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-п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бл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-ч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-м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н-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-ж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г-</a:t>
            </a: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53682" y="764705"/>
            <a:ext cx="4248472" cy="378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В корнях </a:t>
            </a:r>
            <a:r>
              <a:rPr lang="ru-RU" sz="2400" b="1" dirty="0"/>
              <a:t>-</a:t>
            </a:r>
            <a:r>
              <a:rPr lang="ru-RU" sz="2400" b="1" dirty="0" err="1"/>
              <a:t>бер</a:t>
            </a:r>
            <a:r>
              <a:rPr lang="ru-RU" sz="2400" b="1" dirty="0"/>
              <a:t>-/-</a:t>
            </a:r>
            <a:r>
              <a:rPr lang="ru-RU" sz="2400" b="1" dirty="0" err="1"/>
              <a:t>бир</a:t>
            </a:r>
            <a:r>
              <a:rPr lang="ru-RU" sz="2400" b="1" dirty="0"/>
              <a:t>-, -дер-/-</a:t>
            </a:r>
            <a:r>
              <a:rPr lang="ru-RU" sz="2400" b="1" dirty="0" err="1"/>
              <a:t>дир</a:t>
            </a:r>
            <a:r>
              <a:rPr lang="ru-RU" sz="2400" b="1" dirty="0"/>
              <a:t>-, -мер-/-мир-, -пер-/-пир-, -тер-/-тир-</a:t>
            </a:r>
            <a:r>
              <a:rPr lang="ru-RU" sz="2400" dirty="0"/>
              <a:t>, а также</a:t>
            </a:r>
            <a:r>
              <a:rPr lang="ru-RU" sz="2400" b="1" dirty="0"/>
              <a:t>-</a:t>
            </a:r>
            <a:r>
              <a:rPr lang="ru-RU" sz="2400" b="1" dirty="0" err="1"/>
              <a:t>блест</a:t>
            </a:r>
            <a:r>
              <a:rPr lang="ru-RU" sz="2400" b="1" dirty="0"/>
              <a:t>-/-</a:t>
            </a:r>
            <a:r>
              <a:rPr lang="ru-RU" sz="2400" b="1" dirty="0" err="1"/>
              <a:t>блист</a:t>
            </a:r>
            <a:r>
              <a:rPr lang="ru-RU" sz="2400" b="1" dirty="0"/>
              <a:t>-, -стел-/-</a:t>
            </a:r>
            <a:r>
              <a:rPr lang="ru-RU" sz="2400" b="1" dirty="0" err="1"/>
              <a:t>стил</a:t>
            </a:r>
            <a:r>
              <a:rPr lang="ru-RU" sz="2400" b="1" dirty="0"/>
              <a:t>-, -</a:t>
            </a:r>
            <a:r>
              <a:rPr lang="ru-RU" sz="2400" b="1" dirty="0" err="1"/>
              <a:t>жеч</a:t>
            </a:r>
            <a:r>
              <a:rPr lang="ru-RU" sz="2400" b="1" dirty="0"/>
              <a:t>-/-жиг-, -чет-/-</a:t>
            </a:r>
            <a:r>
              <a:rPr lang="ru-RU" sz="2400" b="1" dirty="0" err="1"/>
              <a:t>чит</a:t>
            </a:r>
            <a:r>
              <a:rPr lang="ru-RU" sz="2400" b="1" dirty="0"/>
              <a:t>-</a:t>
            </a:r>
            <a:r>
              <a:rPr lang="ru-RU" sz="2400" dirty="0"/>
              <a:t> пишется</a:t>
            </a:r>
            <a:r>
              <a:rPr lang="ru-RU" sz="2400" b="1" dirty="0"/>
              <a:t> И </a:t>
            </a:r>
            <a:r>
              <a:rPr lang="ru-RU" sz="2400" dirty="0"/>
              <a:t>, если дальше следует суффикс -</a:t>
            </a:r>
            <a:r>
              <a:rPr lang="ru-RU" sz="2400" b="1" dirty="0"/>
              <a:t>А</a:t>
            </a:r>
            <a:r>
              <a:rPr lang="ru-RU" sz="2400" dirty="0"/>
              <a:t>-, в противном случае пишется</a:t>
            </a:r>
            <a:r>
              <a:rPr lang="ru-RU" sz="2400" b="1" dirty="0"/>
              <a:t> Е 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Исключение:</a:t>
            </a:r>
            <a:r>
              <a:rPr lang="ru-RU" sz="2400" dirty="0"/>
              <a:t> сочетание.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4049" y="1825952"/>
            <a:ext cx="1047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-А-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797152"/>
            <a:ext cx="7632848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Замирать – замер, вытирать – вытер, убирать – соберу, запирать – запер, блистать – блестеть, зажигать – зажечь, начинать, вспоминать , начинать 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24913" y="3429000"/>
            <a:ext cx="1601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Ира</a:t>
            </a:r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431" y="1653319"/>
            <a:ext cx="8278016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корне 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рАст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(-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рАщ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-) // -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 в безударном положении перед СТ и 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Щ  пишется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 А , а перед С - О 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стение, р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стительный, выр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щивать, взр</a:t>
            </a:r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стить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Исключения: 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отр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сль, р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сток, Р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стов, Р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стислав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6761" y="4016862"/>
            <a:ext cx="2026517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endParaRPr lang="ru-RU" sz="3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024" y="4800640"/>
            <a:ext cx="1954381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8"/>
          <p:cNvSpPr txBox="1">
            <a:spLocks noGrp="1"/>
          </p:cNvSpPr>
          <p:nvPr>
            <p:ph type="title"/>
          </p:nvPr>
        </p:nvSpPr>
        <p:spPr>
          <a:xfrm>
            <a:off x="349833" y="482482"/>
            <a:ext cx="836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3. Выбор </a:t>
            </a:r>
            <a:r>
              <a:rPr lang="ru-RU" sz="3600" b="1" u="sng" spc="300" dirty="0">
                <a:latin typeface="Arial" panose="020B0604020202020204" pitchFamily="34" charset="0"/>
                <a:cs typeface="Arial" panose="020B0604020202020204" pitchFamily="34" charset="0"/>
              </a:rPr>
              <a:t>гласной зависит </a:t>
            </a:r>
            <a:r>
              <a:rPr lang="ru-RU" sz="3600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от последующего согласного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363008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</a:t>
            </a:r>
            <a:r>
              <a:rPr lang="ru-RU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spc="300" dirty="0">
                <a:latin typeface="Arial" panose="020B0604020202020204" pitchFamily="34" charset="0"/>
                <a:cs typeface="Arial" panose="020B0604020202020204" pitchFamily="34" charset="0"/>
              </a:rPr>
              <a:t>Выбор гласной зависит </a:t>
            </a:r>
            <a:r>
              <a:rPr lang="ru-RU" b="1" u="sng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от значения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44128"/>
            <a:ext cx="8837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	-</a:t>
            </a:r>
            <a:r>
              <a:rPr lang="ru-RU" sz="3200" b="1" dirty="0" err="1" smtClean="0"/>
              <a:t>мАк</a:t>
            </a:r>
            <a:r>
              <a:rPr lang="ru-RU" sz="3200" b="1" dirty="0" smtClean="0"/>
              <a:t>-		</a:t>
            </a:r>
            <a:r>
              <a:rPr lang="ru-RU" sz="3200" b="1" i="1" dirty="0" smtClean="0"/>
              <a:t>    // </a:t>
            </a:r>
            <a:r>
              <a:rPr lang="ru-RU" sz="3200" b="1" dirty="0" smtClean="0"/>
              <a:t>		</a:t>
            </a:r>
            <a:r>
              <a:rPr lang="ru-RU" sz="3200" b="1" i="1" dirty="0" smtClean="0"/>
              <a:t>-</a:t>
            </a:r>
            <a:r>
              <a:rPr lang="ru-RU" sz="3200" b="1" i="1" dirty="0" err="1"/>
              <a:t>мОк</a:t>
            </a:r>
            <a:r>
              <a:rPr lang="ru-RU" sz="3200" b="1" i="1" dirty="0"/>
              <a:t>- 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i="1" dirty="0" smtClean="0"/>
              <a:t>(</a:t>
            </a:r>
            <a:r>
              <a:rPr lang="ru-RU" sz="2800" b="1" i="1" dirty="0" smtClean="0"/>
              <a:t>погружать в жидкость</a:t>
            </a:r>
            <a:r>
              <a:rPr lang="ru-RU" sz="3200" b="1" i="1" dirty="0" smtClean="0"/>
              <a:t>)  (</a:t>
            </a:r>
            <a:r>
              <a:rPr lang="ru-RU" sz="2800" b="1" i="1" dirty="0" smtClean="0"/>
              <a:t>пропускать жидкость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44750" y="3356992"/>
            <a:ext cx="791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/>
              <a:t>Н</a:t>
            </a:r>
            <a:r>
              <a:rPr lang="ru-RU" sz="2400" b="1" i="1" dirty="0" err="1" smtClean="0"/>
              <a:t>епромОкаемый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обмАкнуть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промОкашка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365104"/>
            <a:ext cx="8837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	-</a:t>
            </a:r>
            <a:r>
              <a:rPr lang="ru-RU" sz="3200" b="1" dirty="0" err="1" smtClean="0"/>
              <a:t>рОвн</a:t>
            </a:r>
            <a:r>
              <a:rPr lang="ru-RU" sz="3200" b="1" dirty="0" smtClean="0"/>
              <a:t>-		//                 -</a:t>
            </a:r>
            <a:r>
              <a:rPr lang="ru-RU" sz="3200" b="1" dirty="0" err="1" smtClean="0"/>
              <a:t>рАвн</a:t>
            </a:r>
            <a:r>
              <a:rPr lang="ru-RU" sz="3200" b="1" dirty="0" smtClean="0"/>
              <a:t>-</a:t>
            </a:r>
          </a:p>
          <a:p>
            <a:r>
              <a:rPr lang="ru-RU" sz="3200" b="1" dirty="0" smtClean="0"/>
              <a:t>(</a:t>
            </a:r>
            <a:r>
              <a:rPr lang="ru-RU" sz="3200" b="1" i="1" dirty="0" smtClean="0"/>
              <a:t>ровный, гладкий</a:t>
            </a:r>
            <a:r>
              <a:rPr lang="ru-RU" sz="3200" b="1" dirty="0" smtClean="0"/>
              <a:t>)	</a:t>
            </a:r>
            <a:r>
              <a:rPr lang="ru-RU" sz="3200" b="1" dirty="0"/>
              <a:t>	</a:t>
            </a:r>
            <a:r>
              <a:rPr lang="ru-RU" sz="3200" b="1" dirty="0" smtClean="0"/>
              <a:t>(</a:t>
            </a:r>
            <a:r>
              <a:rPr lang="ru-RU" sz="3200" b="1" i="1" dirty="0" smtClean="0"/>
              <a:t>равный, одинаковый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810209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УрАвнение</a:t>
            </a:r>
            <a:r>
              <a:rPr lang="ru-RU" sz="2400" b="1" i="1" dirty="0" smtClean="0"/>
              <a:t>,  </a:t>
            </a:r>
            <a:r>
              <a:rPr lang="ru-RU" sz="2400" b="1" i="1" dirty="0" err="1" smtClean="0"/>
              <a:t>срАвнительный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вырОвнять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срОвнять</a:t>
            </a:r>
            <a:r>
              <a:rPr lang="ru-RU" sz="2400" b="1" i="1" dirty="0" smtClean="0"/>
              <a:t> с землёй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3819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anose="020B0A04020102020204" pitchFamily="34" charset="0"/>
              </a:rPr>
              <a:t>практикум</a:t>
            </a:r>
            <a:endParaRPr lang="ru-RU" i="1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348" y="105273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Опре­де­ли­те слово, в ко­то­ром про­пу­ще­на без­удар­ная про­ве­ря­е­мая глас­ная корня. Вы­пи­ши­те это слово, вста­вив про­пу­щен­ную букву. </a:t>
            </a:r>
          </a:p>
          <a:p>
            <a:pPr lvl="2">
              <a:lnSpc>
                <a:spcPct val="150000"/>
              </a:lnSpc>
            </a:pPr>
            <a:r>
              <a:rPr lang="ru-RU" sz="2800" b="1" dirty="0" err="1"/>
              <a:t>б..то­ни­ро­вать</a:t>
            </a:r>
            <a:endParaRPr lang="ru-RU" sz="2800" b="1" dirty="0"/>
          </a:p>
          <a:p>
            <a:pPr lvl="2">
              <a:lnSpc>
                <a:spcPct val="150000"/>
              </a:lnSpc>
            </a:pPr>
            <a:r>
              <a:rPr lang="ru-RU" sz="2800" b="1" dirty="0" err="1"/>
              <a:t>снисх</a:t>
            </a:r>
            <a:r>
              <a:rPr lang="ru-RU" sz="2800" b="1" dirty="0"/>
              <a:t>..</a:t>
            </a:r>
            <a:r>
              <a:rPr lang="ru-RU" sz="2800" b="1" dirty="0" err="1"/>
              <a:t>жде­ние</a:t>
            </a:r>
            <a:endParaRPr lang="ru-RU" sz="2800" b="1" dirty="0"/>
          </a:p>
          <a:p>
            <a:pPr lvl="2">
              <a:lnSpc>
                <a:spcPct val="150000"/>
              </a:lnSpc>
            </a:pPr>
            <a:r>
              <a:rPr lang="ru-RU" sz="2800" b="1" dirty="0"/>
              <a:t>арт..</a:t>
            </a:r>
            <a:r>
              <a:rPr lang="ru-RU" sz="2800" b="1" dirty="0" err="1"/>
              <a:t>лле­рия</a:t>
            </a:r>
            <a:endParaRPr lang="ru-RU" sz="2800" b="1" dirty="0"/>
          </a:p>
          <a:p>
            <a:pPr lvl="2">
              <a:lnSpc>
                <a:spcPct val="150000"/>
              </a:lnSpc>
            </a:pPr>
            <a:r>
              <a:rPr lang="ru-RU" sz="2800" b="1" dirty="0"/>
              <a:t>пол..</a:t>
            </a:r>
            <a:r>
              <a:rPr lang="ru-RU" sz="2800" b="1" dirty="0" err="1"/>
              <a:t>жение</a:t>
            </a:r>
            <a:endParaRPr lang="ru-RU" sz="2800" b="1" dirty="0"/>
          </a:p>
          <a:p>
            <a:pPr lvl="2">
              <a:lnSpc>
                <a:spcPct val="150000"/>
              </a:lnSpc>
            </a:pPr>
            <a:r>
              <a:rPr lang="ru-RU" sz="2800" b="1" dirty="0" err="1"/>
              <a:t>выр</a:t>
            </a:r>
            <a:r>
              <a:rPr lang="ru-RU" sz="2800" b="1" dirty="0" smtClean="0"/>
              <a:t>..щен­ный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9989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164</TotalTime>
  <Words>376</Words>
  <Application>Microsoft Office PowerPoint</Application>
  <PresentationFormat>Экран (4:3)</PresentationFormat>
  <Paragraphs>120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Правописание гласных в корне слова</vt:lpstr>
      <vt:lpstr>I. Безударные гласные, проверяемые ударением</vt:lpstr>
      <vt:lpstr>II. Безударные гласные, не проверяемые ударением (словарные слова)</vt:lpstr>
      <vt:lpstr>III. Правописание корней с чередованием</vt:lpstr>
      <vt:lpstr>III. Правописание корней с чередованием</vt:lpstr>
      <vt:lpstr>Презентация PowerPoint</vt:lpstr>
      <vt:lpstr>3. Выбор гласной зависит от последующего согласного</vt:lpstr>
      <vt:lpstr>4.  Выбор гласной зависит от значения </vt:lpstr>
      <vt:lpstr>практикум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гласных в корне слова</dc:title>
  <dc:creator>НАТАЛЬЯ</dc:creator>
  <cp:lastModifiedBy>НАТАЛЬЯ</cp:lastModifiedBy>
  <cp:revision>16</cp:revision>
  <dcterms:created xsi:type="dcterms:W3CDTF">2015-11-14T13:52:45Z</dcterms:created>
  <dcterms:modified xsi:type="dcterms:W3CDTF">2016-11-14T17:59:29Z</dcterms:modified>
</cp:coreProperties>
</file>