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8" r:id="rId5"/>
    <p:sldId id="261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3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B6DD-CD3A-4482-B1F1-D4249D70898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AB034-8766-402F-A59C-719C7F8FB3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47796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к уроку по окружающему миру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«Строение человека»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1785926"/>
            <a:ext cx="43577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(УМК «Школа России»,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2 класс)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71488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 smtClean="0"/>
              <a:t>Мальченко</a:t>
            </a:r>
            <a:r>
              <a:rPr lang="ru-RU" sz="2000" dirty="0" smtClean="0"/>
              <a:t> С.А.</a:t>
            </a:r>
            <a:endParaRPr lang="ru-RU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Учитель начальных </a:t>
            </a:r>
            <a:r>
              <a:rPr lang="ru-RU" sz="2000" dirty="0" err="1"/>
              <a:t>класов</a:t>
            </a:r>
            <a:endParaRPr lang="ru-RU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С.Надежда </a:t>
            </a:r>
            <a:r>
              <a:rPr lang="ru-RU" sz="2000" dirty="0" err="1"/>
              <a:t>Шпаковский</a:t>
            </a:r>
            <a:r>
              <a:rPr lang="ru-RU" sz="2000" dirty="0"/>
              <a:t> р-н</a:t>
            </a:r>
            <a:br>
              <a:rPr lang="ru-RU" sz="2000" dirty="0"/>
            </a:br>
            <a:r>
              <a:rPr lang="ru-RU" sz="2000" dirty="0"/>
              <a:t>Ставропольский край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108" y="214290"/>
            <a:ext cx="4965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Угадайте, о чём идёт речь!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1058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с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400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е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800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р</a:t>
            </a:r>
            <a:endParaRPr lang="ru-RU" sz="6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61322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д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042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ц</a:t>
            </a:r>
            <a:endParaRPr lang="ru-RU" sz="6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82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е</a:t>
            </a:r>
            <a:endParaRPr lang="ru-RU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1785926"/>
            <a:ext cx="8715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3200" dirty="0" smtClean="0"/>
              <a:t>3.«Неутомимый мотор», который заставляет кровь обегать всё тело.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108" y="214290"/>
            <a:ext cx="4965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Угадайте, о чём идёт речь!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1058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ж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400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е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800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л</a:t>
            </a:r>
            <a:endParaRPr lang="ru-RU" sz="6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61322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у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042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д</a:t>
            </a:r>
            <a:endParaRPr lang="ru-RU" sz="6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82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о</a:t>
            </a:r>
            <a:endParaRPr lang="ru-RU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1785926"/>
            <a:ext cx="8715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3200" dirty="0" smtClean="0"/>
              <a:t>4.Главное отделение «внутренней кухни» человека.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к</a:t>
            </a:r>
            <a:endParaRPr lang="ru-RU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108" y="214290"/>
            <a:ext cx="4965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Угадайте, о чём идёт речь!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1785926"/>
            <a:ext cx="8715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3200" dirty="0" smtClean="0"/>
              <a:t>5. «Извилистый коридор», в котором переваривается пища.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73422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к</a:t>
            </a:r>
            <a:endParaRPr lang="ru-RU" sz="6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163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и</a:t>
            </a:r>
            <a:endParaRPr lang="ru-RU" sz="6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ш</a:t>
            </a:r>
            <a:endParaRPr lang="ru-RU" sz="6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673686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е</a:t>
            </a:r>
            <a:endParaRPr lang="ru-RU" sz="6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67395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и</a:t>
            </a:r>
            <a:endParaRPr lang="ru-RU" sz="6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316628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ч</a:t>
            </a:r>
            <a:endParaRPr lang="ru-RU" sz="6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28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н</a:t>
            </a:r>
            <a:endParaRPr lang="ru-RU" sz="6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316892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к</a:t>
            </a:r>
            <a:endParaRPr lang="ru-RU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108" y="214290"/>
            <a:ext cx="4965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Угадайте, о чём идёт речь!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1058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п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400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е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800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ч</a:t>
            </a:r>
            <a:endParaRPr lang="ru-RU" sz="6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61322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е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042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н</a:t>
            </a:r>
            <a:endParaRPr lang="ru-RU" sz="6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82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ь</a:t>
            </a:r>
            <a:endParaRPr lang="ru-RU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1785926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3200" dirty="0" smtClean="0"/>
              <a:t>2. Этот орган помогает переваривать пищу в кишечнике.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7158" y="2357430"/>
            <a:ext cx="3286148" cy="3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вальная выноска 2"/>
          <p:cNvSpPr/>
          <p:nvPr/>
        </p:nvSpPr>
        <p:spPr>
          <a:xfrm>
            <a:off x="4000496" y="1785926"/>
            <a:ext cx="4786346" cy="2143140"/>
          </a:xfrm>
          <a:prstGeom prst="wedgeEllipseCallout">
            <a:avLst>
              <a:gd name="adj1" fmla="val -71096"/>
              <a:gd name="adj2" fmla="val 36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Молодцы!</a:t>
            </a:r>
            <a:endParaRPr lang="ru-RU" sz="5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14290"/>
            <a:ext cx="3993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Ссылки на источники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000108"/>
            <a:ext cx="8622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1.Учебник «Окружающий мир», 2 класс, УМК «Школа России», А.А.Плешаков</a:t>
            </a:r>
          </a:p>
          <a:p>
            <a:r>
              <a:rPr lang="ru-RU" sz="2000" dirty="0" smtClean="0"/>
              <a:t>2. Рабочая тетрадь «Окружающий мир», 2 класс, А.А.Плешаков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7158" y="2357430"/>
            <a:ext cx="3286148" cy="3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вальная выноска 2"/>
          <p:cNvSpPr/>
          <p:nvPr/>
        </p:nvSpPr>
        <p:spPr>
          <a:xfrm>
            <a:off x="3929058" y="1000108"/>
            <a:ext cx="5000660" cy="2928958"/>
          </a:xfrm>
          <a:prstGeom prst="wedgeEllipseCallout">
            <a:avLst>
              <a:gd name="adj1" fmla="val -66687"/>
              <a:gd name="adj2" fmla="val 375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Ребята, я хочу узнать, хорошо ли вы знаете строение человека. Выполните мои задания!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928662" y="1285860"/>
            <a:ext cx="1972977" cy="4667041"/>
            <a:chOff x="928662" y="1357298"/>
            <a:chExt cx="1972977" cy="46670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28662" y="1357298"/>
              <a:ext cx="1972977" cy="4667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1000100" y="542926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1</a:t>
              </a:r>
              <a:endParaRPr lang="ru-RU" sz="2800" b="1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786446" y="1214422"/>
            <a:ext cx="1997839" cy="4757740"/>
            <a:chOff x="5786446" y="1285860"/>
            <a:chExt cx="1997839" cy="475774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86446" y="1285860"/>
              <a:ext cx="1997839" cy="4757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5857884" y="5500702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2</a:t>
              </a:r>
              <a:endParaRPr lang="ru-RU" sz="2800" b="1" dirty="0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8643966" y="6500834"/>
            <a:ext cx="500034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14546" y="142852"/>
            <a:ext cx="5042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Внутреннее строение человека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714356"/>
            <a:ext cx="4633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Внешнее строение человека</a:t>
            </a:r>
            <a:endParaRPr lang="ru-RU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09 0.03146 L 0.2184 0.870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4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48 -0.03076 L -0.23177 0.746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062" y="1142984"/>
            <a:ext cx="2063578" cy="488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628" y="1343008"/>
            <a:ext cx="2783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Головной мозг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914380"/>
            <a:ext cx="1382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Голова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1785924"/>
            <a:ext cx="965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Шея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628" y="2228840"/>
            <a:ext cx="1176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Грудь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2671756"/>
            <a:ext cx="1435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Лёгкие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3114672"/>
            <a:ext cx="1495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Сердце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3557588"/>
            <a:ext cx="1029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Руки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142852"/>
            <a:ext cx="5316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Укажите внешние части тела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4000504"/>
            <a:ext cx="1338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Живот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4443420"/>
            <a:ext cx="1484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Печень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4886336"/>
            <a:ext cx="1774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Желудок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5772164"/>
            <a:ext cx="2021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Кишечник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532925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Ноги</a:t>
            </a:r>
            <a:endParaRPr lang="ru-RU" sz="3200" b="1" dirty="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Прямая со стрелкой 18"/>
          <p:cNvCxnSpPr/>
          <p:nvPr/>
        </p:nvCxnSpPr>
        <p:spPr>
          <a:xfrm rot="10800000" flipV="1">
            <a:off x="2214546" y="1214422"/>
            <a:ext cx="2857520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право 21">
            <a:hlinkClick r:id="" action="ppaction://hlinkshowjump?jump=nextslide"/>
          </p:cNvPr>
          <p:cNvSpPr/>
          <p:nvPr/>
        </p:nvSpPr>
        <p:spPr>
          <a:xfrm>
            <a:off x="8572528" y="6429396"/>
            <a:ext cx="571472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428728" y="1000108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27" name="Овал 26"/>
          <p:cNvSpPr/>
          <p:nvPr/>
        </p:nvSpPr>
        <p:spPr>
          <a:xfrm>
            <a:off x="1285852" y="1714488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</a:t>
            </a:r>
            <a:endParaRPr lang="ru-RU" sz="2000" b="1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rot="10800000">
            <a:off x="2143108" y="1857364"/>
            <a:ext cx="2857520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357290" y="2285992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</a:t>
            </a:r>
            <a:endParaRPr lang="ru-RU" sz="2000" b="1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>
            <a:off x="1928794" y="2428868"/>
            <a:ext cx="3071834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714348" y="2786058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35" name="Овал 34"/>
          <p:cNvSpPr/>
          <p:nvPr/>
        </p:nvSpPr>
        <p:spPr>
          <a:xfrm>
            <a:off x="2643174" y="2714620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</a:t>
            </a:r>
            <a:endParaRPr lang="ru-RU" sz="2000" b="1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10800000">
            <a:off x="2571736" y="3143248"/>
            <a:ext cx="2428892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1214414" y="3000372"/>
            <a:ext cx="3786214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1428728" y="3214686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5</a:t>
            </a:r>
            <a:endParaRPr lang="ru-RU" sz="2000" b="1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rot="10800000">
            <a:off x="1857356" y="3286124"/>
            <a:ext cx="3143272" cy="9353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2285984" y="4786322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48" name="Овал 47"/>
          <p:cNvSpPr/>
          <p:nvPr/>
        </p:nvSpPr>
        <p:spPr>
          <a:xfrm>
            <a:off x="1071538" y="4429132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6</a:t>
            </a:r>
            <a:endParaRPr lang="ru-RU" sz="2000" b="1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 rot="10800000">
            <a:off x="1571604" y="4572008"/>
            <a:ext cx="3500462" cy="10715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6" idx="1"/>
          </p:cNvCxnSpPr>
          <p:nvPr/>
        </p:nvCxnSpPr>
        <p:spPr>
          <a:xfrm rot="10800000">
            <a:off x="2214546" y="5214950"/>
            <a:ext cx="2786082" cy="4066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062" y="1142984"/>
            <a:ext cx="2063578" cy="488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628" y="914380"/>
            <a:ext cx="1382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Голова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1785924"/>
            <a:ext cx="965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Шея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628" y="2228840"/>
            <a:ext cx="1176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Грудь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3557588"/>
            <a:ext cx="1029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Руки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99340" y="142852"/>
            <a:ext cx="3745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Внешние части тела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4000504"/>
            <a:ext cx="1338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Живот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532925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Ноги</a:t>
            </a:r>
            <a:endParaRPr lang="ru-RU" sz="3200" b="1" dirty="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Прямая со стрелкой 18"/>
          <p:cNvCxnSpPr/>
          <p:nvPr/>
        </p:nvCxnSpPr>
        <p:spPr>
          <a:xfrm rot="10800000" flipV="1">
            <a:off x="2214546" y="1214422"/>
            <a:ext cx="2857520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право 21">
            <a:hlinkClick r:id="" action="ppaction://hlinkshowjump?jump=nextslide"/>
          </p:cNvPr>
          <p:cNvSpPr/>
          <p:nvPr/>
        </p:nvSpPr>
        <p:spPr>
          <a:xfrm>
            <a:off x="8572528" y="6429396"/>
            <a:ext cx="571472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428728" y="1000108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27" name="Овал 26"/>
          <p:cNvSpPr/>
          <p:nvPr/>
        </p:nvSpPr>
        <p:spPr>
          <a:xfrm>
            <a:off x="1285852" y="1714488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</a:t>
            </a:r>
            <a:endParaRPr lang="ru-RU" sz="2000" b="1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rot="10800000">
            <a:off x="2143108" y="1857364"/>
            <a:ext cx="2857520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357290" y="2285992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</a:t>
            </a:r>
            <a:endParaRPr lang="ru-RU" sz="2000" b="1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>
            <a:off x="1928794" y="2428868"/>
            <a:ext cx="3071834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714348" y="2786058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35" name="Овал 34"/>
          <p:cNvSpPr/>
          <p:nvPr/>
        </p:nvSpPr>
        <p:spPr>
          <a:xfrm>
            <a:off x="2643174" y="2714620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</a:t>
            </a:r>
            <a:endParaRPr lang="ru-RU" sz="2000" b="1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10800000">
            <a:off x="2571736" y="3143248"/>
            <a:ext cx="2428892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1214414" y="3000372"/>
            <a:ext cx="3786214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1428728" y="3214686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5</a:t>
            </a:r>
            <a:endParaRPr lang="ru-RU" sz="2000" b="1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rot="10800000">
            <a:off x="1857356" y="3286124"/>
            <a:ext cx="3143272" cy="9353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2285984" y="4786322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48" name="Овал 47"/>
          <p:cNvSpPr/>
          <p:nvPr/>
        </p:nvSpPr>
        <p:spPr>
          <a:xfrm>
            <a:off x="1071538" y="4429132"/>
            <a:ext cx="252000" cy="2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6</a:t>
            </a:r>
            <a:endParaRPr lang="ru-RU" sz="2000" b="1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 rot="10800000">
            <a:off x="1571604" y="4572008"/>
            <a:ext cx="3500462" cy="10715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6" idx="1"/>
          </p:cNvCxnSpPr>
          <p:nvPr/>
        </p:nvCxnSpPr>
        <p:spPr>
          <a:xfrm rot="10800000">
            <a:off x="2214546" y="5214950"/>
            <a:ext cx="2786082" cy="4066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2140715" cy="509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628" y="1343008"/>
            <a:ext cx="2783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Головной мозг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914380"/>
            <a:ext cx="1382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Голова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1785924"/>
            <a:ext cx="965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Шея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628" y="2228840"/>
            <a:ext cx="1176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Грудь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2671756"/>
            <a:ext cx="1435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Лёгкие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3114672"/>
            <a:ext cx="1495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Сердце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3557588"/>
            <a:ext cx="1029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Руки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142852"/>
            <a:ext cx="7014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Укажите внутренние органы человека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4000504"/>
            <a:ext cx="1338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Живот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4443420"/>
            <a:ext cx="1484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Печень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4886336"/>
            <a:ext cx="1774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Желудок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5772164"/>
            <a:ext cx="2021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Кишечник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532925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Ноги</a:t>
            </a:r>
            <a:endParaRPr lang="ru-RU" sz="3200" b="1" dirty="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Стрелка вправо 21">
            <a:hlinkClick r:id="" action="ppaction://hlinkshowjump?jump=nextslide"/>
          </p:cNvPr>
          <p:cNvSpPr/>
          <p:nvPr/>
        </p:nvSpPr>
        <p:spPr>
          <a:xfrm>
            <a:off x="8572528" y="6429396"/>
            <a:ext cx="571472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285852" y="1000108"/>
            <a:ext cx="216000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7" name="Овал 26"/>
          <p:cNvSpPr/>
          <p:nvPr/>
        </p:nvSpPr>
        <p:spPr>
          <a:xfrm>
            <a:off x="2071670" y="178592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1" name="Овал 30"/>
          <p:cNvSpPr/>
          <p:nvPr/>
        </p:nvSpPr>
        <p:spPr>
          <a:xfrm>
            <a:off x="1428728" y="1857364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4" name="Овал 33"/>
          <p:cNvSpPr/>
          <p:nvPr/>
        </p:nvSpPr>
        <p:spPr>
          <a:xfrm>
            <a:off x="1285852" y="250030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35" name="Овал 34"/>
          <p:cNvSpPr/>
          <p:nvPr/>
        </p:nvSpPr>
        <p:spPr>
          <a:xfrm>
            <a:off x="1571604" y="2214554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41" name="Овал 40"/>
          <p:cNvSpPr/>
          <p:nvPr/>
        </p:nvSpPr>
        <p:spPr>
          <a:xfrm>
            <a:off x="2143108" y="2428868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48" name="Овал 47"/>
          <p:cNvSpPr/>
          <p:nvPr/>
        </p:nvSpPr>
        <p:spPr>
          <a:xfrm>
            <a:off x="1285852" y="3143248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6</a:t>
            </a:r>
            <a:endParaRPr lang="ru-RU" sz="2000" b="1" dirty="0"/>
          </a:p>
        </p:txBody>
      </p:sp>
      <p:cxnSp>
        <p:nvCxnSpPr>
          <p:cNvPr id="40" name="Прямая со стрелкой 39"/>
          <p:cNvCxnSpPr>
            <a:stCxn id="3" idx="1"/>
          </p:cNvCxnSpPr>
          <p:nvPr/>
        </p:nvCxnSpPr>
        <p:spPr>
          <a:xfrm rot="10800000">
            <a:off x="2214546" y="1214422"/>
            <a:ext cx="2786082" cy="4209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2000232" y="2000240"/>
            <a:ext cx="3000396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1714480" y="2071678"/>
            <a:ext cx="3214710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8" idx="1"/>
          </p:cNvCxnSpPr>
          <p:nvPr/>
        </p:nvCxnSpPr>
        <p:spPr>
          <a:xfrm rot="10800000">
            <a:off x="2000232" y="2357430"/>
            <a:ext cx="3000396" cy="10496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0800000">
            <a:off x="1571604" y="2714620"/>
            <a:ext cx="3500462" cy="19926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0800000">
            <a:off x="2143108" y="2714620"/>
            <a:ext cx="2928958" cy="24212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0800000">
            <a:off x="2000232" y="3286124"/>
            <a:ext cx="3071834" cy="27784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2140715" cy="509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628" y="1343008"/>
            <a:ext cx="2783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Головной мозг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2671756"/>
            <a:ext cx="1435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Лёгкие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3114672"/>
            <a:ext cx="1495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Сердце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85918" y="214290"/>
            <a:ext cx="5416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Внутренние органы человека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4443420"/>
            <a:ext cx="1484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Печень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4886336"/>
            <a:ext cx="1774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Желудок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5772164"/>
            <a:ext cx="2021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Кишечник</a:t>
            </a:r>
            <a:endParaRPr lang="ru-RU" sz="3200" b="1" dirty="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Стрелка вправо 21">
            <a:hlinkClick r:id="" action="ppaction://hlinkshowjump?jump=nextslide"/>
          </p:cNvPr>
          <p:cNvSpPr/>
          <p:nvPr/>
        </p:nvSpPr>
        <p:spPr>
          <a:xfrm>
            <a:off x="8572528" y="6429396"/>
            <a:ext cx="571472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285852" y="1000108"/>
            <a:ext cx="216000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7" name="Овал 26"/>
          <p:cNvSpPr/>
          <p:nvPr/>
        </p:nvSpPr>
        <p:spPr>
          <a:xfrm>
            <a:off x="2071670" y="178592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1" name="Овал 30"/>
          <p:cNvSpPr/>
          <p:nvPr/>
        </p:nvSpPr>
        <p:spPr>
          <a:xfrm>
            <a:off x="1428728" y="1857364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4" name="Овал 33"/>
          <p:cNvSpPr/>
          <p:nvPr/>
        </p:nvSpPr>
        <p:spPr>
          <a:xfrm>
            <a:off x="1285852" y="2500306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35" name="Овал 34"/>
          <p:cNvSpPr/>
          <p:nvPr/>
        </p:nvSpPr>
        <p:spPr>
          <a:xfrm>
            <a:off x="1571604" y="2214554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41" name="Овал 40"/>
          <p:cNvSpPr/>
          <p:nvPr/>
        </p:nvSpPr>
        <p:spPr>
          <a:xfrm>
            <a:off x="2143108" y="2428868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48" name="Овал 47"/>
          <p:cNvSpPr/>
          <p:nvPr/>
        </p:nvSpPr>
        <p:spPr>
          <a:xfrm>
            <a:off x="1285852" y="3143248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6</a:t>
            </a:r>
            <a:endParaRPr lang="ru-RU" sz="2000" b="1" dirty="0"/>
          </a:p>
        </p:txBody>
      </p:sp>
      <p:cxnSp>
        <p:nvCxnSpPr>
          <p:cNvPr id="40" name="Прямая со стрелкой 39"/>
          <p:cNvCxnSpPr>
            <a:stCxn id="3" idx="1"/>
          </p:cNvCxnSpPr>
          <p:nvPr/>
        </p:nvCxnSpPr>
        <p:spPr>
          <a:xfrm rot="10800000">
            <a:off x="2214546" y="1214422"/>
            <a:ext cx="2786082" cy="4209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2000232" y="2000240"/>
            <a:ext cx="3000396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1714480" y="2071678"/>
            <a:ext cx="3214710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8" idx="1"/>
          </p:cNvCxnSpPr>
          <p:nvPr/>
        </p:nvCxnSpPr>
        <p:spPr>
          <a:xfrm rot="10800000">
            <a:off x="2000232" y="2357430"/>
            <a:ext cx="3000396" cy="10496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0800000">
            <a:off x="1571604" y="2714620"/>
            <a:ext cx="3500462" cy="19926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0800000">
            <a:off x="2143108" y="2714620"/>
            <a:ext cx="2928958" cy="24212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0800000">
            <a:off x="2000232" y="3286124"/>
            <a:ext cx="3071834" cy="27784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108" y="214290"/>
            <a:ext cx="4965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Угадайте, о чём идёт речь!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10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г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59042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о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л</a:t>
            </a:r>
            <a:endParaRPr lang="ru-RU" sz="6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163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о</a:t>
            </a:r>
            <a:endParaRPr lang="ru-RU" sz="6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16628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о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59306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в</a:t>
            </a:r>
            <a:endParaRPr lang="ru-RU" sz="6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н</a:t>
            </a:r>
            <a:endParaRPr lang="ru-RU" sz="6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5957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й</a:t>
            </a:r>
            <a:endParaRPr lang="ru-RU" sz="6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02578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м</a:t>
            </a:r>
            <a:endParaRPr lang="ru-RU" sz="6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4552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о</a:t>
            </a:r>
            <a:endParaRPr lang="ru-RU" sz="6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45990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з</a:t>
            </a:r>
            <a:endParaRPr lang="ru-RU" sz="6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13828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г</a:t>
            </a:r>
            <a:endParaRPr lang="ru-RU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4348" y="1857364"/>
            <a:ext cx="6593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1.«Командный пункт» тела человека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0"/>
            <a:ext cx="1285852" cy="15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108" y="214290"/>
            <a:ext cx="4965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Угадайте, о чём идёт речь!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1058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л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400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ё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88000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г</a:t>
            </a:r>
            <a:endParaRPr lang="ru-RU" sz="6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61322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к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042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и</a:t>
            </a:r>
            <a:endParaRPr lang="ru-RU" sz="6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8264" y="3214686"/>
            <a:ext cx="684000" cy="6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е</a:t>
            </a:r>
            <a:endParaRPr lang="ru-RU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1785926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3200" dirty="0" smtClean="0"/>
              <a:t>2.«Дыхательный аппарат», похожий на две губки.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312</Words>
  <Application>Microsoft Office PowerPoint</Application>
  <PresentationFormat>Экран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Uder</dc:creator>
  <cp:lastModifiedBy>Uder</cp:lastModifiedBy>
  <cp:revision>14</cp:revision>
  <dcterms:created xsi:type="dcterms:W3CDTF">2024-01-23T04:06:49Z</dcterms:created>
  <dcterms:modified xsi:type="dcterms:W3CDTF">2024-01-23T06:14:12Z</dcterms:modified>
</cp:coreProperties>
</file>