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2" r:id="rId2"/>
    <p:sldId id="257" r:id="rId3"/>
    <p:sldId id="258" r:id="rId4"/>
    <p:sldId id="277" r:id="rId5"/>
    <p:sldId id="281" r:id="rId6"/>
    <p:sldId id="259" r:id="rId7"/>
    <p:sldId id="264" r:id="rId8"/>
    <p:sldId id="274" r:id="rId9"/>
    <p:sldId id="276" r:id="rId10"/>
    <p:sldId id="262" r:id="rId11"/>
    <p:sldId id="265" r:id="rId12"/>
    <p:sldId id="273" r:id="rId13"/>
    <p:sldId id="275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86" autoAdjust="0"/>
  </p:normalViewPr>
  <p:slideViewPr>
    <p:cSldViewPr>
      <p:cViewPr>
        <p:scale>
          <a:sx n="66" d="100"/>
          <a:sy n="66" d="100"/>
        </p:scale>
        <p:origin x="-2094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cover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940966"/>
          </a:xfrm>
        </p:spPr>
        <p:txBody>
          <a:bodyPr>
            <a:noAutofit/>
          </a:bodyPr>
          <a:lstStyle/>
          <a:p>
            <a:pPr algn="ctr"/>
            <a:r>
              <a:rPr lang="ru-RU" sz="5400" spc="40" dirty="0" smtClean="0">
                <a:ln w="13335" cmpd="sng">
                  <a:solidFill>
                    <a:srgbClr val="31B6FD">
                      <a:lumMod val="50000"/>
                    </a:srgbClr>
                  </a:solidFill>
                  <a:prstDash val="solid"/>
                </a:ln>
                <a:solidFill>
                  <a:srgbClr val="05E0DB">
                    <a:tint val="1000"/>
                  </a:srgbClr>
                </a:solidFill>
              </a:rPr>
              <a:t/>
            </a:r>
            <a:br>
              <a:rPr lang="ru-RU" sz="5400" spc="40" dirty="0" smtClean="0">
                <a:ln w="13335" cmpd="sng">
                  <a:solidFill>
                    <a:srgbClr val="31B6FD">
                      <a:lumMod val="50000"/>
                    </a:srgbClr>
                  </a:solidFill>
                  <a:prstDash val="solid"/>
                </a:ln>
                <a:solidFill>
                  <a:srgbClr val="05E0DB">
                    <a:tint val="1000"/>
                  </a:srgbClr>
                </a:solidFill>
              </a:rPr>
            </a:br>
            <a:r>
              <a:rPr lang="ru-RU" sz="5400" spc="40" dirty="0">
                <a:ln w="13335" cmpd="sng">
                  <a:solidFill>
                    <a:srgbClr val="31B6FD">
                      <a:lumMod val="50000"/>
                    </a:srgbClr>
                  </a:solidFill>
                  <a:prstDash val="solid"/>
                </a:ln>
                <a:solidFill>
                  <a:srgbClr val="05E0DB">
                    <a:tint val="1000"/>
                  </a:srgbClr>
                </a:solidFill>
              </a:rPr>
              <a:t/>
            </a:r>
            <a:br>
              <a:rPr lang="ru-RU" sz="5400" spc="40" dirty="0">
                <a:ln w="13335" cmpd="sng">
                  <a:solidFill>
                    <a:srgbClr val="31B6FD">
                      <a:lumMod val="50000"/>
                    </a:srgbClr>
                  </a:solidFill>
                  <a:prstDash val="solid"/>
                </a:ln>
                <a:solidFill>
                  <a:srgbClr val="05E0DB">
                    <a:tint val="1000"/>
                  </a:srgbClr>
                </a:solidFill>
              </a:rPr>
            </a:br>
            <a:r>
              <a:rPr lang="ru-RU" sz="5400" spc="40" dirty="0" smtClean="0">
                <a:ln w="13335" cmpd="sng">
                  <a:solidFill>
                    <a:srgbClr val="31B6FD">
                      <a:lumMod val="50000"/>
                    </a:srgbClr>
                  </a:solidFill>
                  <a:prstDash val="solid"/>
                </a:ln>
                <a:solidFill>
                  <a:srgbClr val="05E0DB">
                    <a:tint val="1000"/>
                  </a:srgbClr>
                </a:solidFill>
              </a:rPr>
              <a:t/>
            </a:r>
            <a:br>
              <a:rPr lang="ru-RU" sz="5400" spc="40" dirty="0" smtClean="0">
                <a:ln w="13335" cmpd="sng">
                  <a:solidFill>
                    <a:srgbClr val="31B6FD">
                      <a:lumMod val="50000"/>
                    </a:srgbClr>
                  </a:solidFill>
                  <a:prstDash val="solid"/>
                </a:ln>
                <a:solidFill>
                  <a:srgbClr val="05E0DB">
                    <a:tint val="1000"/>
                  </a:srgbClr>
                </a:solidFill>
              </a:rPr>
            </a:br>
            <a:r>
              <a:rPr lang="ru-RU" sz="5400" spc="40" dirty="0" smtClean="0">
                <a:ln w="13335" cmpd="sng">
                  <a:solidFill>
                    <a:srgbClr val="31B6FD">
                      <a:lumMod val="50000"/>
                    </a:srgbClr>
                  </a:solidFill>
                  <a:prstDash val="solid"/>
                </a:ln>
                <a:solidFill>
                  <a:srgbClr val="05E0DB">
                    <a:tint val="1000"/>
                  </a:srgbClr>
                </a:solidFill>
              </a:rPr>
              <a:t>Налоговая система РФ</a:t>
            </a:r>
            <a:r>
              <a:rPr lang="ru-RU" sz="5400" spc="40" dirty="0">
                <a:ln w="13335" cmpd="sng">
                  <a:solidFill>
                    <a:srgbClr val="31B6FD">
                      <a:lumMod val="50000"/>
                    </a:srgbClr>
                  </a:solidFill>
                  <a:prstDash val="solid"/>
                </a:ln>
                <a:solidFill>
                  <a:srgbClr val="05E0DB">
                    <a:tint val="1000"/>
                  </a:srgbClr>
                </a:solidFill>
              </a:rPr>
              <a:t/>
            </a:r>
            <a:br>
              <a:rPr lang="ru-RU" sz="5400" spc="40" dirty="0">
                <a:ln w="13335" cmpd="sng">
                  <a:solidFill>
                    <a:srgbClr val="31B6FD">
                      <a:lumMod val="50000"/>
                    </a:srgbClr>
                  </a:solidFill>
                  <a:prstDash val="solid"/>
                </a:ln>
                <a:solidFill>
                  <a:srgbClr val="05E0DB">
                    <a:tint val="1000"/>
                  </a:srgbClr>
                </a:solidFill>
              </a:rPr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980728"/>
            <a:ext cx="3816427" cy="2981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491880" y="3933056"/>
            <a:ext cx="5400600" cy="219310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/>
              <a:t>Финансовая грамотность</a:t>
            </a:r>
          </a:p>
          <a:p>
            <a:pPr marL="0" indent="0" algn="ctr">
              <a:buNone/>
            </a:pPr>
            <a:r>
              <a:rPr lang="ru-RU" dirty="0" smtClean="0"/>
              <a:t>10 класс </a:t>
            </a:r>
          </a:p>
          <a:p>
            <a:pPr marL="0" indent="0">
              <a:buNone/>
            </a:pPr>
            <a:r>
              <a:rPr lang="ru-RU" dirty="0" smtClean="0"/>
              <a:t>Учитель истории и обществознания</a:t>
            </a:r>
          </a:p>
          <a:p>
            <a:pPr marL="0" indent="0" algn="ctr">
              <a:buNone/>
            </a:pPr>
            <a:r>
              <a:rPr lang="ru-RU" dirty="0" smtClean="0"/>
              <a:t>Беспалова Оксана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909339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6048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48\Downloads\структура налог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842351" cy="59046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5121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ВАЖНО ЗНАТЬ: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507288" cy="45365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Если вы  - наёмный работник, вам не стоит беспокоиться о заполнении налоговой декларации и уплате каких – либо сумм с вашей заработной платы. Это сделает за вас работодатель.</a:t>
            </a:r>
          </a:p>
          <a:p>
            <a:r>
              <a:rPr lang="ru-RU" sz="2800" dirty="0" smtClean="0"/>
              <a:t>Самостоятельно налоговую декларацию подают за себя индивидуальные предприниматели и лица, занимающиеся частной практикой (например, нотариусы или репетиторы).</a:t>
            </a:r>
            <a:endParaRPr lang="ru-RU" sz="2800" dirty="0"/>
          </a:p>
        </p:txBody>
      </p:sp>
      <p:pic>
        <p:nvPicPr>
          <p:cNvPr id="10242" name="Picture 2" descr="C:\Users\48\Downloads\налоги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60648"/>
            <a:ext cx="2664296" cy="17008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48\Downloads\налоги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1206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7" name="Picture 3" descr="C:\Users\48\Downloads\сх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6" cy="64087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6192688"/>
          </a:xfrm>
        </p:spPr>
        <p:txBody>
          <a:bodyPr/>
          <a:lstStyle/>
          <a:p>
            <a:r>
              <a:rPr lang="ru-RU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Налог на доходы физических лиц (НДФЛ)</a:t>
            </a:r>
            <a:r>
              <a:rPr lang="ru-RU" sz="2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None/>
            </a:pPr>
            <a:r>
              <a:rPr lang="ru-RU" sz="2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ru-RU" sz="2600" dirty="0" smtClean="0">
                <a:latin typeface="Calibri" pitchFamily="34" charset="0"/>
                <a:cs typeface="Calibri" pitchFamily="34" charset="0"/>
              </a:rPr>
              <a:t> Его налоговая база – величина полученного дохода. Налогоплательщик имеет право на налоговый вычет. Налоговый период – один год. Ставка в РФ 13 %. Облагаемые доходы:</a:t>
            </a:r>
          </a:p>
          <a:p>
            <a:pPr lvl="1">
              <a:buFont typeface="Wingdings" pitchFamily="2" charset="2"/>
              <a:buChar char="§"/>
            </a:pP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Зарплата налоговых резидентов;</a:t>
            </a:r>
          </a:p>
          <a:p>
            <a:pPr lvl="1">
              <a:buFont typeface="Wingdings" pitchFamily="2" charset="2"/>
              <a:buChar char="§"/>
            </a:pP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Вознаграждения нал. рез. за профессиональные услуги;</a:t>
            </a:r>
          </a:p>
          <a:p>
            <a:pPr lvl="1">
              <a:buFont typeface="Wingdings" pitchFamily="2" charset="2"/>
              <a:buChar char="§"/>
            </a:pP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Инвестиционный доход от операций с ценными бумагами;</a:t>
            </a:r>
          </a:p>
          <a:p>
            <a:pPr lvl="1">
              <a:buFont typeface="Wingdings" pitchFamily="2" charset="2"/>
              <a:buChar char="§"/>
            </a:pP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доход от перепродажи недвижимости, автомобилей и прочего имущества, которым вы владели менее 3 лет;</a:t>
            </a:r>
          </a:p>
          <a:p>
            <a:pPr lvl="1">
              <a:buFont typeface="Wingdings" pitchFamily="2" charset="2"/>
              <a:buChar char="§"/>
            </a:pP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доход от продажи имущества, полученного в наследство, если вы им владели менее 3 лет;</a:t>
            </a:r>
          </a:p>
          <a:p>
            <a:pPr lvl="1">
              <a:buFont typeface="Wingdings" pitchFamily="2" charset="2"/>
              <a:buChar char="§"/>
            </a:pP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>Доход от сдачи имущества в аренду.</a:t>
            </a:r>
          </a:p>
          <a:p>
            <a:endParaRPr lang="ru-RU" dirty="0"/>
          </a:p>
        </p:txBody>
      </p:sp>
      <p:pic>
        <p:nvPicPr>
          <p:cNvPr id="17410" name="Picture 2" descr="C:\Users\48\Downloads\налоги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4563" y="4986338"/>
            <a:ext cx="1666875" cy="16668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Думаем и размышляем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Calibri" pitchFamily="34" charset="0"/>
                <a:cs typeface="Calibri" pitchFamily="34" charset="0"/>
              </a:rPr>
              <a:t>Стоит ли России в ближайшее время переходить на прогрессивное налогообложение? </a:t>
            </a:r>
          </a:p>
          <a:p>
            <a:r>
              <a:rPr lang="ru-RU" sz="3600" b="1" i="1" dirty="0" smtClean="0">
                <a:latin typeface="Calibri" pitchFamily="34" charset="0"/>
                <a:cs typeface="Calibri" pitchFamily="34" charset="0"/>
              </a:rPr>
              <a:t>Какие проблемы могут возникнуть?</a:t>
            </a:r>
          </a:p>
          <a:p>
            <a:r>
              <a:rPr lang="ru-RU" sz="3600" b="1" i="1" dirty="0" smtClean="0">
                <a:latin typeface="Calibri" pitchFamily="34" charset="0"/>
                <a:cs typeface="Calibri" pitchFamily="34" charset="0"/>
              </a:rPr>
              <a:t>Какие проблемы переход позволит решить?</a:t>
            </a:r>
            <a:endParaRPr lang="ru-RU" sz="3600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C:\Users\48\Downloads\налоги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9" y="4509120"/>
            <a:ext cx="3960440" cy="23488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48\Pictures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600000" flipV="1">
            <a:off x="5863368" y="3865936"/>
            <a:ext cx="2503867" cy="20978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занятия: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Calibri" pitchFamily="34" charset="0"/>
                <a:cs typeface="Calibri" pitchFamily="34" charset="0"/>
              </a:rPr>
              <a:t>1.Понятие налоговой системы, основные понятия.</a:t>
            </a:r>
          </a:p>
          <a:p>
            <a:r>
              <a:rPr lang="ru-RU" sz="3600" b="1" i="1" dirty="0" smtClean="0">
                <a:latin typeface="Calibri" pitchFamily="34" charset="0"/>
                <a:cs typeface="Calibri" pitchFamily="34" charset="0"/>
              </a:rPr>
              <a:t>2. Ставки налогов.</a:t>
            </a:r>
          </a:p>
          <a:p>
            <a:r>
              <a:rPr lang="ru-RU" sz="3600" b="1" i="1" dirty="0" smtClean="0">
                <a:latin typeface="Calibri" pitchFamily="34" charset="0"/>
                <a:cs typeface="Calibri" pitchFamily="34" charset="0"/>
              </a:rPr>
              <a:t>3.Виды налогообложения.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Calibri" pitchFamily="34" charset="0"/>
                <a:cs typeface="Calibri" pitchFamily="34" charset="0"/>
              </a:rPr>
              <a:t>1.Понятие налоговой системы.</a:t>
            </a:r>
            <a:br>
              <a:rPr lang="ru-RU" b="1" i="1" dirty="0" smtClean="0">
                <a:latin typeface="Calibri" pitchFamily="34" charset="0"/>
                <a:cs typeface="Calibri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54461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Calibri" pitchFamily="34" charset="0"/>
                <a:cs typeface="Calibri" pitchFamily="34" charset="0"/>
              </a:rPr>
              <a:t>Налог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– это обязательный платёж, взимаемый органами государственной власти с организаций и физических лиц в целях финансового обеспечения деятельности государства.</a:t>
            </a:r>
          </a:p>
          <a:p>
            <a:r>
              <a:rPr lang="ru-RU" sz="2800" b="1" i="1" dirty="0" smtClean="0">
                <a:latin typeface="Calibri" pitchFamily="34" charset="0"/>
                <a:cs typeface="Calibri" pitchFamily="34" charset="0"/>
              </a:rPr>
              <a:t>Объект налогообложения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– причина, по которой вы платите налог: доход, прибыль, владение имуществом и т.д.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 descr="C:\Users\48\Downloads\налоги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653136"/>
            <a:ext cx="3096344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5832648"/>
          </a:xfrm>
        </p:spPr>
        <p:txBody>
          <a:bodyPr>
            <a:normAutofit fontScale="85000" lnSpcReduction="2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Налоговая система</a:t>
            </a:r>
            <a:r>
              <a:rPr lang="ru-RU" sz="3100" dirty="0" smtClean="0">
                <a:latin typeface="Calibri" pitchFamily="34" charset="0"/>
                <a:cs typeface="Calibri" pitchFamily="34" charset="0"/>
              </a:rPr>
              <a:t> — </a:t>
            </a:r>
            <a:r>
              <a:rPr lang="ru-RU" sz="3100" i="1" dirty="0" smtClean="0">
                <a:latin typeface="Calibri" pitchFamily="34" charset="0"/>
                <a:cs typeface="Calibri" pitchFamily="34" charset="0"/>
              </a:rPr>
              <a:t>совокупность налогов, сборов, пошлин и других платежей, взимаемых в установленном порядке с плательщиков - юридических и физических лиц на территории страны.</a:t>
            </a:r>
          </a:p>
          <a:p>
            <a:r>
              <a:rPr lang="ru-RU" sz="3100" dirty="0" smtClean="0">
                <a:latin typeface="Calibri" pitchFamily="34" charset="0"/>
                <a:cs typeface="Calibri" pitchFamily="34" charset="0"/>
              </a:rPr>
              <a:t>Порядок и условия уплаты плательщиками налогов и сборов определяются Налоговым Кодексом РФ (далее НК РФ) и рядом федеральных законов.</a:t>
            </a:r>
          </a:p>
          <a:p>
            <a:r>
              <a:rPr lang="ru-RU" sz="3100" dirty="0" smtClean="0">
                <a:latin typeface="Calibri" pitchFamily="34" charset="0"/>
                <a:cs typeface="Calibri" pitchFamily="34" charset="0"/>
              </a:rPr>
              <a:t>В России действует </a:t>
            </a:r>
            <a:r>
              <a:rPr lang="ru-RU" sz="31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трехуровневая налоговая система,</a:t>
            </a:r>
            <a:r>
              <a:rPr lang="ru-RU" sz="3100" dirty="0" smtClean="0">
                <a:latin typeface="Calibri" pitchFamily="34" charset="0"/>
                <a:cs typeface="Calibri" pitchFamily="34" charset="0"/>
              </a:rPr>
              <a:t> включающая федеральные, региональные и местные налоги и сборы.</a:t>
            </a:r>
          </a:p>
          <a:p>
            <a:r>
              <a:rPr lang="ru-RU" sz="3100" dirty="0" smtClean="0">
                <a:latin typeface="Calibri" pitchFamily="34" charset="0"/>
                <a:cs typeface="Calibri" pitchFamily="34" charset="0"/>
              </a:rPr>
              <a:t>* Также в НК РФ определенны </a:t>
            </a:r>
            <a:r>
              <a:rPr lang="ru-RU" sz="3100" b="1" i="1" dirty="0" smtClean="0">
                <a:latin typeface="Calibri" pitchFamily="34" charset="0"/>
                <a:cs typeface="Calibri" pitchFamily="34" charset="0"/>
              </a:rPr>
              <a:t>специальные налоговые режимы</a:t>
            </a:r>
            <a:r>
              <a:rPr lang="ru-RU" sz="3100" dirty="0" smtClean="0">
                <a:latin typeface="Calibri" pitchFamily="34" charset="0"/>
                <a:cs typeface="Calibri" pitchFamily="34" charset="0"/>
              </a:rPr>
              <a:t> (такие как, УСН). Они предусматривают особые условия и порядок уплаты налогов, а также полное освобождение от необходимости уплаты отдельных их разновидностей.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C:\Users\48\Downloads\н с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5157192"/>
            <a:ext cx="3168352" cy="17008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48\Downloads\н.с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640959" cy="63367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48\Downloads\н.с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861048"/>
            <a:ext cx="2699792" cy="252028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59766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4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ОСНОВНЫЕ ПОНЯТИЯ:</a:t>
            </a:r>
          </a:p>
          <a:p>
            <a:r>
              <a:rPr lang="ru-RU" b="1" i="1" dirty="0" smtClean="0">
                <a:latin typeface="Calibri" pitchFamily="34" charset="0"/>
                <a:cs typeface="Calibri" pitchFamily="34" charset="0"/>
              </a:rPr>
              <a:t>Налоговая база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– сумма, с которой рассчитывается налог.</a:t>
            </a:r>
          </a:p>
          <a:p>
            <a:r>
              <a:rPr lang="ru-RU" b="1" i="1" dirty="0" smtClean="0">
                <a:latin typeface="Calibri" pitchFamily="34" charset="0"/>
                <a:cs typeface="Calibri" pitchFamily="34" charset="0"/>
              </a:rPr>
              <a:t>Налоговый период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–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период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времени, по окончании которого определяется налоговая база и исчисляется сумма налога, подлежащая уплате.</a:t>
            </a:r>
          </a:p>
          <a:p>
            <a:r>
              <a:rPr lang="ru-RU" b="1" i="1" dirty="0" smtClean="0">
                <a:latin typeface="Calibri" pitchFamily="34" charset="0"/>
                <a:cs typeface="Calibri" pitchFamily="34" charset="0"/>
              </a:rPr>
              <a:t>Налоговый резидент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– тот, кто провёл в России не менее 183 календарных дней в году. Люди, которые дольше половины года прожили за рубежом, называются нерезидентами.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48\Downloads\налоги 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348880"/>
            <a:ext cx="2376264" cy="216024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6120680"/>
          </a:xfrm>
        </p:spPr>
        <p:txBody>
          <a:bodyPr>
            <a:noAutofit/>
          </a:bodyPr>
          <a:lstStyle/>
          <a:p>
            <a:r>
              <a:rPr lang="ru-RU" sz="3400" b="1" i="1" dirty="0" smtClean="0">
                <a:latin typeface="Calibri" pitchFamily="34" charset="0"/>
                <a:cs typeface="Calibri" pitchFamily="34" charset="0"/>
              </a:rPr>
              <a:t>Налоговые агенты </a:t>
            </a:r>
            <a:r>
              <a:rPr lang="ru-RU" sz="3400" dirty="0" smtClean="0">
                <a:latin typeface="Calibri" pitchFamily="34" charset="0"/>
                <a:cs typeface="Calibri" pitchFamily="34" charset="0"/>
              </a:rPr>
              <a:t>– это российские организации, индивидуальные предприниматели, нотариусы, занимающиеся частной практикой, адвокаты, учредившие адвокатские кабинеты, а также постоянные представительства иностранных организаций в РФ, от которых налогоплательщик получил доходы.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*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Они обязаны вычислить, удержать у налогоплательщика и уплатить в госбюджет сумму НДФЛ</a:t>
            </a:r>
            <a:r>
              <a:rPr lang="ru-RU" sz="3400" i="1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3400" i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48\Downloads\налоги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1926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48\Downloads\налоги 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315913"/>
            <a:ext cx="8640960" cy="63534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323</TotalTime>
  <Words>372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Паркет</vt:lpstr>
      <vt:lpstr>   Налоговая система РФ </vt:lpstr>
      <vt:lpstr>План занятия:</vt:lpstr>
      <vt:lpstr>1.Понятие налоговой системы.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ВАЖНО ЗНАТЬ:</vt:lpstr>
      <vt:lpstr>Презентация PowerPoint</vt:lpstr>
      <vt:lpstr>Презентация PowerPoint</vt:lpstr>
      <vt:lpstr>Презентация PowerPoint</vt:lpstr>
      <vt:lpstr>Думаем и размышляем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Налоговая система. Виды налогообложения физических и юридических лиц</dc:title>
  <dc:creator>48</dc:creator>
  <cp:lastModifiedBy>ADMIN</cp:lastModifiedBy>
  <cp:revision>61</cp:revision>
  <dcterms:created xsi:type="dcterms:W3CDTF">2016-11-08T18:04:38Z</dcterms:created>
  <dcterms:modified xsi:type="dcterms:W3CDTF">2019-02-10T08:49:08Z</dcterms:modified>
</cp:coreProperties>
</file>