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</p:sldMasterIdLst>
  <p:notesMasterIdLst>
    <p:notesMasterId r:id="rId30"/>
  </p:notesMasterIdLst>
  <p:sldIdLst>
    <p:sldId id="256" r:id="rId3"/>
    <p:sldId id="307" r:id="rId4"/>
    <p:sldId id="308" r:id="rId5"/>
    <p:sldId id="316" r:id="rId6"/>
    <p:sldId id="319" r:id="rId7"/>
    <p:sldId id="318" r:id="rId8"/>
    <p:sldId id="263" r:id="rId9"/>
    <p:sldId id="265" r:id="rId10"/>
    <p:sldId id="266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9" r:id="rId19"/>
    <p:sldId id="327" r:id="rId20"/>
    <p:sldId id="330" r:id="rId21"/>
    <p:sldId id="328" r:id="rId22"/>
    <p:sldId id="331" r:id="rId23"/>
    <p:sldId id="332" r:id="rId24"/>
    <p:sldId id="333" r:id="rId25"/>
    <p:sldId id="334" r:id="rId26"/>
    <p:sldId id="335" r:id="rId27"/>
    <p:sldId id="336" r:id="rId28"/>
    <p:sldId id="337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FF33"/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55" autoAdjust="0"/>
    <p:restoredTop sz="94660"/>
  </p:normalViewPr>
  <p:slideViewPr>
    <p:cSldViewPr>
      <p:cViewPr>
        <p:scale>
          <a:sx n="70" d="100"/>
          <a:sy n="70" d="100"/>
        </p:scale>
        <p:origin x="-432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9AD22140-F82B-4FC7-B94B-1DA6555C47F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220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12291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292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29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E11B775-5104-4B75-93A5-78FA9D0C1D97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F7A30-504F-438A-B2A2-50E6530F227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3BCF2-7373-406C-9339-D1E19548B3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91AF07B-5B78-4BEE-B2D2-87489D30D0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E6016-F645-45AD-AB03-78CD39B6787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08232-73B2-4A4A-A3BA-6461B81B5B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959DD-B128-4848-B15C-58E6BE078DB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6D482-EB76-4192-B0EE-1CEB548DA4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E07FD-214A-4C7B-AFFD-513C23DAC87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F2075-BE09-431C-A1F8-ECFBEE64F63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6AA69-972C-4323-9D3E-2F61054638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13D64-D835-4A84-AA80-EDA9279D8F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6E011-2043-480F-9341-4915BF55D00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37F1D-7AD3-4A00-9172-AE9356270DA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4D5C0-3362-4CAF-BDA8-55C567C81C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FD80F-413C-4BE7-A2D1-AB9AD7F5934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ED3CC-26EF-4B1F-9DA4-5C6A2FA7FF6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7CB94-9AD5-4DF6-BD46-3522641CD50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0C20B2-0C22-4EDD-A44E-C53597D5384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A1EEC-CED5-48C8-A309-1405A2FD748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C2968-B62C-46DD-BB97-BAA61C19C6F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9412A-DEF2-4C62-8AF9-435A715CF1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E7131-E8C3-47C8-94E8-F618D0DC07A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1267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68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12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D468D25-5232-48CC-B588-8E2CCDBAC333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1EC9E0D9-773D-41F7-8384-C3366466CAB1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4;&#1082;&#1089;&#1072;&#1085;&#1072;\Desktop\&#1042;&#1077;&#1083;&#1080;&#1082;&#1072;&#1103;%20&#1074;&#1086;&#1081;&#1085;&#1072;%20&#1080;%20&#1074;&#1077;&#1083;&#1080;&#1082;&#1072;&#1103;%20&#1087;&#1086;&#1073;&#1077;&#1076;&#1072;\&#1057;&#1074;&#1103;&#1097;&#1077;&#1085;&#1085;&#1072;&#1103;%20&#1074;&#1086;&#1081;&#1085;&#1072;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4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3645024"/>
            <a:ext cx="6400800" cy="1198563"/>
          </a:xfrm>
        </p:spPr>
        <p:txBody>
          <a:bodyPr/>
          <a:lstStyle/>
          <a:p>
            <a:r>
              <a:rPr lang="ru-RU" dirty="0"/>
              <a:t>Урок окружающего мира.</a:t>
            </a:r>
          </a:p>
          <a:p>
            <a:r>
              <a:rPr lang="ru-RU" dirty="0"/>
              <a:t>4 класс.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3" cy="6858000"/>
          </a:xfrm>
          <a:prstGeom prst="rect">
            <a:avLst/>
          </a:prstGeom>
          <a:noFill/>
        </p:spPr>
      </p:pic>
      <p:pic>
        <p:nvPicPr>
          <p:cNvPr id="2054" name="Picture 6" descr="line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0"/>
            <a:ext cx="581025" cy="6826250"/>
          </a:xfrm>
          <a:prstGeom prst="rect">
            <a:avLst/>
          </a:prstGeom>
          <a:noFill/>
        </p:spPr>
      </p:pic>
      <p:pic>
        <p:nvPicPr>
          <p:cNvPr id="2055" name="Picture 7" descr="6a70e8b6773489a1db393f098a274c08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3243262" y="3243262"/>
            <a:ext cx="6858000" cy="371475"/>
          </a:xfrm>
          <a:prstGeom prst="rect">
            <a:avLst/>
          </a:prstGeom>
          <a:noFill/>
        </p:spPr>
      </p:pic>
      <p:sp>
        <p:nvSpPr>
          <p:cNvPr id="2056" name="WordArt 8" descr="27r2"/>
          <p:cNvSpPr>
            <a:spLocks noChangeArrowheads="1" noChangeShapeType="1" noTextEdit="1"/>
          </p:cNvSpPr>
          <p:nvPr/>
        </p:nvSpPr>
        <p:spPr bwMode="auto">
          <a:xfrm>
            <a:off x="1403648" y="1412776"/>
            <a:ext cx="7199312" cy="1958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prstShdw prst="shdw13" dist="53882" dir="13500000">
                    <a:schemeClr val="tx1">
                      <a:alpha val="50000"/>
                    </a:schemeClr>
                  </a:prstShdw>
                </a:effectLst>
                <a:latin typeface="Arial"/>
                <a:cs typeface="Arial"/>
              </a:rPr>
              <a:t>Великая война </a:t>
            </a:r>
          </a:p>
          <a:p>
            <a:pPr algn="ctr"/>
            <a:r>
              <a:rPr lang="ru-RU" sz="3600" b="1" kern="10" dirty="0"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prstShdw prst="shdw13" dist="53882" dir="13500000">
                    <a:schemeClr val="tx1">
                      <a:alpha val="50000"/>
                    </a:schemeClr>
                  </a:prstShdw>
                </a:effectLst>
                <a:latin typeface="Arial"/>
                <a:cs typeface="Arial"/>
              </a:rPr>
              <a:t>и великая победа.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187625" y="188913"/>
            <a:ext cx="7560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 smtClean="0"/>
              <a:t>УМК « Школа России»</a:t>
            </a:r>
            <a:endParaRPr lang="ru-RU" dirty="0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5292080" y="5589240"/>
            <a:ext cx="36724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 smtClean="0"/>
              <a:t>Подготовила : учитель МОУ «СОШ № 48 города Магнитогорска Уланова Т.А.</a:t>
            </a:r>
            <a:endParaRPr lang="ru-RU" sz="1600" i="1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9" name="Picture 6" descr="line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0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71600" y="404664"/>
            <a:ext cx="7920880" cy="17859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   </a:t>
            </a:r>
            <a:r>
              <a:rPr lang="ru-RU" sz="2400" dirty="0" smtClean="0"/>
              <a:t>Смертельная угроза нависла над нашей Родиной. Все, кто мог воевать, пошли на фронт. Остальные помогали армии в тылу, обеспечивая её продовольствием, снаряжением и боеприпасами.</a:t>
            </a:r>
            <a:endParaRPr 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2714620"/>
            <a:ext cx="2758260" cy="37593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5" y="2928934"/>
            <a:ext cx="4829928" cy="30718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4866095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9" name="Picture 6" descr="line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0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476672"/>
            <a:ext cx="7906072" cy="1785950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2400" dirty="0" smtClean="0"/>
              <a:t>   Тяжким бременем легла война на весь наш народ. Больницы, санатории, дома отдыха, клубы были переоборудованы в госпитали, где лечили раненых. На заводах к станкам вставали подростки, заменив старших. Старики и женщины работали в колхозах. </a:t>
            </a:r>
            <a:endParaRPr lang="ru-RU" sz="2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420888"/>
            <a:ext cx="5107057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4643446"/>
            <a:ext cx="2721238" cy="200026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316218" y="3000372"/>
            <a:ext cx="2376505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16834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Главные сражения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1. </a:t>
            </a:r>
            <a:r>
              <a:rPr lang="ru-RU" dirty="0"/>
              <a:t>Московская битва (1941 - 1942 гг.)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400" dirty="0"/>
              <a:t>В начале сентября 1941 года немецкое командование приступило к подготовке операции по захвату Москвы. Замысел операции предусматривал мощными ударами крупных группировок окружить основные силы войск Красной Армии, прикрывавших столицу, и уничтожить их в районах Брянска и Вязьмы, а затем стремительно обойти Москву с севера и юга с целью ее захвата. Операция по взятию Москвы получила кодовое название «Тайфун».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3D64-D835-4A84-AA80-EDA9279D8F5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88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3D64-D835-4A84-AA80-EDA9279D8F5A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573525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420888"/>
            <a:ext cx="82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400" dirty="0" smtClean="0"/>
              <a:t>К </a:t>
            </a:r>
            <a:r>
              <a:rPr lang="ru-RU" sz="2400" dirty="0"/>
              <a:t>началу ноября защитникам города удалось остановить наступление врага, а 5 декабря советские войска, отразив еще ряд атак, перешли в наступление. </a:t>
            </a:r>
          </a:p>
        </p:txBody>
      </p:sp>
    </p:spTree>
    <p:extLst>
      <p:ext uri="{BB962C8B-B14F-4D97-AF65-F5344CB8AC3E}">
        <p14:creationId xmlns:p14="http://schemas.microsoft.com/office/powerpoint/2010/main" val="411141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507288" cy="5907360"/>
          </a:xfrm>
        </p:spPr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r>
              <a:rPr lang="ru-RU" sz="2800" dirty="0" smtClean="0"/>
              <a:t>На </a:t>
            </a:r>
            <a:r>
              <a:rPr lang="ru-RU" sz="2800" dirty="0"/>
              <a:t>полях Подмосковья Германия потерпела первое крупное поражение во Второй мировой войне, был развеян миф о непобедимости ее армии. Немцы потеряли в общей сложности более полумиллиона человек, 1300 танков, 2500 орудий, более 15 тысяч машин и много другой техники.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3D64-D835-4A84-AA80-EDA9279D8F5A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17032"/>
            <a:ext cx="6099044" cy="34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707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576334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2. Сталинградская </a:t>
            </a:r>
            <a:r>
              <a:rPr lang="ru-RU" dirty="0"/>
              <a:t>битва (1942 - 1943 гг.)</a:t>
            </a:r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Захват </a:t>
            </a:r>
            <a:r>
              <a:rPr lang="ru-RU" sz="2800" dirty="0"/>
              <a:t>Сталинграда позволил бы гитлеровцам перерезать жизненно необходимые для СССР водные и сухопутные </a:t>
            </a:r>
            <a:r>
              <a:rPr lang="ru-RU" sz="2800" dirty="0" smtClean="0"/>
              <a:t>коммуникации.</a:t>
            </a:r>
            <a:endParaRPr lang="ru-RU" sz="2800" dirty="0"/>
          </a:p>
          <a:p>
            <a:pPr marL="0" indent="0">
              <a:buNone/>
            </a:pPr>
            <a:r>
              <a:rPr lang="ru-RU" sz="2800" dirty="0" smtClean="0"/>
              <a:t>Защитникам </a:t>
            </a:r>
            <a:r>
              <a:rPr lang="ru-RU" sz="2800" dirty="0"/>
              <a:t>Сталинграда удалось не только отстоять свой город, но и окружить, а затем и уничтожить армию врага вместе со спешащими ей </a:t>
            </a:r>
            <a:r>
              <a:rPr lang="ru-RU" sz="2800" dirty="0" smtClean="0"/>
              <a:t>на </a:t>
            </a:r>
            <a:r>
              <a:rPr lang="ru-RU" sz="2800" dirty="0"/>
              <a:t>помощь соединениями</a:t>
            </a:r>
            <a:r>
              <a:rPr lang="ru-RU" sz="2800" dirty="0" smtClean="0"/>
              <a:t>.</a:t>
            </a:r>
          </a:p>
          <a:p>
            <a:pPr marL="0" indent="0">
              <a:buNone/>
            </a:pPr>
            <a:r>
              <a:rPr lang="ru-RU" sz="2800" dirty="0"/>
              <a:t>Только с 10 января по 2 февраля 1943 года было взято в плен свыше 91 тысячи </a:t>
            </a:r>
            <a:r>
              <a:rPr lang="ru-RU" sz="2800" dirty="0" smtClean="0"/>
              <a:t>человек. 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3D64-D835-4A84-AA80-EDA9279D8F5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191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Защитникам Сталинграда удалось не только отстоять свой город, но и окружить, а затем и уничтожить армию врага вместе со спешащими ей на помощь соединениями.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3D64-D835-4A84-AA80-EDA9279D8F5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990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19256" cy="569133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Всего за время Сталинградской битвы противник потерял убитыми, ранеными, пленными и пропавшими без вести около полутора миллиона человек – четвертую часть своих сил, действовавших на советско-германском фронте.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3D64-D835-4A84-AA80-EDA9279D8F5A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45767"/>
            <a:ext cx="5535260" cy="311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390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3D64-D835-4A84-AA80-EDA9279D8F5A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5464760" cy="296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3504522" cy="251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60651"/>
            <a:ext cx="4024498" cy="274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131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363272" cy="590736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3. Курская битва (1943 г.)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sz="2800" dirty="0"/>
              <a:t>Успехи, достигнутые под Сталинградом, были закреплены летом того же года.</a:t>
            </a:r>
          </a:p>
          <a:p>
            <a:pPr marL="0" indent="0">
              <a:buNone/>
            </a:pPr>
            <a:r>
              <a:rPr lang="ru-RU" sz="2800" dirty="0" smtClean="0"/>
              <a:t>Германское командование приняло </a:t>
            </a:r>
            <a:r>
              <a:rPr lang="ru-RU" sz="2800" dirty="0"/>
              <a:t>решение провести стратегическую операцию на Курском выступе. </a:t>
            </a:r>
            <a:r>
              <a:rPr lang="ru-RU" sz="2800" dirty="0" smtClean="0"/>
              <a:t>Это была  </a:t>
            </a:r>
            <a:r>
              <a:rPr lang="ru-RU" sz="2800" dirty="0"/>
              <a:t>военная операция под кодовым названием «Цитадель». Имея сведения о подготовке войск врага к наступлению, </a:t>
            </a:r>
            <a:r>
              <a:rPr lang="ru-RU" sz="2800" dirty="0" smtClean="0"/>
              <a:t>командование Красной Армии приняло </a:t>
            </a:r>
            <a:r>
              <a:rPr lang="ru-RU" sz="2800" dirty="0"/>
              <a:t>решение временно перейти к обороне на Курской </a:t>
            </a:r>
            <a:r>
              <a:rPr lang="ru-RU" sz="2800" dirty="0" smtClean="0"/>
              <a:t>дуге. Это были условия </a:t>
            </a:r>
            <a:r>
              <a:rPr lang="ru-RU" sz="2800" dirty="0"/>
              <a:t>для перехода советских войск в </a:t>
            </a:r>
            <a:r>
              <a:rPr lang="ru-RU" sz="2800" dirty="0" smtClean="0"/>
              <a:t>наступление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3D64-D835-4A84-AA80-EDA9279D8F5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620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74638"/>
            <a:ext cx="7643812" cy="1143000"/>
          </a:xfrm>
        </p:spPr>
        <p:txBody>
          <a:bodyPr/>
          <a:lstStyle/>
          <a:p>
            <a:r>
              <a:rPr lang="ru-RU"/>
              <a:t>ЦЕЛИ УРОКА: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600200"/>
            <a:ext cx="771525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/>
              <a:t>Познакомиться о самой разрушительной из всех воин в истории, о великой победе нашего народа (1941-1945 гг.)</a:t>
            </a:r>
          </a:p>
          <a:p>
            <a:pPr>
              <a:lnSpc>
                <a:spcPct val="90000"/>
              </a:lnSpc>
            </a:pPr>
            <a:endParaRPr lang="ru-RU" sz="2800"/>
          </a:p>
          <a:p>
            <a:pPr>
              <a:lnSpc>
                <a:spcPct val="90000"/>
              </a:lnSpc>
            </a:pPr>
            <a:r>
              <a:rPr lang="ru-RU" sz="2800"/>
              <a:t>Развивать интерес к истории родной страны.</a:t>
            </a:r>
          </a:p>
          <a:p>
            <a:pPr>
              <a:lnSpc>
                <a:spcPct val="90000"/>
              </a:lnSpc>
            </a:pPr>
            <a:endParaRPr lang="ru-RU" sz="2800"/>
          </a:p>
          <a:p>
            <a:pPr>
              <a:lnSpc>
                <a:spcPct val="90000"/>
              </a:lnSpc>
            </a:pPr>
            <a:r>
              <a:rPr lang="ru-RU" sz="2800"/>
              <a:t>Воспитывать патриотизм, чувство гордости за мужество и храбрость людей нашей родины.</a:t>
            </a:r>
          </a:p>
          <a:p>
            <a:pPr>
              <a:lnSpc>
                <a:spcPct val="90000"/>
              </a:lnSpc>
            </a:pPr>
            <a:endParaRPr lang="ru-RU" sz="2800"/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3" cy="6858000"/>
          </a:xfrm>
          <a:prstGeom prst="rect">
            <a:avLst/>
          </a:prstGeom>
          <a:noFill/>
        </p:spPr>
      </p:pic>
      <p:pic>
        <p:nvPicPr>
          <p:cNvPr id="76805" name="Picture 5" descr="line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0"/>
            <a:ext cx="581025" cy="6826250"/>
          </a:xfrm>
          <a:prstGeom prst="rect">
            <a:avLst/>
          </a:prstGeom>
          <a:noFill/>
        </p:spPr>
      </p:pic>
      <p:pic>
        <p:nvPicPr>
          <p:cNvPr id="76806" name="Picture 6" descr="6a70e8b6773489a1db393f098a274c08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3243262" y="3243262"/>
            <a:ext cx="6858000" cy="371475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3D64-D835-4A84-AA80-EDA9279D8F5A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016643" cy="28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3105835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Курская битва более тяжело обошлась именно захватчикам.</a:t>
            </a:r>
          </a:p>
          <a:p>
            <a:r>
              <a:rPr lang="ru-RU" sz="2800" dirty="0"/>
              <a:t>Весь мир осознал, что поражение фашистской Германии – это вопрос времени.</a:t>
            </a:r>
          </a:p>
        </p:txBody>
      </p:sp>
    </p:spTree>
    <p:extLst>
      <p:ext uri="{BB962C8B-B14F-4D97-AF65-F5344CB8AC3E}">
        <p14:creationId xmlns:p14="http://schemas.microsoft.com/office/powerpoint/2010/main" val="661050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91264" cy="590736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4. Белорусская </a:t>
            </a:r>
            <a:r>
              <a:rPr lang="ru-RU" dirty="0"/>
              <a:t>операция (1944 г.)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800" dirty="0"/>
              <a:t>Одна из крупнейших военных операций в истории человечества, участие в которой с обеих сторон приняли (по разным источникам) до четырех миллионов человек.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К июню 1944 года линия фронта на востоке подошла к рубежу </a:t>
            </a:r>
            <a:r>
              <a:rPr lang="ru-RU" sz="2800" dirty="0" smtClean="0"/>
              <a:t>Витебск– </a:t>
            </a:r>
            <a:r>
              <a:rPr lang="ru-RU" sz="2800" dirty="0"/>
              <a:t>Могилев – Жлобин, образовав огромный выступ – клин, обращенный вглубь СССР, так называемый «Белорусский балкон».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3D64-D835-4A84-AA80-EDA9279D8F5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185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363272" cy="590736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5. Берлинская </a:t>
            </a:r>
            <a:r>
              <a:rPr lang="ru-RU" dirty="0"/>
              <a:t>операция (1945 г.)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800" dirty="0"/>
              <a:t>Одна из последних стратегических операций советских войск на европейском театре военных действий, в ходе которой Красная Армия заняла столицу Германии и победно завершила Великую Отечественную войну и Вторую мировую войну в Европе. Операция продолжалась 23 дня – с 16 апреля по 8 мая 1945 года, в течение которых советские войска продвинулись на запад на расстояние от 100 до 220 км.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3D64-D835-4A84-AA80-EDA9279D8F5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79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3D64-D835-4A84-AA80-EDA9279D8F5A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8100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028342"/>
            <a:ext cx="828092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800" dirty="0" smtClean="0"/>
              <a:t>В </a:t>
            </a:r>
            <a:r>
              <a:rPr lang="ru-RU" sz="2800" dirty="0"/>
              <a:t>первом часу ночи 2 мая радиостанциями 1-го Белорусского фронта было получено сообщение на русском языке: «Просим прекратить огонь. Высылаем парламентеров на Потсдамский мост». </a:t>
            </a:r>
          </a:p>
        </p:txBody>
      </p:sp>
    </p:spTree>
    <p:extLst>
      <p:ext uri="{BB962C8B-B14F-4D97-AF65-F5344CB8AC3E}">
        <p14:creationId xmlns:p14="http://schemas.microsoft.com/office/powerpoint/2010/main" val="1488330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590736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Прибывший в назначенное место немецкий офицер от имени командующего обороной Берлина генерала </a:t>
            </a:r>
            <a:r>
              <a:rPr lang="ru-RU" sz="2800" dirty="0" err="1"/>
              <a:t>Вейдлинга</a:t>
            </a:r>
            <a:r>
              <a:rPr lang="ru-RU" sz="2800" dirty="0"/>
              <a:t> сообщил о готовности берлинского гарнизона прекратить сопротивление. В 6 утра 2 мая генерал артиллерии </a:t>
            </a:r>
            <a:r>
              <a:rPr lang="ru-RU" sz="2800" dirty="0" err="1"/>
              <a:t>Вейдлинг</a:t>
            </a:r>
            <a:r>
              <a:rPr lang="ru-RU" sz="2800" dirty="0"/>
              <a:t> </a:t>
            </a:r>
            <a:r>
              <a:rPr lang="ru-RU" sz="2800" dirty="0" smtClean="0"/>
              <a:t> сдался </a:t>
            </a:r>
            <a:r>
              <a:rPr lang="ru-RU" sz="2800" dirty="0"/>
              <a:t>в плен. Через час, находясь в штабе 8-й гвардейской армии, он написал приказ о </a:t>
            </a:r>
            <a:r>
              <a:rPr lang="ru-RU" sz="2800" dirty="0" smtClean="0"/>
              <a:t>капитуляции.</a:t>
            </a:r>
            <a:endParaRPr lang="ru-RU" sz="28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3D64-D835-4A84-AA80-EDA9279D8F5A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14183"/>
            <a:ext cx="3718997" cy="268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269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8435280" cy="561932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8 мая 1945 года Великая Отечественная война подошла к концу.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3D64-D835-4A84-AA80-EDA9279D8F5A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3467538" cy="23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0072" y="1821991"/>
            <a:ext cx="3600436" cy="252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61048"/>
            <a:ext cx="3476160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563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ПОБЕДА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3D64-D835-4A84-AA80-EDA9279D8F5A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216" y="1600200"/>
            <a:ext cx="605556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437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3D64-D835-4A84-AA80-EDA9279D8F5A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937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A3CB4-A31A-4496-AC90-533757FAE86F}" type="slidenum">
              <a:rPr lang="ru-RU"/>
              <a:pPr/>
              <a:t>3</a:t>
            </a:fld>
            <a:endParaRPr lang="ru-RU"/>
          </a:p>
        </p:txBody>
      </p:sp>
      <p:pic>
        <p:nvPicPr>
          <p:cNvPr id="77843" name="Рисунок 5" descr="25575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76250"/>
            <a:ext cx="7956550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0113" cy="6858000"/>
          </a:xfrm>
          <a:prstGeom prst="rect">
            <a:avLst/>
          </a:prstGeom>
          <a:noFill/>
        </p:spPr>
      </p:pic>
      <p:pic>
        <p:nvPicPr>
          <p:cNvPr id="77829" name="Picture 5" descr="line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0"/>
            <a:ext cx="581025" cy="6826250"/>
          </a:xfrm>
          <a:prstGeom prst="rect">
            <a:avLst/>
          </a:prstGeom>
          <a:noFill/>
        </p:spPr>
      </p:pic>
      <p:pic>
        <p:nvPicPr>
          <p:cNvPr id="77830" name="Picture 6" descr="6a70e8b6773489a1db393f098a274c08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3243262" y="3243262"/>
            <a:ext cx="6858000" cy="371475"/>
          </a:xfrm>
          <a:prstGeom prst="rect">
            <a:avLst/>
          </a:prstGeom>
          <a:noFill/>
        </p:spPr>
      </p:pic>
      <p:sp>
        <p:nvSpPr>
          <p:cNvPr id="77832" name="WordArt 8" descr="27r2"/>
          <p:cNvSpPr>
            <a:spLocks noChangeArrowheads="1" noChangeShapeType="1" noTextEdit="1"/>
          </p:cNvSpPr>
          <p:nvPr/>
        </p:nvSpPr>
        <p:spPr bwMode="auto">
          <a:xfrm>
            <a:off x="2268538" y="549275"/>
            <a:ext cx="4824412" cy="424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prstShdw prst="shdw13" dist="53882" dir="13500000">
                    <a:schemeClr val="tx1">
                      <a:alpha val="50000"/>
                    </a:schemeClr>
                  </a:prstShdw>
                </a:effectLst>
                <a:latin typeface="Arial"/>
                <a:cs typeface="Arial"/>
              </a:rPr>
              <a:t>Великая </a:t>
            </a:r>
          </a:p>
          <a:p>
            <a:pPr algn="ctr"/>
            <a:r>
              <a:rPr lang="ru-RU" sz="3600" b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prstShdw prst="shdw13" dist="53882" dir="13500000">
                    <a:schemeClr val="tx1">
                      <a:alpha val="50000"/>
                    </a:schemeClr>
                  </a:prstShdw>
                </a:effectLst>
                <a:latin typeface="Arial"/>
                <a:cs typeface="Arial"/>
              </a:rPr>
              <a:t>война </a:t>
            </a:r>
          </a:p>
          <a:p>
            <a:pPr algn="ctr"/>
            <a:r>
              <a:rPr lang="ru-RU" sz="3600" b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prstShdw prst="shdw13" dist="53882" dir="13500000">
                    <a:schemeClr val="tx1">
                      <a:alpha val="50000"/>
                    </a:schemeClr>
                  </a:prstShdw>
                </a:effectLst>
                <a:latin typeface="Arial"/>
                <a:cs typeface="Arial"/>
              </a:rPr>
              <a:t>и </a:t>
            </a:r>
          </a:p>
          <a:p>
            <a:pPr algn="ctr"/>
            <a:r>
              <a:rPr lang="ru-RU" sz="3600" b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prstShdw prst="shdw13" dist="53882" dir="13500000">
                    <a:schemeClr val="tx1">
                      <a:alpha val="50000"/>
                    </a:schemeClr>
                  </a:prstShdw>
                </a:effectLst>
                <a:latin typeface="Arial"/>
                <a:cs typeface="Arial"/>
              </a:rPr>
              <a:t>великая </a:t>
            </a:r>
          </a:p>
          <a:p>
            <a:pPr algn="ctr"/>
            <a:r>
              <a:rPr lang="ru-RU" sz="3600" b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prstShdw prst="shdw13" dist="53882" dir="13500000">
                    <a:schemeClr val="tx1">
                      <a:alpha val="50000"/>
                    </a:schemeClr>
                  </a:prstShdw>
                </a:effectLst>
                <a:latin typeface="Arial"/>
                <a:cs typeface="Arial"/>
              </a:rPr>
              <a:t>победа.</a:t>
            </a:r>
          </a:p>
        </p:txBody>
      </p:sp>
      <p:pic>
        <p:nvPicPr>
          <p:cNvPr id="778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31750"/>
            <a:ext cx="900112" cy="6858000"/>
          </a:xfrm>
          <a:prstGeom prst="rect">
            <a:avLst/>
          </a:prstGeom>
          <a:noFill/>
        </p:spPr>
      </p:pic>
      <p:pic>
        <p:nvPicPr>
          <p:cNvPr id="77834" name="Picture 10" descr="line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888" y="31750"/>
            <a:ext cx="581025" cy="6826250"/>
          </a:xfrm>
          <a:prstGeom prst="rect">
            <a:avLst/>
          </a:prstGeom>
          <a:noFill/>
        </p:spPr>
      </p:pic>
      <p:pic>
        <p:nvPicPr>
          <p:cNvPr id="77835" name="Picture 11" descr="6a70e8b6773489a1db393f098a274c08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29263" y="3243262"/>
            <a:ext cx="6858000" cy="371475"/>
          </a:xfrm>
          <a:prstGeom prst="rect">
            <a:avLst/>
          </a:prstGeom>
          <a:noFill/>
        </p:spPr>
      </p:pic>
      <p:pic>
        <p:nvPicPr>
          <p:cNvPr id="77837" name="Picture 13" descr="27r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5638800"/>
            <a:ext cx="1219200" cy="1219200"/>
          </a:xfrm>
          <a:prstGeom prst="rect">
            <a:avLst/>
          </a:prstGeom>
          <a:noFill/>
        </p:spPr>
      </p:pic>
      <p:pic>
        <p:nvPicPr>
          <p:cNvPr id="77838" name="Picture 14" descr="27r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5638800"/>
            <a:ext cx="1219200" cy="1219200"/>
          </a:xfrm>
          <a:prstGeom prst="rect">
            <a:avLst/>
          </a:prstGeom>
          <a:noFill/>
        </p:spPr>
      </p:pic>
      <p:pic>
        <p:nvPicPr>
          <p:cNvPr id="77839" name="Picture 15" descr="27r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5638800"/>
            <a:ext cx="1368425" cy="1219200"/>
          </a:xfrm>
          <a:prstGeom prst="rect">
            <a:avLst/>
          </a:prstGeom>
          <a:noFill/>
        </p:spPr>
      </p:pic>
      <p:pic>
        <p:nvPicPr>
          <p:cNvPr id="77840" name="Picture 16" descr="27r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5638800"/>
            <a:ext cx="1366837" cy="1219200"/>
          </a:xfrm>
          <a:prstGeom prst="rect">
            <a:avLst/>
          </a:prstGeom>
          <a:noFill/>
        </p:spPr>
      </p:pic>
      <p:pic>
        <p:nvPicPr>
          <p:cNvPr id="77841" name="Picture 17" descr="27r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638800"/>
            <a:ext cx="1223962" cy="1219200"/>
          </a:xfrm>
          <a:prstGeom prst="rect">
            <a:avLst/>
          </a:prstGeom>
          <a:noFill/>
        </p:spPr>
      </p:pic>
      <p:pic>
        <p:nvPicPr>
          <p:cNvPr id="77842" name="Picture 18" descr="27r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5638800"/>
            <a:ext cx="1290637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8" name="Picture 6" descr="line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9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234" y="188640"/>
            <a:ext cx="8186766" cy="65403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Cambria" pitchFamily="18" charset="0"/>
              </a:rPr>
              <a:t>Как началась Великая Отечественная  война.</a:t>
            </a:r>
            <a:endParaRPr lang="ru-RU" sz="2800" b="1" i="1" dirty="0"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1052736"/>
            <a:ext cx="8229600" cy="1543048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en-US" sz="2400" dirty="0" smtClean="0"/>
              <a:t>    </a:t>
            </a:r>
            <a:r>
              <a:rPr lang="ru-RU" sz="2400" dirty="0" smtClean="0"/>
              <a:t>В 1939 году в Европе началась Вторая мировая война. Её развязали германские фашисты под руководством Адольфа Гитлера. В эту войну втянулись  государства Европы, некоторые государства Азии, Африки, Америки.</a:t>
            </a:r>
            <a:endParaRPr lang="ru-RU" sz="2400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996952"/>
            <a:ext cx="2901264" cy="3579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lum bright="1000"/>
          </a:blip>
          <a:srcRect l="3007" t="1961" r="2288" b="5882"/>
          <a:stretch>
            <a:fillRect/>
          </a:stretch>
        </p:blipFill>
        <p:spPr bwMode="auto">
          <a:xfrm>
            <a:off x="971600" y="2996952"/>
            <a:ext cx="4787866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14" name="Picture 6" descr="line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5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20" y="260648"/>
            <a:ext cx="8401080" cy="58259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Cambria" pitchFamily="18" charset="0"/>
              </a:rPr>
              <a:t>Как началась Великая Отечественная  война.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1560" y="980728"/>
            <a:ext cx="8229600" cy="185738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400" dirty="0" smtClean="0"/>
              <a:t>    </a:t>
            </a:r>
            <a:r>
              <a:rPr lang="ru-RU" sz="2400" dirty="0" smtClean="0"/>
              <a:t>В 1941 году война пришла и на нашу землю. Фашистские главари хотели поработить наш народ, захватить природные богатства нашей страны, разграбить или уничтожить её культурные ценности.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8596" y="2928934"/>
            <a:ext cx="375873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3857628"/>
            <a:ext cx="385765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3000372"/>
            <a:ext cx="2541706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7" descr="J007614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5854700"/>
            <a:ext cx="2278063" cy="1003300"/>
          </a:xfrm>
          <a:prstGeom prst="rect">
            <a:avLst/>
          </a:prstGeom>
          <a:noFill/>
        </p:spPr>
      </p:pic>
      <p:pic>
        <p:nvPicPr>
          <p:cNvPr id="8" name="Picture 7" descr="J007614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5854700"/>
            <a:ext cx="2278063" cy="1003300"/>
          </a:xfrm>
          <a:prstGeom prst="rect">
            <a:avLst/>
          </a:prstGeom>
          <a:noFill/>
        </p:spPr>
      </p:pic>
      <p:pic>
        <p:nvPicPr>
          <p:cNvPr id="9" name="Picture 7" descr="J007614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5854700"/>
            <a:ext cx="2278063" cy="1003300"/>
          </a:xfrm>
          <a:prstGeom prst="rect">
            <a:avLst/>
          </a:prstGeom>
          <a:noFill/>
        </p:spPr>
      </p:pic>
      <p:pic>
        <p:nvPicPr>
          <p:cNvPr id="10" name="Picture 7" descr="J007614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65937" y="5854700"/>
            <a:ext cx="2278063" cy="1003300"/>
          </a:xfrm>
          <a:prstGeom prst="rect">
            <a:avLst/>
          </a:prstGeom>
          <a:noFill/>
        </p:spPr>
      </p:pic>
      <p:pic>
        <p:nvPicPr>
          <p:cNvPr id="11" name="Picture 7" descr="J007614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854700"/>
            <a:ext cx="2278063" cy="10033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8" name="Picture 6" descr="line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9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14358" y="260648"/>
            <a:ext cx="8329642" cy="58259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Cambria" pitchFamily="18" charset="0"/>
              </a:rPr>
              <a:t>Как началась Великая Отечественная  война.</a:t>
            </a:r>
            <a:endParaRPr lang="ru-RU" sz="2800" b="1" i="1" dirty="0"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1560" y="764704"/>
            <a:ext cx="8229600" cy="192882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400" dirty="0" smtClean="0"/>
              <a:t>    </a:t>
            </a:r>
            <a:r>
              <a:rPr lang="ru-RU" sz="2400" dirty="0" smtClean="0"/>
              <a:t>Началась самая страшная в истории нашей страны Великая Отечественная война. Она длилась почти четыре года (1418 дней и ночей) и принесла гибель                27 миллионов советских воинов и мирных жителей.</a:t>
            </a:r>
            <a:endParaRPr lang="ru-RU" sz="2400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714620"/>
            <a:ext cx="3990551" cy="3571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5" y="3214686"/>
            <a:ext cx="4025955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27BE9745-45A5-4344-899F-3A04A516DAA8}" type="slidenum">
              <a:rPr lang="ru-RU"/>
              <a:pPr/>
              <a:t>7</a:t>
            </a:fld>
            <a:endParaRPr lang="ru-RU"/>
          </a:p>
        </p:txBody>
      </p:sp>
      <p:pic>
        <p:nvPicPr>
          <p:cNvPr id="9221" name="Picture 5" descr="17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8640"/>
            <a:ext cx="3890682" cy="4895949"/>
          </a:xfrm>
          <a:prstGeom prst="rect">
            <a:avLst/>
          </a:prstGeom>
          <a:noFill/>
        </p:spPr>
      </p:pic>
      <p:pic>
        <p:nvPicPr>
          <p:cNvPr id="9223" name="Picture 7" descr="J007614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4700"/>
            <a:ext cx="2278063" cy="1003300"/>
          </a:xfrm>
          <a:prstGeom prst="rect">
            <a:avLst/>
          </a:prstGeom>
          <a:noFill/>
        </p:spPr>
      </p:pic>
      <p:pic>
        <p:nvPicPr>
          <p:cNvPr id="9224" name="Picture 8" descr="J007614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5854700"/>
            <a:ext cx="2278062" cy="1003300"/>
          </a:xfrm>
          <a:prstGeom prst="rect">
            <a:avLst/>
          </a:prstGeom>
          <a:noFill/>
        </p:spPr>
      </p:pic>
      <p:pic>
        <p:nvPicPr>
          <p:cNvPr id="9225" name="Picture 9" descr="J007614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5854700"/>
            <a:ext cx="2278063" cy="1003300"/>
          </a:xfrm>
          <a:prstGeom prst="rect">
            <a:avLst/>
          </a:prstGeom>
          <a:noFill/>
        </p:spPr>
      </p:pic>
      <p:pic>
        <p:nvPicPr>
          <p:cNvPr id="9226" name="Picture 10" descr="J007614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5854700"/>
            <a:ext cx="2555875" cy="1003300"/>
          </a:xfrm>
          <a:prstGeom prst="rect">
            <a:avLst/>
          </a:prstGeom>
          <a:noFill/>
        </p:spPr>
      </p:pic>
      <p:sp>
        <p:nvSpPr>
          <p:cNvPr id="9227" name="WordArt 11" descr="27r2"/>
          <p:cNvSpPr>
            <a:spLocks noChangeArrowheads="1" noChangeShapeType="1" noTextEdit="1"/>
          </p:cNvSpPr>
          <p:nvPr/>
        </p:nvSpPr>
        <p:spPr bwMode="auto">
          <a:xfrm>
            <a:off x="971600" y="5157192"/>
            <a:ext cx="7561263" cy="11525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944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1941 - 1945 гг.</a:t>
            </a: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51520" y="764704"/>
            <a:ext cx="446519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04800"/>
            <a:r>
              <a:rPr lang="ru-RU" sz="2400" dirty="0">
                <a:latin typeface="Sylfaen" pitchFamily="18" charset="0"/>
              </a:rPr>
              <a:t>  Здесь никого враги не пожалели:</a:t>
            </a:r>
          </a:p>
          <a:p>
            <a:pPr indent="304800"/>
            <a:r>
              <a:rPr lang="ru-RU" sz="2400" dirty="0">
                <a:latin typeface="Sylfaen" pitchFamily="18" charset="0"/>
              </a:rPr>
              <a:t>  Ни стариков, ни женщин, ни детей,</a:t>
            </a:r>
          </a:p>
          <a:p>
            <a:pPr indent="304800"/>
            <a:r>
              <a:rPr lang="ru-RU" sz="2400" dirty="0">
                <a:latin typeface="Sylfaen" pitchFamily="18" charset="0"/>
              </a:rPr>
              <a:t>  И бродит средь берёзонек и елей </a:t>
            </a:r>
          </a:p>
          <a:p>
            <a:pPr indent="304800"/>
            <a:r>
              <a:rPr lang="ru-RU" sz="2400" dirty="0">
                <a:latin typeface="Sylfaen" pitchFamily="18" charset="0"/>
              </a:rPr>
              <a:t>  Седой войны пугающая тень.</a:t>
            </a:r>
          </a:p>
          <a:p>
            <a:pPr indent="304800"/>
            <a:r>
              <a:rPr lang="ru-RU" sz="2400" dirty="0">
                <a:latin typeface="Sylfaen" pitchFamily="18" charset="0"/>
              </a:rPr>
              <a:t>                                       </a:t>
            </a:r>
          </a:p>
          <a:p>
            <a:pPr indent="304800"/>
            <a:r>
              <a:rPr lang="ru-RU" sz="2400" dirty="0">
                <a:latin typeface="Sylfaen" pitchFamily="18" charset="0"/>
              </a:rPr>
              <a:t>                              М.Зорина.</a:t>
            </a:r>
          </a:p>
        </p:txBody>
      </p:sp>
      <p:pic>
        <p:nvPicPr>
          <p:cNvPr id="10" name="Священная вой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23528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2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45F5-2973-442F-8076-ABEB64552493}" type="slidenum">
              <a:rPr lang="ru-RU"/>
              <a:pPr/>
              <a:t>8</a:t>
            </a:fld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08" y="4653136"/>
            <a:ext cx="7705725" cy="2017712"/>
          </a:xfrm>
        </p:spPr>
        <p:txBody>
          <a:bodyPr/>
          <a:lstStyle/>
          <a:p>
            <a:pPr marL="0" indent="365125">
              <a:lnSpc>
                <a:spcPct val="128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ru-RU" sz="2200" dirty="0">
                <a:effectLst/>
                <a:latin typeface="Sylfaen" pitchFamily="18" charset="0"/>
              </a:rPr>
              <a:t>В Европе к этому времени уже почти два года шла Вторая мировая война. На первом этапе Великой Отечественной войны (1941-1942 гг.) Красная Армия терпела одно поражение за другим, отходя все дальше в глубь страны. </a:t>
            </a:r>
            <a:endParaRPr lang="ru-RU" sz="2200" dirty="0">
              <a:latin typeface="Sylfaen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889375" y="4221088"/>
            <a:ext cx="5254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i="1" dirty="0">
                <a:solidFill>
                  <a:schemeClr val="tx2"/>
                </a:solidFill>
              </a:rPr>
              <a:t>Дети прячутся от бомбежки в щели. 1941 год.</a:t>
            </a:r>
          </a:p>
        </p:txBody>
      </p:sp>
      <p:pic>
        <p:nvPicPr>
          <p:cNvPr id="15365" name="Picture 5" descr="05S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7709" y="908721"/>
            <a:ext cx="4700370" cy="3096344"/>
          </a:xfrm>
          <a:prstGeom prst="rect">
            <a:avLst/>
          </a:prstGeom>
          <a:noFill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0113" cy="6858000"/>
          </a:xfrm>
          <a:prstGeom prst="rect">
            <a:avLst/>
          </a:prstGeom>
          <a:noFill/>
        </p:spPr>
      </p:pic>
      <p:pic>
        <p:nvPicPr>
          <p:cNvPr id="15367" name="Picture 7" descr="line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0"/>
            <a:ext cx="581025" cy="6826250"/>
          </a:xfrm>
          <a:prstGeom prst="rect">
            <a:avLst/>
          </a:prstGeom>
          <a:noFill/>
        </p:spPr>
      </p:pic>
      <p:pic>
        <p:nvPicPr>
          <p:cNvPr id="15368" name="Picture 8" descr="6a70e8b6773489a1db393f098a274c08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3243262" y="3243262"/>
            <a:ext cx="6858000" cy="371475"/>
          </a:xfrm>
          <a:prstGeom prst="rect">
            <a:avLst/>
          </a:prstGeom>
          <a:noFill/>
        </p:spPr>
      </p:pic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1043608" y="476672"/>
            <a:ext cx="288032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200" dirty="0">
                <a:latin typeface="Sylfaen" pitchFamily="18" charset="0"/>
              </a:rPr>
              <a:t>В 4 часа утра 22 июня 1941 года войска фашистской Германии (5,5 </a:t>
            </a:r>
            <a:r>
              <a:rPr lang="ru-RU" sz="2200" dirty="0" err="1">
                <a:latin typeface="Sylfaen" pitchFamily="18" charset="0"/>
              </a:rPr>
              <a:t>млн</a:t>
            </a:r>
            <a:r>
              <a:rPr lang="ru-RU" sz="2200" dirty="0">
                <a:latin typeface="Sylfaen" pitchFamily="18" charset="0"/>
              </a:rPr>
              <a:t> человек) перешли границы Советского Союза, немецкие самолеты (5 </a:t>
            </a:r>
            <a:r>
              <a:rPr lang="ru-RU" sz="2200" dirty="0" err="1">
                <a:latin typeface="Sylfaen" pitchFamily="18" charset="0"/>
              </a:rPr>
              <a:t>тыс</a:t>
            </a:r>
            <a:r>
              <a:rPr lang="ru-RU" sz="2200" dirty="0">
                <a:latin typeface="Sylfaen" pitchFamily="18" charset="0"/>
              </a:rPr>
              <a:t>) начали бомбить советские города, воинские части и аэродромы.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00044" y="0"/>
            <a:ext cx="8543956" cy="65403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Cambria" pitchFamily="18" charset="0"/>
              </a:rPr>
              <a:t>Как началась Великая Отечественная  война.</a:t>
            </a:r>
            <a:endParaRPr lang="ru-RU" sz="2800" b="1" i="1" dirty="0">
              <a:latin typeface="Cambria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06EC2-B94B-4E45-981A-6B9DE71B1C33}" type="slidenum">
              <a:rPr lang="ru-RU"/>
              <a:pPr/>
              <a:t>9</a:t>
            </a:fld>
            <a:endParaRPr lang="ru-RU" dirty="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831850" y="3157231"/>
            <a:ext cx="806132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365125">
              <a:spcBef>
                <a:spcPct val="5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2800" dirty="0">
                <a:latin typeface="Sylfaen" pitchFamily="18" charset="0"/>
              </a:rPr>
              <a:t>Около двух миллионов советских солдат попало в плен или погибло. Причинами поражений стали неготовность армии к войне, серьезные просчеты высшего руководства, преступления сталинского режима, внезапность нападения. Но и в эти тяжелые месяцы советские воины героически сражались с врагом. </a:t>
            </a:r>
            <a:endParaRPr lang="ru-RU" sz="2800" dirty="0">
              <a:effectLst>
                <a:outerShdw blurRad="38100" dist="38100" dir="2700000" algn="tl">
                  <a:srgbClr val="000000"/>
                </a:outerShdw>
              </a:effectLst>
              <a:latin typeface="Sylfae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16390" name="Picture 6" descr="line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6391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pic>
        <p:nvPicPr>
          <p:cNvPr id="16392" name="Picture 8" descr="05S01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260350"/>
            <a:ext cx="4464149" cy="2896881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зрез">
  <a:themeElements>
    <a:clrScheme name="Разрез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Разре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</TotalTime>
  <Words>1066</Words>
  <Application>Microsoft Office PowerPoint</Application>
  <PresentationFormat>Экран (4:3)</PresentationFormat>
  <Paragraphs>104</Paragraphs>
  <Slides>27</Slides>
  <Notes>0</Notes>
  <HiddenSlides>1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Разрез</vt:lpstr>
      <vt:lpstr>Оформление по умолчанию</vt:lpstr>
      <vt:lpstr>Презентация PowerPoint</vt:lpstr>
      <vt:lpstr>ЦЕЛИ УРОКА:</vt:lpstr>
      <vt:lpstr>Презентация PowerPoint</vt:lpstr>
      <vt:lpstr>Как началась Великая Отечественная  война.</vt:lpstr>
      <vt:lpstr>Как началась Великая Отечественная  война.</vt:lpstr>
      <vt:lpstr>Как началась Великая Отечественная  война.</vt:lpstr>
      <vt:lpstr>Презентация PowerPoint</vt:lpstr>
      <vt:lpstr>Как началась Великая Отечественная  война.</vt:lpstr>
      <vt:lpstr>Презентация PowerPoint</vt:lpstr>
      <vt:lpstr>Презентация PowerPoint</vt:lpstr>
      <vt:lpstr>Презентация PowerPoint</vt:lpstr>
      <vt:lpstr>Главные сражения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ПОБЕДА</vt:lpstr>
      <vt:lpstr>Презентация PowerPoint</vt:lpstr>
    </vt:vector>
  </TitlesOfParts>
  <Company>ааа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Татьяна</cp:lastModifiedBy>
  <cp:revision>96</cp:revision>
  <dcterms:created xsi:type="dcterms:W3CDTF">2008-04-02T15:48:22Z</dcterms:created>
  <dcterms:modified xsi:type="dcterms:W3CDTF">2023-04-18T14:33:53Z</dcterms:modified>
</cp:coreProperties>
</file>