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20" r:id="rId3"/>
  </p:sldMasterIdLst>
  <p:sldIdLst>
    <p:sldId id="256" r:id="rId4"/>
    <p:sldId id="264" r:id="rId5"/>
    <p:sldId id="267" r:id="rId6"/>
    <p:sldId id="281" r:id="rId7"/>
    <p:sldId id="268" r:id="rId8"/>
    <p:sldId id="275" r:id="rId9"/>
    <p:sldId id="276" r:id="rId10"/>
    <p:sldId id="274" r:id="rId11"/>
    <p:sldId id="272" r:id="rId12"/>
    <p:sldId id="271"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374675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568C01-07C6-4938-82F3-64994324332B}"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208561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130288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6149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104004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301839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268647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80198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320342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D120D3CC-AC14-4132-BB72-4C82C85E37C8}"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77BFBCB-ACB8-4CC1-AC53-279518F47B8A}"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75407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pPr>
              <a:defRPr/>
            </a:pPr>
            <a:fld id="{479AC0DB-B3EE-4BFC-9B78-E9BCBD437DAC}"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BB49B002-D214-4C2B-ACEA-B762AB91B9EC}"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44534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3557600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F0BEDBA-4598-4749-8307-F094CAEAAC35}"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1E39180-8A03-4E33-BE1D-0208CCE43D5F}"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526784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CA30F907-A1E2-4BFB-B66D-01DEABC98C8C}"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833B23FF-7EB9-48B1-9AC2-CC47AA3D968B}"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227940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597F4BDE-669A-4065-A175-A3ACD1C25707}"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E277CA53-7816-464B-B45A-F07645EB8510}"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324483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pPr>
              <a:defRPr/>
            </a:pPr>
            <a:fld id="{5E400391-D6D2-42A8-B4D1-D60F0DEE9F14}"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3"/>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4"/>
          <p:cNvSpPr>
            <a:spLocks noGrp="1"/>
          </p:cNvSpPr>
          <p:nvPr>
            <p:ph type="sldNum" sz="quarter" idx="12"/>
          </p:nvPr>
        </p:nvSpPr>
        <p:spPr/>
        <p:txBody>
          <a:bodyPr/>
          <a:lstStyle/>
          <a:p>
            <a:pPr fontAlgn="base">
              <a:spcBef>
                <a:spcPct val="0"/>
              </a:spcBef>
              <a:spcAft>
                <a:spcPct val="0"/>
              </a:spcAft>
            </a:pPr>
            <a:fld id="{82D7E06B-8D65-43E9-BB02-67707F7CC970}"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4044936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66792195-F239-422B-85BF-D67DA4538142}"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2"/>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3"/>
          <p:cNvSpPr>
            <a:spLocks noGrp="1"/>
          </p:cNvSpPr>
          <p:nvPr>
            <p:ph type="sldNum" sz="quarter" idx="12"/>
          </p:nvPr>
        </p:nvSpPr>
        <p:spPr/>
        <p:txBody>
          <a:bodyPr/>
          <a:lstStyle/>
          <a:p>
            <a:pPr fontAlgn="base">
              <a:spcBef>
                <a:spcPct val="0"/>
              </a:spcBef>
              <a:spcAft>
                <a:spcPct val="0"/>
              </a:spcAft>
            </a:pPr>
            <a:fld id="{AA904942-FE77-4D3E-B8B9-C8F2D9FFD7C4}"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574959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pPr>
              <a:defRPr/>
            </a:pPr>
            <a:fld id="{930CACD4-69CB-4D2C-888A-6EE3126AEC05}"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6"/>
          <p:cNvSpPr>
            <a:spLocks noGrp="1"/>
          </p:cNvSpPr>
          <p:nvPr>
            <p:ph type="sldNum" sz="quarter" idx="12"/>
          </p:nvPr>
        </p:nvSpPr>
        <p:spPr/>
        <p:txBody>
          <a:bodyPr/>
          <a:lstStyle/>
          <a:p>
            <a:pPr fontAlgn="base">
              <a:spcBef>
                <a:spcPct val="0"/>
              </a:spcBef>
              <a:spcAft>
                <a:spcPct val="0"/>
              </a:spcAft>
            </a:pPr>
            <a:fld id="{5F68033A-1959-44DE-AD26-AB8DBD376FA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3208595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35A301BE-C461-4A27-AE87-9F52F02D5C2A}"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0AE6A227-A6F4-4FFB-BDFB-8D18E098B9C0}"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424995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211809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311291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171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1477428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3309887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4"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927422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4"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327275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FC4A70F1-70A5-43BC-B4C1-F2DA0B3006CA}"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5F1AEFC-8F83-4957-8A66-562E71B9803F}"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2973868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92DE75D-CB4B-43C9-8E62-F4EE74D6ADFC}"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F0EE161-FB24-434B-B8FD-FE52A012F2FC}"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495733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D120D3CC-AC14-4132-BB72-4C82C85E37C8}"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77BFBCB-ACB8-4CC1-AC53-279518F47B8A}"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26677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pPr>
              <a:defRPr/>
            </a:pPr>
            <a:fld id="{479AC0DB-B3EE-4BFC-9B78-E9BCBD437DAC}"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BB49B002-D214-4C2B-ACEA-B762AB91B9EC}"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2796485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F0BEDBA-4598-4749-8307-F094CAEAAC35}"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1E39180-8A03-4E33-BE1D-0208CCE43D5F}"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3926290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CA30F907-A1E2-4BFB-B66D-01DEABC98C8C}"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833B23FF-7EB9-48B1-9AC2-CC47AA3D968B}"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2948198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597F4BDE-669A-4065-A175-A3ACD1C25707}"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E277CA53-7816-464B-B45A-F07645EB8510}"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66487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4568C01-07C6-4938-82F3-64994324332B}"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1277529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pPr>
              <a:defRPr/>
            </a:pPr>
            <a:fld id="{5E400391-D6D2-42A8-B4D1-D60F0DEE9F14}"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3"/>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4"/>
          <p:cNvSpPr>
            <a:spLocks noGrp="1"/>
          </p:cNvSpPr>
          <p:nvPr>
            <p:ph type="sldNum" sz="quarter" idx="12"/>
          </p:nvPr>
        </p:nvSpPr>
        <p:spPr/>
        <p:txBody>
          <a:bodyPr/>
          <a:lstStyle/>
          <a:p>
            <a:pPr fontAlgn="base">
              <a:spcBef>
                <a:spcPct val="0"/>
              </a:spcBef>
              <a:spcAft>
                <a:spcPct val="0"/>
              </a:spcAft>
            </a:pPr>
            <a:fld id="{82D7E06B-8D65-43E9-BB02-67707F7CC970}"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470648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66792195-F239-422B-85BF-D67DA4538142}"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2"/>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3"/>
          <p:cNvSpPr>
            <a:spLocks noGrp="1"/>
          </p:cNvSpPr>
          <p:nvPr>
            <p:ph type="sldNum" sz="quarter" idx="12"/>
          </p:nvPr>
        </p:nvSpPr>
        <p:spPr/>
        <p:txBody>
          <a:bodyPr/>
          <a:lstStyle/>
          <a:p>
            <a:pPr fontAlgn="base">
              <a:spcBef>
                <a:spcPct val="0"/>
              </a:spcBef>
              <a:spcAft>
                <a:spcPct val="0"/>
              </a:spcAft>
            </a:pPr>
            <a:fld id="{AA904942-FE77-4D3E-B8B9-C8F2D9FFD7C4}"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2852754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pPr>
              <a:defRPr/>
            </a:pPr>
            <a:fld id="{930CACD4-69CB-4D2C-888A-6EE3126AEC05}"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6"/>
          <p:cNvSpPr>
            <a:spLocks noGrp="1"/>
          </p:cNvSpPr>
          <p:nvPr>
            <p:ph type="sldNum" sz="quarter" idx="12"/>
          </p:nvPr>
        </p:nvSpPr>
        <p:spPr/>
        <p:txBody>
          <a:bodyPr/>
          <a:lstStyle/>
          <a:p>
            <a:pPr fontAlgn="base">
              <a:spcBef>
                <a:spcPct val="0"/>
              </a:spcBef>
              <a:spcAft>
                <a:spcPct val="0"/>
              </a:spcAft>
            </a:pPr>
            <a:fld id="{5F68033A-1959-44DE-AD26-AB8DBD376FA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2899426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35A301BE-C461-4A27-AE87-9F52F02D5C2A}"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0AE6A227-A6F4-4FFB-BDFB-8D18E098B9C0}"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136981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183900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2935662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48372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2078861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4"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886606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4"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353903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4568C01-07C6-4938-82F3-64994324332B}" type="datetimeFigureOut">
              <a:rPr lang="ru-RU" smtClean="0"/>
              <a:t>08.02.2023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1352434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FC4A70F1-70A5-43BC-B4C1-F2DA0B3006CA}"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5F1AEFC-8F83-4957-8A66-562E71B9803F}"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3263866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92DE75D-CB4B-43C9-8E62-F4EE74D6ADFC}"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F0EE161-FB24-434B-B8FD-FE52A012F2FC}"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405296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373744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371391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E4568C01-07C6-4938-82F3-64994324332B}" type="datetimeFigureOut">
              <a:rPr lang="ru-RU" smtClean="0"/>
              <a:t>08.02.2023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23869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568C01-07C6-4938-82F3-64994324332B}"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EA9C1A-C62E-4806-9101-4BF1DF53F370}" type="slidenum">
              <a:rPr lang="ru-RU" smtClean="0"/>
              <a:t>‹#›</a:t>
            </a:fld>
            <a:endParaRPr lang="ru-RU"/>
          </a:p>
        </p:txBody>
      </p:sp>
    </p:spTree>
    <p:extLst>
      <p:ext uri="{BB962C8B-B14F-4D97-AF65-F5344CB8AC3E}">
        <p14:creationId xmlns:p14="http://schemas.microsoft.com/office/powerpoint/2010/main" val="3911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568C01-07C6-4938-82F3-64994324332B}" type="datetimeFigureOut">
              <a:rPr lang="ru-RU" smtClean="0"/>
              <a:t>08.02.2023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EA9C1A-C62E-4806-9101-4BF1DF53F370}" type="slidenum">
              <a:rPr lang="ru-RU" smtClean="0"/>
              <a:t>‹#›</a:t>
            </a:fld>
            <a:endParaRPr lang="ru-RU"/>
          </a:p>
        </p:txBody>
      </p:sp>
    </p:spTree>
    <p:extLst>
      <p:ext uri="{BB962C8B-B14F-4D97-AF65-F5344CB8AC3E}">
        <p14:creationId xmlns:p14="http://schemas.microsoft.com/office/powerpoint/2010/main" val="3438505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576334652"/>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F66F1855-1A46-4B51-B5DB-C891E69E9CA6}" type="datetimeFigureOut">
              <a:rPr lang="ru-RU" smtClean="0">
                <a:solidFill>
                  <a:prstClr val="black">
                    <a:tint val="75000"/>
                  </a:prstClr>
                </a:solidFill>
              </a:rPr>
              <a:pPr>
                <a:defRPr/>
              </a:pPr>
              <a:t>08.02.2023</a:t>
            </a:fld>
            <a:endParaRPr lang="ru-RU">
              <a:solidFill>
                <a:prstClr val="black">
                  <a:tint val="75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fontAlgn="base">
              <a:spcBef>
                <a:spcPct val="0"/>
              </a:spcBef>
              <a:spcAft>
                <a:spcPct val="0"/>
              </a:spcAft>
            </a:pPr>
            <a:fld id="{A23B730D-7EE1-42A2-A0AE-8D3226881422}" type="slidenum">
              <a:rPr lang="ru-RU" altLang="ru-RU" smtClean="0"/>
              <a:pPr fontAlgn="base">
                <a:spcBef>
                  <a:spcPct val="0"/>
                </a:spcBef>
                <a:spcAft>
                  <a:spcPct val="0"/>
                </a:spcAft>
              </a:pPr>
              <a:t>‹#›</a:t>
            </a:fld>
            <a:endParaRPr lang="ru-RU" altLang="ru-RU"/>
          </a:p>
        </p:txBody>
      </p:sp>
    </p:spTree>
    <p:extLst>
      <p:ext uri="{BB962C8B-B14F-4D97-AF65-F5344CB8AC3E}">
        <p14:creationId xmlns:p14="http://schemas.microsoft.com/office/powerpoint/2010/main" val="222387070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rgbClr val="FF0000"/>
                </a:solidFill>
                <a:latin typeface="Times New Roman" panose="02020603050405020304" pitchFamily="18" charset="0"/>
                <a:cs typeface="Times New Roman" panose="02020603050405020304" pitchFamily="18" charset="0"/>
              </a:rPr>
              <a:t>Тема урока «Многообразие червей»</a:t>
            </a:r>
            <a:endParaRPr lang="ru-RU" sz="3600"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838200" y="1479767"/>
            <a:ext cx="3472543" cy="2154082"/>
          </a:xfrm>
          <a:prstGeom prst="rect">
            <a:avLst/>
          </a:prstGeom>
        </p:spPr>
      </p:pic>
      <p:pic>
        <p:nvPicPr>
          <p:cNvPr id="5" name="Рисунок 4"/>
          <p:cNvPicPr>
            <a:picLocks noChangeAspect="1"/>
          </p:cNvPicPr>
          <p:nvPr/>
        </p:nvPicPr>
        <p:blipFill>
          <a:blip r:embed="rId3"/>
          <a:stretch>
            <a:fillRect/>
          </a:stretch>
        </p:blipFill>
        <p:spPr>
          <a:xfrm>
            <a:off x="4709225" y="1479767"/>
            <a:ext cx="2779205" cy="2070955"/>
          </a:xfrm>
          <a:prstGeom prst="rect">
            <a:avLst/>
          </a:prstGeom>
        </p:spPr>
      </p:pic>
      <p:pic>
        <p:nvPicPr>
          <p:cNvPr id="6" name="Рисунок 5"/>
          <p:cNvPicPr>
            <a:picLocks noChangeAspect="1"/>
          </p:cNvPicPr>
          <p:nvPr/>
        </p:nvPicPr>
        <p:blipFill rotWithShape="1">
          <a:blip r:embed="rId4"/>
          <a:srcRect l="17965" r="8009" b="17946"/>
          <a:stretch/>
        </p:blipFill>
        <p:spPr>
          <a:xfrm>
            <a:off x="7728881" y="1479767"/>
            <a:ext cx="3384467" cy="1987828"/>
          </a:xfrm>
          <a:prstGeom prst="rect">
            <a:avLst/>
          </a:prstGeom>
        </p:spPr>
      </p:pic>
      <p:pic>
        <p:nvPicPr>
          <p:cNvPr id="7" name="Рисунок 6"/>
          <p:cNvPicPr>
            <a:picLocks noChangeAspect="1"/>
          </p:cNvPicPr>
          <p:nvPr/>
        </p:nvPicPr>
        <p:blipFill>
          <a:blip r:embed="rId5"/>
          <a:stretch>
            <a:fillRect/>
          </a:stretch>
        </p:blipFill>
        <p:spPr>
          <a:xfrm>
            <a:off x="8254076" y="3758441"/>
            <a:ext cx="2859272" cy="2286198"/>
          </a:xfrm>
          <a:prstGeom prst="rect">
            <a:avLst/>
          </a:prstGeom>
        </p:spPr>
      </p:pic>
      <p:pic>
        <p:nvPicPr>
          <p:cNvPr id="8" name="Рисунок 7"/>
          <p:cNvPicPr>
            <a:picLocks noChangeAspect="1"/>
          </p:cNvPicPr>
          <p:nvPr/>
        </p:nvPicPr>
        <p:blipFill rotWithShape="1">
          <a:blip r:embed="rId6"/>
          <a:srcRect l="1362" t="17531" r="56312" b="2007"/>
          <a:stretch/>
        </p:blipFill>
        <p:spPr>
          <a:xfrm rot="16200000">
            <a:off x="4926281" y="3574473"/>
            <a:ext cx="2339439" cy="3063834"/>
          </a:xfrm>
          <a:prstGeom prst="rect">
            <a:avLst/>
          </a:prstGeom>
        </p:spPr>
      </p:pic>
      <p:pic>
        <p:nvPicPr>
          <p:cNvPr id="9" name="Рисунок 8"/>
          <p:cNvPicPr>
            <a:picLocks noChangeAspect="1"/>
          </p:cNvPicPr>
          <p:nvPr/>
        </p:nvPicPr>
        <p:blipFill>
          <a:blip r:embed="rId7"/>
          <a:stretch>
            <a:fillRect/>
          </a:stretch>
        </p:blipFill>
        <p:spPr>
          <a:xfrm>
            <a:off x="838201" y="3764340"/>
            <a:ext cx="3330038" cy="2511770"/>
          </a:xfrm>
          <a:prstGeom prst="rect">
            <a:avLst/>
          </a:prstGeom>
        </p:spPr>
      </p:pic>
    </p:spTree>
    <p:extLst>
      <p:ext uri="{BB962C8B-B14F-4D97-AF65-F5344CB8AC3E}">
        <p14:creationId xmlns:p14="http://schemas.microsoft.com/office/powerpoint/2010/main" val="35464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263488" y="152749"/>
            <a:ext cx="72887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None/>
            </a:pPr>
            <a:r>
              <a:rPr lang="ru-RU" alt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Сравнительная характеристика плоских,</a:t>
            </a:r>
          </a:p>
          <a:p>
            <a:pPr algn="ctr" eaLnBrk="1" fontAlgn="base" hangingPunct="1">
              <a:spcBef>
                <a:spcPct val="0"/>
              </a:spcBef>
              <a:spcAft>
                <a:spcPct val="0"/>
              </a:spcAft>
              <a:buNone/>
            </a:pPr>
            <a:r>
              <a:rPr lang="ru-RU" alt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круглых и кольчатых</a:t>
            </a:r>
          </a:p>
        </p:txBody>
      </p:sp>
      <p:graphicFrame>
        <p:nvGraphicFramePr>
          <p:cNvPr id="3" name="Таблица 2"/>
          <p:cNvGraphicFramePr>
            <a:graphicFrameLocks noGrp="1"/>
          </p:cNvGraphicFramePr>
          <p:nvPr>
            <p:extLst>
              <p:ext uri="{D42A27DB-BD31-4B8C-83A1-F6EECF244321}">
                <p14:modId xmlns:p14="http://schemas.microsoft.com/office/powerpoint/2010/main" val="3879286237"/>
              </p:ext>
            </p:extLst>
          </p:nvPr>
        </p:nvGraphicFramePr>
        <p:xfrm>
          <a:off x="890648" y="1143000"/>
          <a:ext cx="10604667" cy="5361774"/>
        </p:xfrm>
        <a:graphic>
          <a:graphicData uri="http://schemas.openxmlformats.org/drawingml/2006/table">
            <a:tbl>
              <a:tblPr/>
              <a:tblGrid>
                <a:gridCol w="2650335">
                  <a:extLst>
                    <a:ext uri="{9D8B030D-6E8A-4147-A177-3AD203B41FA5}">
                      <a16:colId xmlns:a16="http://schemas.microsoft.com/office/drawing/2014/main" val="20000"/>
                    </a:ext>
                  </a:extLst>
                </a:gridCol>
                <a:gridCol w="2651444">
                  <a:extLst>
                    <a:ext uri="{9D8B030D-6E8A-4147-A177-3AD203B41FA5}">
                      <a16:colId xmlns:a16="http://schemas.microsoft.com/office/drawing/2014/main" val="20001"/>
                    </a:ext>
                  </a:extLst>
                </a:gridCol>
                <a:gridCol w="2651444">
                  <a:extLst>
                    <a:ext uri="{9D8B030D-6E8A-4147-A177-3AD203B41FA5}">
                      <a16:colId xmlns:a16="http://schemas.microsoft.com/office/drawing/2014/main" val="20002"/>
                    </a:ext>
                  </a:extLst>
                </a:gridCol>
                <a:gridCol w="2651444">
                  <a:extLst>
                    <a:ext uri="{9D8B030D-6E8A-4147-A177-3AD203B41FA5}">
                      <a16:colId xmlns:a16="http://schemas.microsoft.com/office/drawing/2014/main" val="20003"/>
                    </a:ext>
                  </a:extLst>
                </a:gridCol>
              </a:tblGrid>
              <a:tr h="243826">
                <a:tc>
                  <a:txBody>
                    <a:bodyPr/>
                    <a:lstStyle/>
                    <a:p>
                      <a:pPr algn="l">
                        <a:spcAft>
                          <a:spcPts val="0"/>
                        </a:spcAft>
                      </a:pPr>
                      <a:r>
                        <a:rPr lang="ru-RU" sz="1600" dirty="0">
                          <a:solidFill>
                            <a:schemeClr val="bg1"/>
                          </a:solidFill>
                          <a:latin typeface="Calibri"/>
                          <a:ea typeface="Calibri"/>
                          <a:cs typeface="Times New Roman"/>
                        </a:rPr>
                        <a:t>Признаки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Плоские черви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Круглые черви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Кольчатые черви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7244">
                <a:tc>
                  <a:txBody>
                    <a:bodyPr/>
                    <a:lstStyle/>
                    <a:p>
                      <a:pPr algn="l">
                        <a:spcAft>
                          <a:spcPts val="0"/>
                        </a:spcAft>
                      </a:pPr>
                      <a:r>
                        <a:rPr lang="ru-RU" sz="1600">
                          <a:solidFill>
                            <a:schemeClr val="bg1"/>
                          </a:solidFill>
                          <a:latin typeface="Calibri"/>
                          <a:ea typeface="Calibri"/>
                          <a:cs typeface="Times New Roman"/>
                        </a:rPr>
                        <a:t>Тип симметрии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двусторонняя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двусторонняя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двусторонняя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8022">
                <a:tc>
                  <a:txBody>
                    <a:bodyPr/>
                    <a:lstStyle/>
                    <a:p>
                      <a:pPr algn="l">
                        <a:spcAft>
                          <a:spcPts val="0"/>
                        </a:spcAft>
                      </a:pPr>
                      <a:r>
                        <a:rPr lang="ru-RU" sz="1600">
                          <a:solidFill>
                            <a:schemeClr val="bg1"/>
                          </a:solidFill>
                          <a:latin typeface="Calibri"/>
                          <a:ea typeface="Calibri"/>
                          <a:cs typeface="Times New Roman"/>
                        </a:rPr>
                        <a:t>Количество слоев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три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три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три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4488">
                <a:tc>
                  <a:txBody>
                    <a:bodyPr/>
                    <a:lstStyle/>
                    <a:p>
                      <a:pPr algn="l">
                        <a:spcAft>
                          <a:spcPts val="0"/>
                        </a:spcAft>
                      </a:pPr>
                      <a:r>
                        <a:rPr lang="ru-RU" sz="1600">
                          <a:solidFill>
                            <a:schemeClr val="bg1"/>
                          </a:solidFill>
                          <a:latin typeface="Calibri"/>
                          <a:ea typeface="Calibri"/>
                          <a:cs typeface="Times New Roman"/>
                        </a:rPr>
                        <a:t>Наличие кожно  – мускульного мешка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4138">
                <a:tc>
                  <a:txBody>
                    <a:bodyPr/>
                    <a:lstStyle/>
                    <a:p>
                      <a:pPr algn="l">
                        <a:spcAft>
                          <a:spcPts val="0"/>
                        </a:spcAft>
                      </a:pPr>
                      <a:r>
                        <a:rPr lang="ru-RU" sz="1600" dirty="0">
                          <a:solidFill>
                            <a:schemeClr val="bg1"/>
                          </a:solidFill>
                          <a:latin typeface="Calibri"/>
                          <a:ea typeface="Calibri"/>
                          <a:cs typeface="Times New Roman"/>
                        </a:rPr>
                        <a:t>Наличие полости тела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Отсутствует, пространство между органами заполнено паренхимой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Первичная полость тела, заполненная жидкостью.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Вторичная полость, заполненная жидкостью, которая имеет собственные стенки поделена поперечными перегородками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4488">
                <a:tc>
                  <a:txBody>
                    <a:bodyPr/>
                    <a:lstStyle/>
                    <a:p>
                      <a:pPr algn="l">
                        <a:spcAft>
                          <a:spcPts val="0"/>
                        </a:spcAft>
                      </a:pPr>
                      <a:r>
                        <a:rPr lang="ru-RU" sz="1600">
                          <a:solidFill>
                            <a:schemeClr val="bg1"/>
                          </a:solidFill>
                          <a:latin typeface="Calibri"/>
                          <a:ea typeface="Calibri"/>
                          <a:cs typeface="Times New Roman"/>
                        </a:rPr>
                        <a:t>Наличие задней кишки и анального отверстия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отсутствует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1479">
                <a:tc>
                  <a:txBody>
                    <a:bodyPr/>
                    <a:lstStyle/>
                    <a:p>
                      <a:pPr algn="l">
                        <a:spcAft>
                          <a:spcPts val="0"/>
                        </a:spcAft>
                      </a:pPr>
                      <a:r>
                        <a:rPr lang="ru-RU" sz="1600" dirty="0">
                          <a:solidFill>
                            <a:schemeClr val="bg1"/>
                          </a:solidFill>
                          <a:latin typeface="Calibri"/>
                          <a:ea typeface="Calibri"/>
                          <a:cs typeface="Times New Roman"/>
                        </a:rPr>
                        <a:t>Наличие выделительной системы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1479">
                <a:tc>
                  <a:txBody>
                    <a:bodyPr/>
                    <a:lstStyle/>
                    <a:p>
                      <a:pPr algn="l">
                        <a:spcAft>
                          <a:spcPts val="0"/>
                        </a:spcAft>
                      </a:pPr>
                      <a:r>
                        <a:rPr lang="ru-RU" sz="1600" dirty="0">
                          <a:solidFill>
                            <a:schemeClr val="bg1"/>
                          </a:solidFill>
                          <a:latin typeface="Calibri"/>
                          <a:ea typeface="Calibri"/>
                          <a:cs typeface="Times New Roman"/>
                        </a:rPr>
                        <a:t>Наличие кровеносной системы</a:t>
                      </a:r>
                    </a:p>
                    <a:p>
                      <a:pPr algn="ctr">
                        <a:spcAft>
                          <a:spcPts val="0"/>
                        </a:spcAft>
                      </a:pPr>
                      <a:r>
                        <a:rPr lang="ru-RU" sz="1600" dirty="0">
                          <a:solidFill>
                            <a:schemeClr val="bg1"/>
                          </a:solidFill>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a:solidFill>
                          <a:schemeClr val="bg1"/>
                        </a:solidFill>
                        <a:latin typeface="Calibri"/>
                        <a:ea typeface="Calibri"/>
                        <a:cs typeface="Times New Roman"/>
                      </a:endParaRPr>
                    </a:p>
                    <a:p>
                      <a:pPr algn="l">
                        <a:spcAft>
                          <a:spcPts val="0"/>
                        </a:spcAft>
                      </a:pPr>
                      <a:r>
                        <a:rPr lang="ru-RU" sz="1600">
                          <a:solidFill>
                            <a:schemeClr val="bg1"/>
                          </a:solidFill>
                          <a:latin typeface="Calibri"/>
                          <a:ea typeface="Calibri"/>
                          <a:cs typeface="Times New Roman"/>
                        </a:rPr>
                        <a:t>отсутствует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a:solidFill>
                          <a:schemeClr val="bg1"/>
                        </a:solidFill>
                        <a:latin typeface="Calibri"/>
                        <a:ea typeface="Calibri"/>
                        <a:cs typeface="Times New Roman"/>
                      </a:endParaRPr>
                    </a:p>
                    <a:p>
                      <a:pPr algn="l">
                        <a:spcAft>
                          <a:spcPts val="0"/>
                        </a:spcAft>
                      </a:pPr>
                      <a:r>
                        <a:rPr lang="ru-RU" sz="1600">
                          <a:solidFill>
                            <a:schemeClr val="bg1"/>
                          </a:solidFill>
                          <a:latin typeface="Calibri"/>
                          <a:ea typeface="Calibri"/>
                          <a:cs typeface="Times New Roman"/>
                        </a:rPr>
                        <a:t>отсутствует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dirty="0">
                        <a:solidFill>
                          <a:schemeClr val="bg1"/>
                        </a:solidFill>
                        <a:latin typeface="Calibri"/>
                        <a:ea typeface="Calibri"/>
                        <a:cs typeface="Times New Roman"/>
                      </a:endParaRPr>
                    </a:p>
                    <a:p>
                      <a:pPr algn="l">
                        <a:spcAft>
                          <a:spcPts val="0"/>
                        </a:spcAft>
                      </a:pPr>
                      <a:r>
                        <a:rPr lang="ru-RU" sz="1600" dirty="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87653">
                <a:tc>
                  <a:txBody>
                    <a:bodyPr/>
                    <a:lstStyle/>
                    <a:p>
                      <a:pPr algn="l">
                        <a:spcAft>
                          <a:spcPts val="0"/>
                        </a:spcAft>
                      </a:pPr>
                      <a:r>
                        <a:rPr lang="ru-RU" sz="1600">
                          <a:solidFill>
                            <a:schemeClr val="bg1"/>
                          </a:solidFill>
                          <a:latin typeface="Calibri"/>
                          <a:ea typeface="Calibri"/>
                          <a:cs typeface="Times New Roman"/>
                        </a:rPr>
                        <a:t>Наличие нервной системы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имеется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9010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150226" cy="942945"/>
          </a:xfrm>
        </p:spPr>
        <p:txBody>
          <a:bodyPr/>
          <a:lstStyle/>
          <a:p>
            <a:pPr algn="ctr"/>
            <a:r>
              <a:rPr lang="ru-RU"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Роль дождевых червей в природе и жизни человека</a:t>
            </a:r>
            <a:endParaRPr lang="ru-RU" sz="3200" dirty="0"/>
          </a:p>
        </p:txBody>
      </p:sp>
      <p:sp>
        <p:nvSpPr>
          <p:cNvPr id="3" name="Объект 2"/>
          <p:cNvSpPr>
            <a:spLocks noGrp="1"/>
          </p:cNvSpPr>
          <p:nvPr>
            <p:ph sz="half" idx="1"/>
          </p:nvPr>
        </p:nvSpPr>
        <p:spPr>
          <a:xfrm>
            <a:off x="224589" y="1395663"/>
            <a:ext cx="6224337" cy="4781300"/>
          </a:xfrm>
        </p:spPr>
        <p:txBody>
          <a:bodyPr>
            <a:normAutofit fontScale="92500" lnSpcReduction="10000"/>
          </a:bodyPr>
          <a:lstStyle/>
          <a:p>
            <a:pPr lvl="0">
              <a:lnSpc>
                <a:spcPct val="107000"/>
              </a:lnSpc>
            </a:pPr>
            <a:r>
              <a:rPr lang="ru-RU" sz="19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Дождевым червям в почвенной микрофлоре принадлежит главная роль в разложении органических веществ, попавших в почву, обогащении е гумусом и всеми другими элементами питания растений, поднимаемыми из глубинных слоев земли корневой </a:t>
            </a:r>
            <a:r>
              <a:rPr lang="ru-RU" sz="1900" dirty="0" smtClean="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системой. </a:t>
            </a:r>
            <a:r>
              <a:rPr lang="ru-RU" sz="19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Наличие червей в почве – показатель ее плодородия и здоровья. Дождевые черви - типичные представители этого класса, живут скрытно во влажных богатых перегноем почвах, ведут подвижный, роющий образ жизни, в теплое время держатся у поверхности, зимой на глубине до 2 метров в норках. Дождевой червь может заглатывать землю и пропускать ее через кишечник, как бы проедая себе ход, усваивая при этом питательные частицы, содержащиеся в почве. Одним из первых ученых, обративших внимание на полезную почвообразовательную деятельность дождевых червей, был Чарлз Дарвин.</a:t>
            </a:r>
            <a:r>
              <a:rPr lang="ru-RU" sz="1900" i="1"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pic>
        <p:nvPicPr>
          <p:cNvPr id="5" name="Объект 4"/>
          <p:cNvPicPr>
            <a:picLocks noGrp="1" noChangeAspect="1"/>
          </p:cNvPicPr>
          <p:nvPr>
            <p:ph sz="half" idx="2"/>
          </p:nvPr>
        </p:nvPicPr>
        <p:blipFill>
          <a:blip r:embed="rId2"/>
          <a:stretch>
            <a:fillRect/>
          </a:stretch>
        </p:blipFill>
        <p:spPr>
          <a:xfrm>
            <a:off x="6590805" y="1395663"/>
            <a:ext cx="4762995" cy="4398011"/>
          </a:xfrm>
          <a:prstGeom prst="rect">
            <a:avLst/>
          </a:prstGeom>
        </p:spPr>
      </p:pic>
    </p:spTree>
    <p:extLst>
      <p:ext uri="{BB962C8B-B14F-4D97-AF65-F5344CB8AC3E}">
        <p14:creationId xmlns:p14="http://schemas.microsoft.com/office/powerpoint/2010/main" val="366398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32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32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Задача </a:t>
            </a:r>
            <a:r>
              <a:rPr lang="ru-RU"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экологического содержания.</a:t>
            </a:r>
            <a:r>
              <a:rPr lang="ru-RU"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ru-RU"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ru-RU" sz="3600" dirty="0"/>
          </a:p>
        </p:txBody>
      </p:sp>
      <p:sp>
        <p:nvSpPr>
          <p:cNvPr id="3" name="Текст 2"/>
          <p:cNvSpPr>
            <a:spLocks noGrp="1"/>
          </p:cNvSpPr>
          <p:nvPr>
            <p:ph type="body" idx="1"/>
          </p:nvPr>
        </p:nvSpPr>
        <p:spPr/>
        <p:txBody>
          <a:bodyPr/>
          <a:lstStyle/>
          <a:p>
            <a:r>
              <a:rPr lang="ru-RU" dirty="0" smtClean="0"/>
              <a:t>                </a:t>
            </a:r>
            <a:r>
              <a:rPr lang="ru-RU" sz="3200" dirty="0" smtClean="0">
                <a:solidFill>
                  <a:srgbClr val="FF0000"/>
                </a:solidFill>
                <a:latin typeface="Times New Roman" panose="02020603050405020304" pitchFamily="18" charset="0"/>
                <a:cs typeface="Times New Roman" panose="02020603050405020304" pitchFamily="18" charset="0"/>
              </a:rPr>
              <a:t>Прямая задача</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1103312" y="2514600"/>
            <a:ext cx="4941228" cy="3741738"/>
          </a:xfrm>
        </p:spPr>
        <p:txBody>
          <a:bodyPr/>
          <a:lstStyle/>
          <a:p>
            <a:pPr lvl="0">
              <a:lnSpc>
                <a:spcPct val="107000"/>
              </a:lnSpc>
            </a:pPr>
            <a:r>
              <a:rPr lang="ru-RU" sz="20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На 1 га богатых перегноем полей живет до 4,5 млн. дождевых червей. Рассчитайте, сколько почвы за сутки перерабатывают дождевые  черви на площади 20 га земли, если один дождевой червь может переработать за это время 0,5 г почвы. </a:t>
            </a:r>
            <a:endParaRPr lang="ru-RU" dirty="0"/>
          </a:p>
        </p:txBody>
      </p:sp>
      <p:sp>
        <p:nvSpPr>
          <p:cNvPr id="5" name="Текст 4"/>
          <p:cNvSpPr>
            <a:spLocks noGrp="1"/>
          </p:cNvSpPr>
          <p:nvPr>
            <p:ph type="body" sz="quarter" idx="3"/>
          </p:nvPr>
        </p:nvSpPr>
        <p:spPr>
          <a:xfrm>
            <a:off x="6352674" y="1905000"/>
            <a:ext cx="4876800" cy="576262"/>
          </a:xfrm>
        </p:spPr>
        <p:txBody>
          <a:bodyPr/>
          <a:lstStyle/>
          <a:p>
            <a:r>
              <a:rPr lang="ru-RU" dirty="0" smtClean="0"/>
              <a:t>                </a:t>
            </a:r>
            <a:r>
              <a:rPr lang="ru-RU" sz="3200" dirty="0" smtClean="0">
                <a:solidFill>
                  <a:srgbClr val="FF0000"/>
                </a:solidFill>
                <a:latin typeface="Times New Roman" panose="02020603050405020304" pitchFamily="18" charset="0"/>
                <a:cs typeface="Times New Roman" panose="02020603050405020304" pitchFamily="18" charset="0"/>
              </a:rPr>
              <a:t>Обратная задача</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6135758" y="2533014"/>
            <a:ext cx="5574979" cy="3741738"/>
          </a:xfrm>
        </p:spPr>
        <p:txBody>
          <a:bodyPr>
            <a:normAutofit/>
          </a:bodyPr>
          <a:lstStyle/>
          <a:p>
            <a:r>
              <a:rPr lang="ru-RU" sz="2000" dirty="0" smtClean="0">
                <a:solidFill>
                  <a:schemeClr val="bg1"/>
                </a:solidFill>
                <a:latin typeface="Times New Roman" panose="02020603050405020304" pitchFamily="18" charset="0"/>
                <a:cs typeface="Times New Roman" panose="02020603050405020304" pitchFamily="18" charset="0"/>
              </a:rPr>
              <a:t>Известно,что дождевые черви за сутки могут переработать </a:t>
            </a:r>
            <a:r>
              <a:rPr lang="ru-RU" sz="2000" dirty="0" smtClean="0">
                <a:solidFill>
                  <a:schemeClr val="bg1"/>
                </a:solidFill>
                <a:latin typeface="Times New Roman" panose="02020603050405020304" pitchFamily="18" charset="0"/>
                <a:cs typeface="Times New Roman" panose="02020603050405020304" pitchFamily="18" charset="0"/>
              </a:rPr>
              <a:t>45тонн(45 </a:t>
            </a:r>
            <a:r>
              <a:rPr lang="ru-RU" sz="2000" dirty="0" err="1" smtClean="0">
                <a:solidFill>
                  <a:schemeClr val="bg1"/>
                </a:solidFill>
                <a:latin typeface="Times New Roman" panose="02020603050405020304" pitchFamily="18" charset="0"/>
                <a:cs typeface="Times New Roman" panose="02020603050405020304" pitchFamily="18" charset="0"/>
              </a:rPr>
              <a:t>млн.га</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почвы на площади 20 га земли. Найти</a:t>
            </a:r>
            <a:r>
              <a:rPr lang="ru-RU" sz="2000" dirty="0" smtClean="0">
                <a:solidFill>
                  <a:schemeClr val="bg1"/>
                </a:solidFill>
                <a:latin typeface="Times New Roman" panose="02020603050405020304" pitchFamily="18" charset="0"/>
                <a:cs typeface="Times New Roman" panose="02020603050405020304" pitchFamily="18" charset="0"/>
              </a:rPr>
              <a:t>, сколько </a:t>
            </a:r>
            <a:r>
              <a:rPr lang="ru-RU" sz="2000" dirty="0" smtClean="0">
                <a:solidFill>
                  <a:schemeClr val="bg1"/>
                </a:solidFill>
                <a:latin typeface="Times New Roman" panose="02020603050405020304" pitchFamily="18" charset="0"/>
                <a:cs typeface="Times New Roman" panose="02020603050405020304" pitchFamily="18" charset="0"/>
              </a:rPr>
              <a:t>дождевых червей живёт на 1 га земли, если один дождевой червь за 24 часа перерабатывает 0,5 г почвы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03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42900" lvl="0" indent="-342900">
              <a:spcBef>
                <a:spcPts val="1000"/>
              </a:spcBef>
            </a:pPr>
            <a:r>
              <a:rPr lang="ru-RU" sz="3200" dirty="0" smtClean="0">
                <a:solidFill>
                  <a:srgbClr val="000000"/>
                </a:solidFill>
                <a:latin typeface="Times New Roman" panose="02020603050405020304" pitchFamily="18" charset="0"/>
                <a:cs typeface="Times New Roman" panose="02020603050405020304" pitchFamily="18" charset="0"/>
              </a:rPr>
              <a:t>                    </a:t>
            </a:r>
            <a:r>
              <a:rPr lang="ru-RU" sz="3600" dirty="0" smtClean="0">
                <a:solidFill>
                  <a:srgbClr val="FF0000"/>
                </a:solidFill>
                <a:latin typeface="Times New Roman" panose="02020603050405020304" pitchFamily="18" charset="0"/>
                <a:cs typeface="Times New Roman" panose="02020603050405020304" pitchFamily="18" charset="0"/>
              </a:rPr>
              <a:t>Правильны </a:t>
            </a:r>
            <a:r>
              <a:rPr lang="ru-RU" sz="3600" dirty="0">
                <a:solidFill>
                  <a:srgbClr val="FF0000"/>
                </a:solidFill>
                <a:latin typeface="Times New Roman" panose="02020603050405020304" pitchFamily="18" charset="0"/>
                <a:cs typeface="Times New Roman" panose="02020603050405020304" pitchFamily="18" charset="0"/>
              </a:rPr>
              <a:t>ли утверждения?</a:t>
            </a:r>
            <a:br>
              <a:rPr lang="ru-RU" sz="3600" dirty="0">
                <a:solidFill>
                  <a:srgbClr val="FF0000"/>
                </a:solidFill>
                <a:latin typeface="Times New Roman" panose="02020603050405020304" pitchFamily="18" charset="0"/>
                <a:cs typeface="Times New Roman" panose="02020603050405020304" pitchFamily="18" charset="0"/>
              </a:rPr>
            </a:br>
            <a:endParaRPr lang="ru-RU" sz="3600" dirty="0">
              <a:solidFill>
                <a:srgbClr val="FF0000"/>
              </a:solidFill>
            </a:endParaRPr>
          </a:p>
        </p:txBody>
      </p:sp>
      <p:sp>
        <p:nvSpPr>
          <p:cNvPr id="3" name="Объект 2"/>
          <p:cNvSpPr>
            <a:spLocks noGrp="1"/>
          </p:cNvSpPr>
          <p:nvPr>
            <p:ph idx="1"/>
          </p:nvPr>
        </p:nvSpPr>
        <p:spPr>
          <a:xfrm>
            <a:off x="1103313" y="1389414"/>
            <a:ext cx="9869488" cy="4298867"/>
          </a:xfrm>
        </p:spPr>
        <p:txBody>
          <a:bodyPr/>
          <a:lstStyle/>
          <a:p>
            <a:pPr lvl="0">
              <a:buClr>
                <a:srgbClr val="637052">
                  <a:lumMod val="40000"/>
                  <a:lumOff val="60000"/>
                </a:srgbClr>
              </a:buClr>
            </a:pPr>
            <a:r>
              <a:rPr lang="ru-RU" sz="3200" dirty="0">
                <a:solidFill>
                  <a:srgbClr val="000000"/>
                </a:solidFill>
                <a:latin typeface="Times New Roman" panose="02020603050405020304" pitchFamily="18" charset="0"/>
                <a:cs typeface="Times New Roman" panose="02020603050405020304" pitchFamily="18" charset="0"/>
              </a:rPr>
              <a:t>Печёночный сосальщик обитает в кишечнике человека.</a:t>
            </a:r>
          </a:p>
          <a:p>
            <a:pPr lvl="0">
              <a:buClr>
                <a:srgbClr val="637052">
                  <a:lumMod val="40000"/>
                  <a:lumOff val="60000"/>
                </a:srgbClr>
              </a:buClr>
            </a:pPr>
            <a:r>
              <a:rPr lang="ru-RU" sz="3200" dirty="0">
                <a:solidFill>
                  <a:srgbClr val="000000"/>
                </a:solidFill>
                <a:latin typeface="Times New Roman" panose="02020603050405020304" pitchFamily="18" charset="0"/>
                <a:cs typeface="Times New Roman" panose="02020603050405020304" pitchFamily="18" charset="0"/>
              </a:rPr>
              <a:t>Нереида относится к многощетинковым червям.</a:t>
            </a:r>
          </a:p>
          <a:p>
            <a:pPr lvl="0">
              <a:buClr>
                <a:srgbClr val="637052">
                  <a:lumMod val="40000"/>
                  <a:lumOff val="60000"/>
                </a:srgbClr>
              </a:buClr>
            </a:pPr>
            <a:r>
              <a:rPr lang="ru-RU" sz="3200" dirty="0">
                <a:solidFill>
                  <a:srgbClr val="000000"/>
                </a:solidFill>
                <a:latin typeface="Times New Roman" panose="02020603050405020304" pitchFamily="18" charset="0"/>
                <a:cs typeface="Times New Roman" panose="02020603050405020304" pitchFamily="18" charset="0"/>
              </a:rPr>
              <a:t>Аскарида и острицы относятся к круглым червям.</a:t>
            </a:r>
          </a:p>
        </p:txBody>
      </p:sp>
    </p:spTree>
    <p:extLst>
      <p:ext uri="{BB962C8B-B14F-4D97-AF65-F5344CB8AC3E}">
        <p14:creationId xmlns:p14="http://schemas.microsoft.com/office/powerpoint/2010/main" val="2703626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75658" y="328915"/>
            <a:ext cx="10189028" cy="6200169"/>
          </a:xfrm>
          <a:prstGeom prst="rect">
            <a:avLst/>
          </a:prstGeom>
        </p:spPr>
      </p:pic>
    </p:spTree>
    <p:extLst>
      <p:ext uri="{BB962C8B-B14F-4D97-AF65-F5344CB8AC3E}">
        <p14:creationId xmlns:p14="http://schemas.microsoft.com/office/powerpoint/2010/main" val="4095942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Узнай паразита и предложи меры профилактики</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103313" y="2235314"/>
            <a:ext cx="8947150" cy="3830409"/>
          </a:xfrm>
          <a:prstGeom prst="rect">
            <a:avLst/>
          </a:prstGeom>
        </p:spPr>
      </p:pic>
    </p:spTree>
    <p:extLst>
      <p:ext uri="{BB962C8B-B14F-4D97-AF65-F5344CB8AC3E}">
        <p14:creationId xmlns:p14="http://schemas.microsoft.com/office/powerpoint/2010/main" val="242181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0000"/>
                </a:solidFill>
                <a:latin typeface="Times New Roman" panose="02020603050405020304" pitchFamily="18" charset="0"/>
                <a:cs typeface="Times New Roman" panose="02020603050405020304" pitchFamily="18" charset="0"/>
              </a:rPr>
              <a:t>Узнай паразита и предложи меры профилактики</a:t>
            </a:r>
            <a:endParaRPr lang="ru-RU" dirty="0">
              <a:latin typeface="Times New Roman" panose="02020603050405020304" pitchFamily="18" charset="0"/>
              <a:cs typeface="Times New Roman" panose="02020603050405020304" pitchFamily="18" charset="0"/>
            </a:endParaRPr>
          </a:p>
        </p:txBody>
      </p:sp>
      <p:pic>
        <p:nvPicPr>
          <p:cNvPr id="28674" name="Picture 2" descr="https://moyamatem.ru/cikli-razvitiya-paraziticheskih-chervej/455205_html_m395c8f85.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91997" y="2052638"/>
            <a:ext cx="616978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8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51906" y="498764"/>
            <a:ext cx="9868395" cy="5676405"/>
          </a:xfrm>
          <a:prstGeom prst="rect">
            <a:avLst/>
          </a:prstGeom>
        </p:spPr>
      </p:pic>
    </p:spTree>
    <p:extLst>
      <p:ext uri="{BB962C8B-B14F-4D97-AF65-F5344CB8AC3E}">
        <p14:creationId xmlns:p14="http://schemas.microsoft.com/office/powerpoint/2010/main" val="4072393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20340832"/>
              </p:ext>
            </p:extLst>
          </p:nvPr>
        </p:nvGraphicFramePr>
        <p:xfrm>
          <a:off x="344292" y="1548433"/>
          <a:ext cx="11127179" cy="4594227"/>
        </p:xfrm>
        <a:graphic>
          <a:graphicData uri="http://schemas.openxmlformats.org/drawingml/2006/table">
            <a:tbl>
              <a:tblPr/>
              <a:tblGrid>
                <a:gridCol w="2780924">
                  <a:extLst>
                    <a:ext uri="{9D8B030D-6E8A-4147-A177-3AD203B41FA5}">
                      <a16:colId xmlns:a16="http://schemas.microsoft.com/office/drawing/2014/main" val="20000"/>
                    </a:ext>
                  </a:extLst>
                </a:gridCol>
                <a:gridCol w="2782085">
                  <a:extLst>
                    <a:ext uri="{9D8B030D-6E8A-4147-A177-3AD203B41FA5}">
                      <a16:colId xmlns:a16="http://schemas.microsoft.com/office/drawing/2014/main" val="20001"/>
                    </a:ext>
                  </a:extLst>
                </a:gridCol>
                <a:gridCol w="2782085">
                  <a:extLst>
                    <a:ext uri="{9D8B030D-6E8A-4147-A177-3AD203B41FA5}">
                      <a16:colId xmlns:a16="http://schemas.microsoft.com/office/drawing/2014/main" val="20002"/>
                    </a:ext>
                  </a:extLst>
                </a:gridCol>
                <a:gridCol w="2782085">
                  <a:extLst>
                    <a:ext uri="{9D8B030D-6E8A-4147-A177-3AD203B41FA5}">
                      <a16:colId xmlns:a16="http://schemas.microsoft.com/office/drawing/2014/main" val="20003"/>
                    </a:ext>
                  </a:extLst>
                </a:gridCol>
              </a:tblGrid>
              <a:tr h="297129">
                <a:tc>
                  <a:txBody>
                    <a:bodyPr/>
                    <a:lstStyle/>
                    <a:p>
                      <a:pPr algn="l">
                        <a:spcAft>
                          <a:spcPts val="0"/>
                        </a:spcAft>
                      </a:pPr>
                      <a:r>
                        <a:rPr lang="ru-RU" sz="1600" dirty="0">
                          <a:solidFill>
                            <a:schemeClr val="bg1"/>
                          </a:solidFill>
                          <a:latin typeface="Calibri"/>
                          <a:ea typeface="Calibri"/>
                          <a:cs typeface="Times New Roman"/>
                        </a:rPr>
                        <a:t>Признаки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Плоские черви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chemeClr val="bg1"/>
                          </a:solidFill>
                          <a:latin typeface="Calibri"/>
                          <a:ea typeface="Calibri"/>
                          <a:cs typeface="Times New Roman"/>
                        </a:rPr>
                        <a:t>Круглые черви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chemeClr val="bg1"/>
                          </a:solidFill>
                          <a:latin typeface="Calibri"/>
                          <a:ea typeface="Calibri"/>
                          <a:cs typeface="Times New Roman"/>
                        </a:rPr>
                        <a:t>Кольчатые черви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5694">
                <a:tc>
                  <a:txBody>
                    <a:bodyPr/>
                    <a:lstStyle/>
                    <a:p>
                      <a:pPr algn="l">
                        <a:spcAft>
                          <a:spcPts val="0"/>
                        </a:spcAft>
                      </a:pPr>
                      <a:r>
                        <a:rPr lang="ru-RU" sz="1600" dirty="0">
                          <a:solidFill>
                            <a:schemeClr val="bg1"/>
                          </a:solidFill>
                          <a:latin typeface="Calibri"/>
                          <a:ea typeface="Calibri"/>
                          <a:cs typeface="Times New Roman"/>
                        </a:rPr>
                        <a:t>Тип симметрии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5694">
                <a:tc>
                  <a:txBody>
                    <a:bodyPr/>
                    <a:lstStyle/>
                    <a:p>
                      <a:pPr algn="l">
                        <a:spcAft>
                          <a:spcPts val="0"/>
                        </a:spcAft>
                      </a:pPr>
                      <a:r>
                        <a:rPr lang="ru-RU" sz="1600" dirty="0">
                          <a:solidFill>
                            <a:schemeClr val="bg1"/>
                          </a:solidFill>
                          <a:latin typeface="Calibri"/>
                          <a:ea typeface="Calibri"/>
                          <a:cs typeface="Times New Roman"/>
                        </a:rPr>
                        <a:t>Количество слоев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5215">
                <a:tc>
                  <a:txBody>
                    <a:bodyPr/>
                    <a:lstStyle/>
                    <a:p>
                      <a:pPr algn="l">
                        <a:spcAft>
                          <a:spcPts val="0"/>
                        </a:spcAft>
                      </a:pPr>
                      <a:r>
                        <a:rPr lang="ru-RU" sz="1600" dirty="0">
                          <a:solidFill>
                            <a:schemeClr val="bg1"/>
                          </a:solidFill>
                          <a:latin typeface="Calibri"/>
                          <a:ea typeface="Calibri"/>
                          <a:cs typeface="Times New Roman"/>
                        </a:rPr>
                        <a:t>Наличие </a:t>
                      </a:r>
                      <a:r>
                        <a:rPr lang="ru-RU" sz="1600" dirty="0" err="1">
                          <a:solidFill>
                            <a:schemeClr val="bg1"/>
                          </a:solidFill>
                          <a:latin typeface="Calibri"/>
                          <a:ea typeface="Calibri"/>
                          <a:cs typeface="Times New Roman"/>
                        </a:rPr>
                        <a:t>кожно</a:t>
                      </a:r>
                      <a:r>
                        <a:rPr lang="ru-RU" sz="1600" dirty="0">
                          <a:solidFill>
                            <a:schemeClr val="bg1"/>
                          </a:solidFill>
                          <a:latin typeface="Calibri"/>
                          <a:ea typeface="Calibri"/>
                          <a:cs typeface="Times New Roman"/>
                        </a:rPr>
                        <a:t>  – мускульного мешка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5694">
                <a:tc>
                  <a:txBody>
                    <a:bodyPr/>
                    <a:lstStyle/>
                    <a:p>
                      <a:pPr algn="l">
                        <a:spcAft>
                          <a:spcPts val="0"/>
                        </a:spcAft>
                      </a:pPr>
                      <a:r>
                        <a:rPr lang="ru-RU" sz="1600">
                          <a:solidFill>
                            <a:schemeClr val="bg1"/>
                          </a:solidFill>
                          <a:latin typeface="Calibri"/>
                          <a:ea typeface="Calibri"/>
                          <a:cs typeface="Times New Roman"/>
                        </a:rPr>
                        <a:t>Наличие полости тела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5215">
                <a:tc>
                  <a:txBody>
                    <a:bodyPr/>
                    <a:lstStyle/>
                    <a:p>
                      <a:pPr algn="l">
                        <a:spcAft>
                          <a:spcPts val="0"/>
                        </a:spcAft>
                      </a:pPr>
                      <a:r>
                        <a:rPr lang="ru-RU" sz="1600">
                          <a:solidFill>
                            <a:schemeClr val="bg1"/>
                          </a:solidFill>
                          <a:latin typeface="Calibri"/>
                          <a:ea typeface="Calibri"/>
                          <a:cs typeface="Times New Roman"/>
                        </a:rPr>
                        <a:t>Наличие задней кишки и анального отверстия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1549">
                <a:tc>
                  <a:txBody>
                    <a:bodyPr/>
                    <a:lstStyle/>
                    <a:p>
                      <a:pPr algn="l">
                        <a:spcAft>
                          <a:spcPts val="0"/>
                        </a:spcAft>
                      </a:pPr>
                      <a:r>
                        <a:rPr lang="ru-RU" sz="1600">
                          <a:solidFill>
                            <a:schemeClr val="bg1"/>
                          </a:solidFill>
                          <a:latin typeface="Calibri"/>
                          <a:ea typeface="Calibri"/>
                          <a:cs typeface="Times New Roman"/>
                        </a:rPr>
                        <a:t>Наличие выделительной системы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42822">
                <a:tc>
                  <a:txBody>
                    <a:bodyPr/>
                    <a:lstStyle/>
                    <a:p>
                      <a:pPr algn="l">
                        <a:spcAft>
                          <a:spcPts val="0"/>
                        </a:spcAft>
                      </a:pPr>
                      <a:r>
                        <a:rPr lang="ru-RU" sz="1600">
                          <a:solidFill>
                            <a:schemeClr val="bg1"/>
                          </a:solidFill>
                          <a:latin typeface="Calibri"/>
                          <a:ea typeface="Calibri"/>
                          <a:cs typeface="Times New Roman"/>
                        </a:rPr>
                        <a:t>Наличие кровеносной системы</a:t>
                      </a:r>
                    </a:p>
                    <a:p>
                      <a:pPr algn="ctr">
                        <a:spcAft>
                          <a:spcPts val="0"/>
                        </a:spcAft>
                      </a:pPr>
                      <a:r>
                        <a:rPr lang="ru-RU" sz="1600">
                          <a:solidFill>
                            <a:schemeClr val="bg1"/>
                          </a:solidFill>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5215">
                <a:tc>
                  <a:txBody>
                    <a:bodyPr/>
                    <a:lstStyle/>
                    <a:p>
                      <a:pPr algn="l">
                        <a:spcAft>
                          <a:spcPts val="0"/>
                        </a:spcAft>
                      </a:pPr>
                      <a:r>
                        <a:rPr lang="ru-RU" sz="1600">
                          <a:solidFill>
                            <a:schemeClr val="bg1"/>
                          </a:solidFill>
                          <a:latin typeface="Calibri"/>
                          <a:ea typeface="Calibri"/>
                          <a:cs typeface="Times New Roman"/>
                        </a:rPr>
                        <a:t>Наличие нервной системы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600" dirty="0">
                        <a:solidFill>
                          <a:schemeClr val="bg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318" name="Rectangle 1"/>
          <p:cNvSpPr>
            <a:spLocks noChangeArrowheads="1"/>
          </p:cNvSpPr>
          <p:nvPr/>
        </p:nvSpPr>
        <p:spPr bwMode="auto">
          <a:xfrm>
            <a:off x="2263486" y="367060"/>
            <a:ext cx="72887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None/>
            </a:pPr>
            <a:r>
              <a:rPr lang="ru-RU" alt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Сравнительная характеристика плоских,</a:t>
            </a:r>
          </a:p>
          <a:p>
            <a:pPr algn="ctr" eaLnBrk="1" fontAlgn="base" hangingPunct="1">
              <a:spcBef>
                <a:spcPct val="0"/>
              </a:spcBef>
              <a:spcAft>
                <a:spcPct val="0"/>
              </a:spcAft>
              <a:buNone/>
            </a:pPr>
            <a:r>
              <a:rPr lang="ru-RU" alt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круглых и кольчатых</a:t>
            </a:r>
          </a:p>
        </p:txBody>
      </p:sp>
    </p:spTree>
    <p:extLst>
      <p:ext uri="{BB962C8B-B14F-4D97-AF65-F5344CB8AC3E}">
        <p14:creationId xmlns:p14="http://schemas.microsoft.com/office/powerpoint/2010/main" val="2667569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Оранжевый">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Ион">
  <a:themeElements>
    <a:clrScheme name="Оранжевый">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2_Ион">
  <a:themeElements>
    <a:clrScheme name="Оранжевый">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165</TotalTime>
  <Words>384</Words>
  <Application>Microsoft Office PowerPoint</Application>
  <PresentationFormat>Широкоэкранный</PresentationFormat>
  <Paragraphs>71</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10</vt:i4>
      </vt:variant>
    </vt:vector>
  </HeadingPairs>
  <TitlesOfParts>
    <vt:vector size="18" baseType="lpstr">
      <vt:lpstr>Arial</vt:lpstr>
      <vt:lpstr>Calibri</vt:lpstr>
      <vt:lpstr>Century Gothic</vt:lpstr>
      <vt:lpstr>Times New Roman</vt:lpstr>
      <vt:lpstr>Wingdings 3</vt:lpstr>
      <vt:lpstr>Ион</vt:lpstr>
      <vt:lpstr>1_Ион</vt:lpstr>
      <vt:lpstr>2_Ион</vt:lpstr>
      <vt:lpstr>Тема урока «Многообразие червей»</vt:lpstr>
      <vt:lpstr>Роль дождевых червей в природе и жизни человека</vt:lpstr>
      <vt:lpstr>               Задача экологического содержания. </vt:lpstr>
      <vt:lpstr>                    Правильны ли утверждения? </vt:lpstr>
      <vt:lpstr>Презентация PowerPoint</vt:lpstr>
      <vt:lpstr>Узнай паразита и предложи меры профилактики</vt:lpstr>
      <vt:lpstr>Узнай паразита и предложи меры профилактики</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урока «Многообразие червей»</dc:title>
  <dc:creator>Анджаева Бовра Хонгоровна</dc:creator>
  <cp:lastModifiedBy>Анджаева Бовра Хонгоровна</cp:lastModifiedBy>
  <cp:revision>14</cp:revision>
  <dcterms:created xsi:type="dcterms:W3CDTF">2023-02-07T16:29:49Z</dcterms:created>
  <dcterms:modified xsi:type="dcterms:W3CDTF">2023-02-08T18:27:16Z</dcterms:modified>
</cp:coreProperties>
</file>