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8" r:id="rId6"/>
    <p:sldId id="261" r:id="rId7"/>
    <p:sldId id="276" r:id="rId8"/>
    <p:sldId id="263" r:id="rId9"/>
    <p:sldId id="275" r:id="rId10"/>
    <p:sldId id="264" r:id="rId11"/>
    <p:sldId id="262" r:id="rId12"/>
    <p:sldId id="267" r:id="rId13"/>
    <p:sldId id="269" r:id="rId14"/>
    <p:sldId id="271" r:id="rId15"/>
    <p:sldId id="274" r:id="rId16"/>
  </p:sldIdLst>
  <p:sldSz cx="18288000" cy="10287000"/>
  <p:notesSz cx="6858000" cy="9144000"/>
  <p:embeddedFontLst>
    <p:embeddedFont>
      <p:font typeface="HK Grotesk Light" panose="020B0604020202020204" charset="-52"/>
      <p:regular r:id="rId17"/>
    </p:embeddedFont>
    <p:embeddedFont>
      <p:font typeface="Acrom" panose="00000500000000000000" pitchFamily="2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200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199" y="3813041"/>
            <a:ext cx="6846849" cy="4959082"/>
            <a:chOff x="-218068" y="-1309983"/>
            <a:chExt cx="9129132" cy="6612110"/>
          </a:xfrm>
        </p:grpSpPr>
        <p:sp>
          <p:nvSpPr>
            <p:cNvPr id="3" name="TextBox 3"/>
            <p:cNvSpPr txBox="1"/>
            <p:nvPr/>
          </p:nvSpPr>
          <p:spPr>
            <a:xfrm>
              <a:off x="-218068" y="-1309983"/>
              <a:ext cx="9129132" cy="19321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330"/>
                </a:lnSpc>
              </a:pPr>
              <a:r>
                <a:rPr lang="ru-RU" sz="15000" b="1" spc="-110" dirty="0" smtClean="0">
                  <a:solidFill>
                    <a:srgbClr val="264C3D"/>
                  </a:solidFill>
                  <a:latin typeface="Acrom" panose="00000500000000000000" pitchFamily="2" charset="-52"/>
                </a:rPr>
                <a:t>Линзы</a:t>
              </a:r>
              <a:r>
                <a:rPr lang="ru-RU" sz="11000" spc="-110" dirty="0" smtClean="0">
                  <a:solidFill>
                    <a:srgbClr val="264C3D"/>
                  </a:solidFill>
                  <a:latin typeface="Acrom" panose="00000500000000000000" pitchFamily="2" charset="-52"/>
                </a:rPr>
                <a:t> </a:t>
              </a:r>
              <a:endParaRPr lang="en-US" sz="11000" spc="-110" dirty="0">
                <a:solidFill>
                  <a:srgbClr val="264C3D"/>
                </a:solidFill>
                <a:latin typeface="Acrom" panose="00000500000000000000" pitchFamily="2" charset="-5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60983"/>
              <a:ext cx="7391489" cy="741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</a:pPr>
              <a:endParaRPr lang="en-US" sz="3200" u="none" spc="128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 rot="4524093">
            <a:off x="9078522" y="738064"/>
            <a:ext cx="7501714" cy="8855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>
          <a:xfrm>
            <a:off x="9648029" y="2251221"/>
            <a:ext cx="6362700" cy="582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5"/>
          <p:cNvSpPr txBox="1"/>
          <p:nvPr/>
        </p:nvSpPr>
        <p:spPr>
          <a:xfrm>
            <a:off x="1789662" y="5292308"/>
            <a:ext cx="570592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</a:pPr>
            <a:r>
              <a:rPr lang="ru-RU" sz="4800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Характеристика, виды </a:t>
            </a:r>
            <a:endParaRPr lang="en-US" sz="4800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26565" r="17414" b="5718"/>
          <a:stretch/>
        </p:blipFill>
        <p:spPr>
          <a:xfrm>
            <a:off x="2133600" y="0"/>
            <a:ext cx="144018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>
            <a:off x="1752600" y="776254"/>
            <a:ext cx="152400" cy="8939245"/>
          </a:xfrm>
          <a:prstGeom prst="rect">
            <a:avLst/>
          </a:prstGeom>
          <a:solidFill>
            <a:srgbClr val="264C3D"/>
          </a:solidFill>
        </p:spPr>
      </p:sp>
      <p:sp>
        <p:nvSpPr>
          <p:cNvPr id="21" name="Прямоугольник 20"/>
          <p:cNvSpPr/>
          <p:nvPr/>
        </p:nvSpPr>
        <p:spPr>
          <a:xfrm>
            <a:off x="2216285" y="1311506"/>
            <a:ext cx="1546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Линзы с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более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выпуклыми поверхностями преломляют лучи сильнее, чем линзы с меньшей кривизной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4105" t="57862" r="16273" b="24528"/>
          <a:stretch/>
        </p:blipFill>
        <p:spPr>
          <a:xfrm>
            <a:off x="5867400" y="2820606"/>
            <a:ext cx="9090420" cy="22726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222770" y="5249807"/>
            <a:ext cx="15609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Если у одной из двух линз фокусное расстояние короче, то она даёт большее увеличение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.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crom" panose="00000500000000000000" pitchFamily="2" charset="-52"/>
              </a:rPr>
              <a:t>Оптическая сила такой линзы больше.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crom" panose="00000500000000000000" pitchFamily="2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42391" t="42995" r="15217" b="35748"/>
          <a:stretch/>
        </p:blipFill>
        <p:spPr>
          <a:xfrm>
            <a:off x="5867400" y="6640216"/>
            <a:ext cx="9090420" cy="256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77000" y="5594371"/>
            <a:ext cx="6705600" cy="4525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45806" y="2061227"/>
            <a:ext cx="13608594" cy="2649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26000"/>
          </a:blip>
          <a:srcRect/>
          <a:stretch>
            <a:fillRect/>
          </a:stretch>
        </p:blipFill>
        <p:spPr>
          <a:xfrm rot="-1925960">
            <a:off x="11881020" y="4070520"/>
            <a:ext cx="8019830" cy="8019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419100"/>
            <a:ext cx="172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crom" panose="00000500000000000000" pitchFamily="2" charset="-52"/>
              </a:rPr>
              <a:t>Линзы характеризуются величиной, которая называется оптической силой линзы. Оптическая сила обозначается буквой D.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5612" y="2095500"/>
            <a:ext cx="1310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latin typeface="Acrom" panose="00000500000000000000" pitchFamily="2" charset="-52"/>
              </a:rPr>
              <a:t>Оптическая сила линзы </a:t>
            </a:r>
            <a:r>
              <a:rPr lang="ru-RU" sz="4800" dirty="0">
                <a:latin typeface="Acrom" panose="00000500000000000000" pitchFamily="2" charset="-52"/>
              </a:rPr>
              <a:t>— это величина, обратная её фокусному расстоянию.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829407"/>
            <a:ext cx="1326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Оптическая сила линзы рассчитывается по формуле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75738"/>
            <a:ext cx="4960793" cy="464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14500" y="5829300"/>
            <a:ext cx="15392400" cy="2221683"/>
          </a:xfrm>
          <a:prstGeom prst="rect">
            <a:avLst/>
          </a:prstGeom>
          <a:solidFill>
            <a:srgbClr val="63B8A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500" y="1485900"/>
            <a:ext cx="15392400" cy="2221683"/>
          </a:xfrm>
          <a:prstGeom prst="rect">
            <a:avLst/>
          </a:prstGeom>
          <a:solidFill>
            <a:srgbClr val="63B8A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943100"/>
            <a:ext cx="14554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chemeClr val="bg1"/>
                </a:solidFill>
                <a:latin typeface="Acrom" panose="00000500000000000000" pitchFamily="2" charset="-52"/>
              </a:rPr>
              <a:t>За единицу оптической силы принята диоптрия (</a:t>
            </a:r>
            <a:r>
              <a:rPr lang="ru-RU" sz="4400" dirty="0" err="1" smtClean="0">
                <a:solidFill>
                  <a:schemeClr val="bg1"/>
                </a:solidFill>
                <a:latin typeface="Acrom" panose="00000500000000000000" pitchFamily="2" charset="-52"/>
              </a:rPr>
              <a:t>дптр</a:t>
            </a:r>
            <a:r>
              <a:rPr lang="ru-RU" sz="4400" dirty="0" smtClean="0">
                <a:solidFill>
                  <a:schemeClr val="bg1"/>
                </a:solidFill>
                <a:latin typeface="Acrom" panose="00000500000000000000" pitchFamily="2" charset="-52"/>
              </a:rPr>
              <a:t>).</a:t>
            </a:r>
          </a:p>
          <a:p>
            <a:pPr algn="just"/>
            <a:endParaRPr lang="ru-RU" sz="4400" dirty="0" smtClean="0">
              <a:solidFill>
                <a:schemeClr val="bg1"/>
              </a:solidFill>
              <a:latin typeface="Acrom" panose="00000500000000000000" pitchFamily="2" charset="-52"/>
            </a:endParaRPr>
          </a:p>
          <a:p>
            <a:pPr algn="just"/>
            <a:endParaRPr lang="ru-RU" sz="4400" dirty="0" smtClean="0">
              <a:solidFill>
                <a:schemeClr val="bg1"/>
              </a:solidFill>
              <a:latin typeface="Acrom" panose="00000500000000000000" pitchFamily="2" charset="-52"/>
            </a:endParaRPr>
          </a:p>
          <a:p>
            <a:pPr algn="just"/>
            <a:endParaRPr lang="ru-RU" sz="4400" dirty="0" smtClean="0">
              <a:solidFill>
                <a:schemeClr val="bg1"/>
              </a:solidFill>
              <a:latin typeface="Acrom" panose="00000500000000000000" pitchFamily="2" charset="-52"/>
            </a:endParaRPr>
          </a:p>
          <a:p>
            <a:pPr algn="just"/>
            <a:endParaRPr lang="ru-RU" sz="4400" dirty="0" smtClean="0">
              <a:solidFill>
                <a:schemeClr val="bg1"/>
              </a:solidFill>
              <a:latin typeface="Acrom" panose="00000500000000000000" pitchFamily="2" charset="-52"/>
            </a:endParaRPr>
          </a:p>
          <a:p>
            <a:pPr algn="just"/>
            <a:r>
              <a:rPr lang="ru-RU" sz="4400" dirty="0" smtClean="0">
                <a:solidFill>
                  <a:schemeClr val="bg1"/>
                </a:solidFill>
                <a:latin typeface="Acrom" panose="00000500000000000000" pitchFamily="2" charset="-52"/>
              </a:rPr>
              <a:t>1 диоптрия — это оптическая сила линзы, фокусное расстояние которой равно 1 м.</a:t>
            </a:r>
            <a:endParaRPr lang="ru-RU" sz="4400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/>
          <p:nvPr/>
        </p:nvSpPr>
        <p:spPr>
          <a:xfrm>
            <a:off x="5701234" y="0"/>
            <a:ext cx="126046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ru-RU" sz="8000" b="1" dirty="0" smtClean="0">
                <a:solidFill>
                  <a:srgbClr val="FFFFFF"/>
                </a:solidFill>
                <a:latin typeface="Acrom" panose="00000500000000000000" pitchFamily="2" charset="-52"/>
              </a:rPr>
              <a:t>Примеры линз в жизни</a:t>
            </a:r>
            <a:endParaRPr lang="en-US" sz="80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0" y="190500"/>
            <a:ext cx="4002941" cy="643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50" y="4226316"/>
            <a:ext cx="8646259" cy="60606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081" y="871428"/>
            <a:ext cx="5562600" cy="45995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34" y="687703"/>
            <a:ext cx="6000750" cy="4000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5637686"/>
            <a:ext cx="4673999" cy="37099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5" y="6972300"/>
            <a:ext cx="4152934" cy="278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1999"/>
          </a:blip>
          <a:srcRect/>
          <a:stretch>
            <a:fillRect/>
          </a:stretch>
        </p:blipFill>
        <p:spPr>
          <a:xfrm rot="-9701209">
            <a:off x="901348" y="760119"/>
            <a:ext cx="7929090" cy="821837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6172200" y="1275890"/>
            <a:ext cx="607202" cy="7186833"/>
            <a:chOff x="0" y="0"/>
            <a:chExt cx="809602" cy="9582445"/>
          </a:xfrm>
        </p:grpSpPr>
        <p:sp>
          <p:nvSpPr>
            <p:cNvPr id="19" name="AutoShape 19"/>
            <p:cNvSpPr/>
            <p:nvPr/>
          </p:nvSpPr>
          <p:spPr>
            <a:xfrm>
              <a:off x="352044" y="404801"/>
              <a:ext cx="105515" cy="8772842"/>
            </a:xfrm>
            <a:prstGeom prst="rect">
              <a:avLst/>
            </a:prstGeom>
            <a:solidFill>
              <a:srgbClr val="EDEDED"/>
            </a:solidFill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5833421"/>
              <a:ext cx="809602" cy="809602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809602" cy="809602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8772842"/>
              <a:ext cx="809602" cy="809602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2924281"/>
              <a:ext cx="809602" cy="809602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7138012" y="1304262"/>
            <a:ext cx="10692788" cy="742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3600" b="1" dirty="0">
                <a:solidFill>
                  <a:schemeClr val="bg1"/>
                </a:solidFill>
                <a:latin typeface="Acrom" panose="00000500000000000000" pitchFamily="2" charset="-52"/>
              </a:rPr>
              <a:t>Вопросы</a:t>
            </a:r>
          </a:p>
          <a:p>
            <a:pPr algn="just">
              <a:spcAft>
                <a:spcPts val="2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Как по внешнему виду линз можно узнать, у какой из них короче фокусное расстояние</a:t>
            </a:r>
            <a:r>
              <a:rPr lang="ru-RU" sz="3600" dirty="0" smtClean="0">
                <a:solidFill>
                  <a:schemeClr val="bg1"/>
                </a:solidFill>
                <a:latin typeface="Acrom" panose="00000500000000000000" pitchFamily="2" charset="-52"/>
              </a:rPr>
              <a:t>?</a:t>
            </a:r>
            <a:endParaRPr lang="ru-RU" sz="3600" dirty="0">
              <a:solidFill>
                <a:schemeClr val="bg1"/>
              </a:solidFill>
              <a:latin typeface="Acrom" panose="00000500000000000000" pitchFamily="2" charset="-52"/>
            </a:endParaRPr>
          </a:p>
          <a:p>
            <a:pPr algn="just">
              <a:spcAft>
                <a:spcPts val="2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Какая из двух линз, имеющих разные фокусные расстояния, даёт большее увеличение?</a:t>
            </a:r>
          </a:p>
          <a:p>
            <a:pPr algn="just">
              <a:spcAft>
                <a:spcPts val="2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Какую величину называют оптической силой линзы?</a:t>
            </a:r>
          </a:p>
          <a:p>
            <a:pPr algn="just">
              <a:spcAft>
                <a:spcPts val="2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Как называется единица оптической силы?</a:t>
            </a:r>
          </a:p>
          <a:p>
            <a:pPr algn="just">
              <a:spcAft>
                <a:spcPts val="2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latin typeface="Acrom" panose="00000500000000000000" pitchFamily="2" charset="-52"/>
              </a:rPr>
              <a:t>Оптическая сила какой линзы принимается за единицу?</a:t>
            </a:r>
            <a:endParaRPr lang="ru-RU" sz="3600" b="0" i="0" dirty="0">
              <a:solidFill>
                <a:schemeClr val="bg1"/>
              </a:solidFill>
              <a:effectLst/>
              <a:latin typeface="Acrom" panose="00000500000000000000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56017" y="3395834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crom" panose="00000500000000000000" pitchFamily="2" charset="-52"/>
              </a:rPr>
              <a:t>Дайте ответ на вопросы</a:t>
            </a:r>
            <a:endParaRPr lang="ru-RU" sz="6000" b="1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200" y="2004815"/>
            <a:ext cx="15087600" cy="2986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8270276" y="570668"/>
            <a:ext cx="9515924" cy="1905833"/>
            <a:chOff x="-3265852" y="-5393195"/>
            <a:chExt cx="12687898" cy="7873718"/>
          </a:xfrm>
        </p:grpSpPr>
        <p:sp>
          <p:nvSpPr>
            <p:cNvPr id="4" name="TextBox 4"/>
            <p:cNvSpPr txBox="1"/>
            <p:nvPr/>
          </p:nvSpPr>
          <p:spPr>
            <a:xfrm>
              <a:off x="-3265852" y="-5393195"/>
              <a:ext cx="12687898" cy="4662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8800"/>
                </a:lnSpc>
              </a:pPr>
              <a:r>
                <a:rPr lang="ru-RU" sz="8000" b="1" u="none" dirty="0" smtClean="0">
                  <a:solidFill>
                    <a:srgbClr val="FFFFFF"/>
                  </a:solidFill>
                  <a:latin typeface="Acrom" panose="00000500000000000000" pitchFamily="2" charset="-52"/>
                </a:rPr>
                <a:t>Что такое линзы?</a:t>
              </a:r>
              <a:endParaRPr lang="en-US" sz="8000" b="1" u="none" dirty="0">
                <a:solidFill>
                  <a:srgbClr val="FFFFFF"/>
                </a:solidFill>
                <a:latin typeface="Acrom" panose="00000500000000000000" pitchFamily="2" charset="-5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36842"/>
              <a:ext cx="7607898" cy="643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</a:pPr>
              <a:endParaRPr lang="en-US" sz="2800" u="none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00200" y="2282525"/>
            <a:ext cx="149352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5400" u="sng" dirty="0">
                <a:solidFill>
                  <a:schemeClr val="bg1"/>
                </a:solidFill>
                <a:latin typeface="Acrom" panose="00000500000000000000" pitchFamily="2" charset="-52"/>
              </a:rPr>
              <a:t>Линзами</a:t>
            </a:r>
            <a:r>
              <a:rPr lang="ru-RU" sz="5400" dirty="0">
                <a:solidFill>
                  <a:schemeClr val="bg1"/>
                </a:solidFill>
                <a:latin typeface="Acrom" panose="00000500000000000000" pitchFamily="2" charset="-52"/>
              </a:rPr>
              <a:t> называют прозрачные тела, ограниченные с двух сторон сферическими поверхностями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en-US" sz="2800" u="none" dirty="0">
              <a:solidFill>
                <a:schemeClr val="bg1"/>
              </a:solidFill>
              <a:latin typeface="HK Grotesk Ligh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71800" y="5981700"/>
            <a:ext cx="3581400" cy="3581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2000" y="5981700"/>
            <a:ext cx="3581400" cy="3581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54311" y="5972331"/>
            <a:ext cx="3581400" cy="3581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958544" y="6667500"/>
            <a:ext cx="1406578" cy="2297825"/>
            <a:chOff x="2954311" y="6667500"/>
            <a:chExt cx="1406578" cy="229782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124200" y="6667500"/>
              <a:ext cx="838200" cy="381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971800" y="6940758"/>
              <a:ext cx="1172980" cy="4887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954311" y="7277100"/>
              <a:ext cx="1312889" cy="53262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992411" y="7654194"/>
              <a:ext cx="1368478" cy="58118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200400" y="8115300"/>
              <a:ext cx="1143000" cy="48866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390900" y="8612474"/>
              <a:ext cx="753880" cy="35285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flipH="1">
            <a:off x="6019800" y="5981700"/>
            <a:ext cx="1600200" cy="1219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600200" y="5592815"/>
            <a:ext cx="2014788" cy="15923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/>
          <p:nvPr/>
        </p:nvSpPr>
        <p:spPr>
          <a:xfrm>
            <a:off x="7185025" y="5242766"/>
            <a:ext cx="2514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20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Сферическая поверхность</a:t>
            </a:r>
            <a:endParaRPr lang="en-US" sz="20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1166283" y="5139965"/>
            <a:ext cx="25146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24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Линза</a:t>
            </a:r>
            <a:endParaRPr lang="en-US" sz="24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264650" y="5855984"/>
            <a:ext cx="3581400" cy="3581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3636127" y="5855984"/>
            <a:ext cx="3581400" cy="3581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506970" y="6591300"/>
            <a:ext cx="14813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506970" y="8724900"/>
            <a:ext cx="14813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12641151" y="6591298"/>
            <a:ext cx="1227249" cy="2150123"/>
            <a:chOff x="12641151" y="6591298"/>
            <a:chExt cx="1227249" cy="215012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2725400" y="6591300"/>
              <a:ext cx="381000" cy="4480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2837738" y="6591299"/>
              <a:ext cx="649662" cy="79755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2846050" y="6591298"/>
              <a:ext cx="1022350" cy="12402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2641151" y="7277100"/>
              <a:ext cx="994976" cy="122250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2797575" y="7784942"/>
              <a:ext cx="838552" cy="9421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3216851" y="8191500"/>
              <a:ext cx="484765" cy="5332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13594354" y="8458118"/>
              <a:ext cx="236249" cy="28330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204141" y="5965929"/>
            <a:ext cx="1696428" cy="1219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13325525" y="5592815"/>
            <a:ext cx="2718044" cy="22771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5"/>
          <p:cNvSpPr txBox="1"/>
          <p:nvPr/>
        </p:nvSpPr>
        <p:spPr>
          <a:xfrm>
            <a:off x="15544800" y="5139965"/>
            <a:ext cx="25146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24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Линза</a:t>
            </a:r>
            <a:endParaRPr lang="en-US" sz="24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 animBg="1"/>
      <p:bldP spid="11" grpId="0" animBg="1"/>
      <p:bldP spid="12" grpId="0" animBg="1"/>
      <p:bldP spid="41" grpId="0"/>
      <p:bldP spid="42" grpId="0"/>
      <p:bldP spid="43" grpId="0" animBg="1"/>
      <p:bldP spid="44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5219993">
            <a:off x="9699775" y="2001011"/>
            <a:ext cx="7908284" cy="79082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2177" y="7086058"/>
            <a:ext cx="8077200" cy="1943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1752398"/>
            <a:ext cx="8077200" cy="1943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838200" y="1799479"/>
            <a:ext cx="7467600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460"/>
              </a:lnSpc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Главная оптическая ось</a:t>
            </a:r>
            <a:endParaRPr lang="en-US" sz="4200" b="1" u="none" dirty="0">
              <a:solidFill>
                <a:schemeClr val="tx2">
                  <a:lumMod val="75000"/>
                </a:schemeClr>
              </a:solidFill>
              <a:latin typeface="Acrom" panose="00000500000000000000" pitchFamily="2" charset="-5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2477911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</a:pP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прямая, проходящая через центры сферических поверхностей линзы</a:t>
            </a:r>
            <a:endParaRPr lang="en-US" sz="28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00199" y="7094178"/>
            <a:ext cx="6272979" cy="67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460"/>
              </a:lnSpc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Оптический центр </a:t>
            </a:r>
            <a:endParaRPr lang="en-US" sz="4200" b="1" u="none" dirty="0">
              <a:solidFill>
                <a:schemeClr val="tx2">
                  <a:lumMod val="75000"/>
                </a:schemeClr>
              </a:solidFill>
              <a:latin typeface="Acrom" panose="00000500000000000000" pitchFamily="2" charset="-5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0184" y="7764233"/>
            <a:ext cx="718363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</a:pPr>
            <a:r>
              <a:rPr lang="ru-RU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пересечение </a:t>
            </a: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главной оптической оси с линзой</a:t>
            </a:r>
            <a:endParaRPr lang="en-US" sz="28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43400" y="246105"/>
            <a:ext cx="1370692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ru-RU" sz="80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Основные элементы линз</a:t>
            </a:r>
            <a:endParaRPr lang="en-US" sz="80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363106" y="3194565"/>
            <a:ext cx="0" cy="4792850"/>
          </a:xfrm>
          <a:prstGeom prst="straightConnector1">
            <a:avLst/>
          </a:prstGeom>
          <a:ln w="1079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144000" y="5511695"/>
            <a:ext cx="8600607" cy="25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2973" t="55697" r="63224" b="5493"/>
          <a:stretch/>
        </p:blipFill>
        <p:spPr>
          <a:xfrm>
            <a:off x="2743200" y="4261520"/>
            <a:ext cx="3657600" cy="23622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13225" y="5442620"/>
            <a:ext cx="152400" cy="1580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88049" y="5432910"/>
            <a:ext cx="152400" cy="1580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36570" y="5511950"/>
            <a:ext cx="565963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18797" y="5618813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crom" panose="00000500000000000000" pitchFamily="2" charset="-52"/>
              </a:rPr>
              <a:t>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13020205" y="516879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5" grpId="0"/>
      <p:bldP spid="6" grpId="0"/>
      <p:bldP spid="7" grpId="0"/>
      <p:bldP spid="10" grpId="0"/>
      <p:bldP spid="19" grpId="0" animBg="1"/>
      <p:bldP spid="20" grpId="0" animBg="1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28600" y="6464774"/>
            <a:ext cx="8077200" cy="2449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3634686"/>
            <a:ext cx="8077200" cy="2187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342901"/>
            <a:ext cx="8077200" cy="2649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5219993">
            <a:off x="9697665" y="1874737"/>
            <a:ext cx="7908284" cy="79082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76400" y="342900"/>
            <a:ext cx="730699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Фокус (F)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" y="991901"/>
            <a:ext cx="78486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20"/>
              </a:lnSpc>
            </a:pP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точка, в которой собираются после преломления все лучи, падающие на линзу, параллельно главной оптической оси.</a:t>
            </a:r>
            <a:endParaRPr lang="en-US" sz="2800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2950" y="6731630"/>
            <a:ext cx="7048500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460"/>
              </a:lnSpc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Фокальная плоскость</a:t>
            </a:r>
            <a:endParaRPr lang="en-US" sz="4200" b="1" u="none" dirty="0">
              <a:solidFill>
                <a:schemeClr val="tx2">
                  <a:lumMod val="75000"/>
                </a:schemeClr>
              </a:solidFill>
              <a:latin typeface="Acrom" panose="00000500000000000000" pitchFamily="2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957" y="7401685"/>
            <a:ext cx="8054926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</a:pPr>
            <a:r>
              <a:rPr lang="ru-RU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плоскость</a:t>
            </a: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, проведенная через фокус перпендикулярно главной оптической оси.</a:t>
            </a:r>
            <a:endParaRPr lang="en-US" sz="28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4051504"/>
            <a:ext cx="780050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Фокусное расстояние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(</a:t>
            </a:r>
            <a:r>
              <a:rPr lang="en-GB" sz="4400" b="1" dirty="0" smtClean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F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crom" panose="00000500000000000000" pitchFamily="2" charset="-52"/>
              </a:rPr>
              <a:t>)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crom" panose="00000500000000000000" pitchFamily="2" charset="-5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5957" y="4844450"/>
            <a:ext cx="805492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</a:pPr>
            <a:r>
              <a:rPr lang="ru-RU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расстояние </a:t>
            </a: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от линзы до ее фокуса</a:t>
            </a:r>
            <a:r>
              <a:rPr lang="ru-RU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.[</a:t>
            </a:r>
            <a:r>
              <a:rPr lang="en-GB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F</a:t>
            </a:r>
            <a:r>
              <a:rPr lang="ru-RU" sz="2800" dirty="0" smtClean="0">
                <a:solidFill>
                  <a:schemeClr val="bg1"/>
                </a:solidFill>
                <a:latin typeface="Acrom" panose="00000500000000000000" pitchFamily="2" charset="-52"/>
              </a:rPr>
              <a:t>] </a:t>
            </a:r>
            <a:r>
              <a:rPr lang="ru-RU" sz="2800" dirty="0">
                <a:solidFill>
                  <a:schemeClr val="bg1"/>
                </a:solidFill>
                <a:latin typeface="Acrom" panose="00000500000000000000" pitchFamily="2" charset="-52"/>
              </a:rPr>
              <a:t>= м</a:t>
            </a:r>
            <a:endParaRPr lang="en-US" sz="28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363106" y="3194565"/>
            <a:ext cx="0" cy="4792850"/>
          </a:xfrm>
          <a:prstGeom prst="straightConnector1">
            <a:avLst/>
          </a:prstGeom>
          <a:ln w="1079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144000" y="5511695"/>
            <a:ext cx="8600607" cy="25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63106" y="5442620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crom" panose="00000500000000000000" pitchFamily="2" charset="-52"/>
              </a:rPr>
              <a:t>О</a:t>
            </a:r>
          </a:p>
        </p:txBody>
      </p:sp>
      <p:sp>
        <p:nvSpPr>
          <p:cNvPr id="4" name="Овал 3"/>
          <p:cNvSpPr/>
          <p:nvPr/>
        </p:nvSpPr>
        <p:spPr>
          <a:xfrm>
            <a:off x="10439400" y="5331175"/>
            <a:ext cx="304800" cy="326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912545" y="5331175"/>
            <a:ext cx="304800" cy="326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92929" y="46503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96181" y="4677163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-5400000">
            <a:off x="11787009" y="4414285"/>
            <a:ext cx="395879" cy="2667000"/>
          </a:xfrm>
          <a:prstGeom prst="leftBrace">
            <a:avLst>
              <a:gd name="adj1" fmla="val 49064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777557" y="5945725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-5400000">
            <a:off x="14533505" y="4368453"/>
            <a:ext cx="395879" cy="2667000"/>
          </a:xfrm>
          <a:prstGeom prst="leftBrace">
            <a:avLst>
              <a:gd name="adj1" fmla="val 49064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554135" y="602414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591800" y="2896149"/>
            <a:ext cx="0" cy="5307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6064945" y="2896149"/>
            <a:ext cx="0" cy="5307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210800" y="4229100"/>
            <a:ext cx="310764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255457" y="6592056"/>
            <a:ext cx="310764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3372064" y="4229100"/>
            <a:ext cx="4346663" cy="19812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3363106" y="4844450"/>
            <a:ext cx="4381501" cy="17314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15" grpId="0" animBg="1"/>
      <p:bldP spid="6" grpId="0"/>
      <p:bldP spid="7" grpId="0"/>
      <p:bldP spid="8" grpId="0"/>
      <p:bldP spid="9" grpId="0"/>
      <p:bldP spid="10" grpId="0"/>
      <p:bldP spid="11" grpId="0"/>
      <p:bldP spid="4" grpId="0" animBg="1"/>
      <p:bldP spid="16" grpId="0" animBg="1"/>
      <p:bldP spid="17" grpId="0"/>
      <p:bldP spid="18" grpId="0"/>
      <p:bldP spid="21" grpId="0" animBg="1"/>
      <p:bldP spid="22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68778" y="2574994"/>
            <a:ext cx="5981700" cy="957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36239" y="2575745"/>
            <a:ext cx="5981700" cy="957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1609184" y="2781849"/>
            <a:ext cx="6272978" cy="75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ru-RU" sz="7200" b="1" u="none" dirty="0" smtClean="0">
                <a:solidFill>
                  <a:srgbClr val="09427D"/>
                </a:solidFill>
                <a:latin typeface="Acrom" panose="00000500000000000000" pitchFamily="2" charset="-52"/>
              </a:rPr>
              <a:t>Выпуклые</a:t>
            </a:r>
            <a:endParaRPr lang="en-US" sz="7200" b="1" u="none" dirty="0">
              <a:solidFill>
                <a:srgbClr val="09427D"/>
              </a:solidFill>
              <a:latin typeface="Acrom" panose="00000500000000000000" pitchFamily="2" charset="-5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3808845"/>
            <a:ext cx="627297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919"/>
              </a:lnSpc>
            </a:pPr>
            <a:r>
              <a:rPr lang="ru-RU" sz="4000" dirty="0">
                <a:solidFill>
                  <a:schemeClr val="bg1"/>
                </a:solidFill>
                <a:latin typeface="Acrom" panose="00000500000000000000" pitchFamily="2" charset="-52"/>
              </a:rPr>
              <a:t>Линза, у которой края намного тоньше, чем середина, является </a:t>
            </a:r>
            <a:r>
              <a:rPr lang="ru-RU" sz="4000" b="1" dirty="0">
                <a:solidFill>
                  <a:schemeClr val="bg1"/>
                </a:solidFill>
                <a:latin typeface="Acrom" panose="00000500000000000000" pitchFamily="2" charset="-52"/>
              </a:rPr>
              <a:t>выпуклой</a:t>
            </a:r>
            <a:endParaRPr lang="en-US" sz="40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9400" y="4058912"/>
            <a:ext cx="6272978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919"/>
              </a:lnSpc>
            </a:pPr>
            <a:r>
              <a:rPr lang="ru-RU" sz="4000" dirty="0">
                <a:solidFill>
                  <a:schemeClr val="bg1"/>
                </a:solidFill>
                <a:latin typeface="Acrom" panose="00000500000000000000" pitchFamily="2" charset="-52"/>
              </a:rPr>
              <a:t>Линза, у которой края толще, чем середина, является </a:t>
            </a:r>
            <a:r>
              <a:rPr lang="ru-RU" sz="4000" b="1" dirty="0">
                <a:solidFill>
                  <a:schemeClr val="bg1"/>
                </a:solidFill>
                <a:latin typeface="Acrom" panose="00000500000000000000" pitchFamily="2" charset="-52"/>
              </a:rPr>
              <a:t>вогнутой</a:t>
            </a:r>
            <a:r>
              <a:rPr lang="ru-RU" sz="4000" dirty="0">
                <a:solidFill>
                  <a:schemeClr val="bg1"/>
                </a:solidFill>
                <a:latin typeface="Acrom" panose="00000500000000000000" pitchFamily="2" charset="-52"/>
              </a:rPr>
              <a:t> </a:t>
            </a:r>
            <a:endParaRPr lang="en-US" sz="4000" u="none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77600" y="2825832"/>
            <a:ext cx="6272978" cy="75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ru-RU" sz="7200" b="1" u="none" dirty="0" smtClean="0">
                <a:solidFill>
                  <a:srgbClr val="09427D"/>
                </a:solidFill>
                <a:latin typeface="Acrom" panose="00000500000000000000" pitchFamily="2" charset="-52"/>
              </a:rPr>
              <a:t>Вогнутые</a:t>
            </a:r>
            <a:endParaRPr lang="en-US" sz="7200" b="1" u="none" dirty="0">
              <a:solidFill>
                <a:srgbClr val="09427D"/>
              </a:solidFill>
              <a:latin typeface="Acrom" panose="00000500000000000000" pitchFamily="2" charset="-5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5105400" y="218952"/>
            <a:ext cx="1271632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ru-RU" sz="80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Какими линзы бывают?</a:t>
            </a:r>
            <a:endParaRPr lang="en-US" sz="80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524000" y="1224061"/>
            <a:ext cx="1271632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ru-RU" sz="8000" b="1" u="none" dirty="0" smtClean="0">
                <a:solidFill>
                  <a:srgbClr val="FFFFFF"/>
                </a:solidFill>
                <a:latin typeface="Acrom" panose="00000500000000000000" pitchFamily="2" charset="-52"/>
              </a:rPr>
              <a:t>Виды линз </a:t>
            </a:r>
            <a:endParaRPr lang="en-US" sz="80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000" r="26875" b="47222"/>
          <a:stretch/>
        </p:blipFill>
        <p:spPr>
          <a:xfrm>
            <a:off x="1524000" y="6090347"/>
            <a:ext cx="5715000" cy="3276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51111" r="25625"/>
          <a:stretch/>
        </p:blipFill>
        <p:spPr>
          <a:xfrm>
            <a:off x="10768778" y="6014147"/>
            <a:ext cx="5943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04800" y="1016818"/>
            <a:ext cx="5656223" cy="2221683"/>
          </a:xfrm>
          <a:prstGeom prst="rect">
            <a:avLst/>
          </a:prstGeom>
          <a:solidFill>
            <a:srgbClr val="63B8A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>
          <a:xfrm rot="-7772964">
            <a:off x="10763127" y="-3567292"/>
            <a:ext cx="9224723" cy="92247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4840" y="89886"/>
            <a:ext cx="17449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ru-RU" sz="4800" b="1" dirty="0" smtClean="0">
                <a:solidFill>
                  <a:srgbClr val="FFFFFF"/>
                </a:solidFill>
                <a:latin typeface="Acrom" panose="00000500000000000000" pitchFamily="2" charset="-52"/>
              </a:rPr>
              <a:t>Рассмотрим пучок света, направленный на выпуклую линзу</a:t>
            </a:r>
            <a:endParaRPr lang="en-US" sz="48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466738" y="5524500"/>
            <a:ext cx="11806004" cy="25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384533" y="2112125"/>
            <a:ext cx="11566432" cy="6961185"/>
            <a:chOff x="2945243" y="1661730"/>
            <a:chExt cx="13681756" cy="8236215"/>
          </a:xfrm>
        </p:grpSpPr>
        <p:sp>
          <p:nvSpPr>
            <p:cNvPr id="4" name="Дуга 3"/>
            <p:cNvSpPr/>
            <p:nvPr/>
          </p:nvSpPr>
          <p:spPr>
            <a:xfrm rot="2783821">
              <a:off x="2983343" y="1782645"/>
              <a:ext cx="8077200" cy="8153400"/>
            </a:xfrm>
            <a:prstGeom prst="arc">
              <a:avLst>
                <a:gd name="adj1" fmla="val 15954583"/>
                <a:gd name="adj2" fmla="val 21590693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13492093">
              <a:off x="8549800" y="1661730"/>
              <a:ext cx="8077199" cy="8153400"/>
            </a:xfrm>
            <a:prstGeom prst="arc">
              <a:avLst>
                <a:gd name="adj1" fmla="val 16004533"/>
                <a:gd name="adj2" fmla="val 82404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9144000" y="1832935"/>
            <a:ext cx="68628" cy="765396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04012" y="36957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38326" y="46863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82672" y="62103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38326" y="72009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067087" y="3695700"/>
            <a:ext cx="5715713" cy="29718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116775" y="4686300"/>
            <a:ext cx="6155967" cy="15240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212628" y="5067300"/>
            <a:ext cx="5874972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144000" y="4686300"/>
            <a:ext cx="5334000" cy="251378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529141" y="4696080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4036" y="9456003"/>
            <a:ext cx="1744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crom" panose="00000500000000000000" pitchFamily="2" charset="-52"/>
              </a:rPr>
              <a:t>Если на выпуклую линзу направить пучок параллельных лучей, то после преломления в линзе они соберутся в одной точке — F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9687" y="1206313"/>
            <a:ext cx="5580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crom" panose="00000500000000000000" pitchFamily="2" charset="-52"/>
              </a:rPr>
              <a:t>Поэтому выпуклые линзы называют СОБИРАЮЩИМИ</a:t>
            </a:r>
            <a:endParaRPr lang="ru-RU" sz="4000" b="1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15849600" cy="1028833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515600" y="5676900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0434621" y="9416028"/>
            <a:ext cx="4094181" cy="554830"/>
          </a:xfrm>
          <a:prstGeom prst="rect">
            <a:avLst/>
          </a:prstGeom>
          <a:solidFill>
            <a:srgbClr val="63B8A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90970" y="8327589"/>
            <a:ext cx="8315639" cy="723943"/>
          </a:xfrm>
          <a:prstGeom prst="rect">
            <a:avLst/>
          </a:prstGeom>
          <a:solidFill>
            <a:srgbClr val="63B8A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9279580">
            <a:off x="13212171" y="-4348257"/>
            <a:ext cx="6478766" cy="7648046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644840" y="89886"/>
            <a:ext cx="17449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ru-RU" sz="4800" b="1" dirty="0" smtClean="0">
                <a:solidFill>
                  <a:srgbClr val="FFFFFF"/>
                </a:solidFill>
                <a:latin typeface="Acrom" panose="00000500000000000000" pitchFamily="2" charset="-52"/>
              </a:rPr>
              <a:t>Рассмотрим пучок света, направленный на вогнутую линзу</a:t>
            </a:r>
            <a:endParaRPr lang="en-US" sz="4800" b="1" u="none" dirty="0">
              <a:solidFill>
                <a:srgbClr val="FFFFFF"/>
              </a:solidFill>
              <a:latin typeface="Acrom" panose="00000500000000000000" pitchFamily="2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466738" y="5524500"/>
            <a:ext cx="11806004" cy="25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2783821">
            <a:off x="1741144" y="2213512"/>
            <a:ext cx="6826787" cy="6892810"/>
          </a:xfrm>
          <a:prstGeom prst="arc">
            <a:avLst>
              <a:gd name="adj1" fmla="val 15954583"/>
              <a:gd name="adj2" fmla="val 21590693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3492093">
            <a:off x="9729016" y="2078905"/>
            <a:ext cx="6828391" cy="6891190"/>
          </a:xfrm>
          <a:prstGeom prst="arc">
            <a:avLst>
              <a:gd name="adj1" fmla="val 16004533"/>
              <a:gd name="adj2" fmla="val 82404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144000" y="1832935"/>
            <a:ext cx="68628" cy="765396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04012" y="36957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38326" y="46863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82672" y="62103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38326" y="7200900"/>
            <a:ext cx="483998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0"/>
            <a:endCxn id="13" idx="2"/>
          </p:cNvCxnSpPr>
          <p:nvPr/>
        </p:nvCxnSpPr>
        <p:spPr>
          <a:xfrm flipV="1">
            <a:off x="7474196" y="3058541"/>
            <a:ext cx="3307682" cy="527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74196" y="8115300"/>
            <a:ext cx="34023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915400" y="1832935"/>
            <a:ext cx="4724400" cy="186276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144000" y="3695700"/>
            <a:ext cx="5486400" cy="99060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144000" y="6210300"/>
            <a:ext cx="5486400" cy="990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144000" y="7200900"/>
            <a:ext cx="4953000" cy="1752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739087" y="3638465"/>
            <a:ext cx="5290613" cy="23381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185715" y="4646323"/>
            <a:ext cx="5994390" cy="121541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85715" y="5221242"/>
            <a:ext cx="6036945" cy="100153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92365" y="4999725"/>
            <a:ext cx="5484665" cy="21946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90739" y="4830342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crom" panose="00000500000000000000" pitchFamily="2" charset="-52"/>
              </a:rPr>
              <a:t>F</a:t>
            </a:r>
            <a:endParaRPr lang="ru-RU" sz="3600" b="1" dirty="0">
              <a:latin typeface="Acrom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841" y="1300865"/>
            <a:ext cx="7279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crom" panose="00000500000000000000" pitchFamily="2" charset="-52"/>
              </a:rPr>
              <a:t>Мы заметим, что лучи из линзы выйдут расходящимся пучком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4868" y="8327589"/>
            <a:ext cx="823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crom" panose="00000500000000000000" pitchFamily="2" charset="-52"/>
              </a:rPr>
              <a:t>F - </a:t>
            </a:r>
            <a:r>
              <a:rPr lang="ru-RU" sz="3200" b="1" dirty="0" smtClean="0">
                <a:solidFill>
                  <a:schemeClr val="bg1"/>
                </a:solidFill>
                <a:latin typeface="Acrom" panose="00000500000000000000" pitchFamily="2" charset="-52"/>
              </a:rPr>
              <a:t>мнимым </a:t>
            </a:r>
            <a:r>
              <a:rPr lang="ru-RU" sz="3200" b="1" dirty="0">
                <a:solidFill>
                  <a:schemeClr val="bg1"/>
                </a:solidFill>
                <a:latin typeface="Acrom" panose="00000500000000000000" pitchFamily="2" charset="-52"/>
              </a:rPr>
              <a:t>фокусом вогнутой линзы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09738" y="9416028"/>
            <a:ext cx="9204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solidFill>
                  <a:schemeClr val="bg1"/>
                </a:solidFill>
                <a:latin typeface="Acrom" panose="00000500000000000000" pitchFamily="2" charset="-52"/>
              </a:rPr>
              <a:t>Такую линзу называют </a:t>
            </a:r>
            <a:r>
              <a:rPr lang="ru-RU" sz="3200" b="1" dirty="0" smtClean="0">
                <a:solidFill>
                  <a:schemeClr val="bg1"/>
                </a:solidFill>
                <a:latin typeface="Acrom" panose="00000500000000000000" pitchFamily="2" charset="-52"/>
              </a:rPr>
              <a:t>РАССЕИВАЮЩЕЙ</a:t>
            </a:r>
            <a:endParaRPr lang="ru-RU" sz="3200" b="1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111" y="474184"/>
            <a:ext cx="2857783" cy="285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3" grpId="0"/>
      <p:bldP spid="44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r="-49"/>
          <a:stretch/>
        </p:blipFill>
        <p:spPr>
          <a:xfrm>
            <a:off x="381000" y="5621"/>
            <a:ext cx="17486461" cy="10287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5800" y="5600700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354</Words>
  <Application>Microsoft Office PowerPoint</Application>
  <PresentationFormat>Произвольный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HK Grotesk Light</vt:lpstr>
      <vt:lpstr>Acrom</vt:lpstr>
      <vt:lpstr>Calibri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Оксана Копытова</cp:lastModifiedBy>
  <cp:revision>43</cp:revision>
  <dcterms:created xsi:type="dcterms:W3CDTF">2006-08-16T00:00:00Z</dcterms:created>
  <dcterms:modified xsi:type="dcterms:W3CDTF">2020-04-28T18:31:18Z</dcterms:modified>
  <dc:identifier>DAD6leRyirU</dc:identifier>
</cp:coreProperties>
</file>