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8" r:id="rId6"/>
    <p:sldId id="271" r:id="rId7"/>
    <p:sldId id="270" r:id="rId8"/>
    <p:sldId id="269" r:id="rId9"/>
    <p:sldId id="266" r:id="rId10"/>
    <p:sldId id="272" r:id="rId11"/>
    <p:sldId id="267" r:id="rId12"/>
    <p:sldId id="261" r:id="rId13"/>
    <p:sldId id="260" r:id="rId14"/>
    <p:sldId id="262" r:id="rId15"/>
    <p:sldId id="263" r:id="rId16"/>
    <p:sldId id="264" r:id="rId17"/>
    <p:sldId id="265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31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1371600"/>
            <a:ext cx="5867400" cy="2286000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5791200" cy="1447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 b="1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ACD65AF-221F-4119-A60D-CCF9D8D1C389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8852937-E419-47D5-8C6A-FFE4FD3CB26F}" type="slidenum">
              <a:rPr lang="ru-RU" smtClean="0"/>
              <a:t>‹#›</a:t>
            </a:fld>
            <a:endParaRPr lang="ru-RU"/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228600" y="990600"/>
            <a:ext cx="8610600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0488" name="Group 8"/>
          <p:cNvGrpSpPr>
            <a:grpSpLocks/>
          </p:cNvGrpSpPr>
          <p:nvPr/>
        </p:nvGrpSpPr>
        <p:grpSpPr bwMode="auto">
          <a:xfrm>
            <a:off x="228600" y="1447800"/>
            <a:ext cx="2286000" cy="2514600"/>
            <a:chOff x="144" y="912"/>
            <a:chExt cx="1440" cy="1584"/>
          </a:xfrm>
        </p:grpSpPr>
        <p:sp>
          <p:nvSpPr>
            <p:cNvPr id="20489" name="Rectangle 9"/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490" name="Rectangle 10"/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491" name="Rectangle 11"/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492" name="Rectangle 12"/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493" name="Rectangle 13"/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494" name="Rectangle 14"/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495" name="Rectangle 15"/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496" name="Rectangle 16"/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497" name="Rectangle 17"/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498" name="Rectangle 18"/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499" name="Rectangle 19"/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500" name="Rectangle 20"/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501" name="Rectangle 21"/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502" name="Line 22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3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4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048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048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04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852937-E419-47D5-8C6A-FFE4FD3CB26F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ACD65AF-221F-4119-A60D-CCF9D8D1C389}" type="datetimeFigureOut">
              <a:rPr lang="ru-RU" smtClean="0"/>
              <a:t>21.04.2021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069784"/>
      </p:ext>
    </p:extLst>
  </p:cSld>
  <p:clrMapOvr>
    <a:masterClrMapping/>
  </p:clrMapOvr>
  <p:transition>
    <p:split orient="vert"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34200" y="457200"/>
            <a:ext cx="17526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6400" y="457200"/>
            <a:ext cx="51054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852937-E419-47D5-8C6A-FFE4FD3CB26F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ACD65AF-221F-4119-A60D-CCF9D8D1C389}" type="datetimeFigureOut">
              <a:rPr lang="ru-RU" smtClean="0"/>
              <a:t>21.04.2021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917692"/>
      </p:ext>
    </p:extLst>
  </p:cSld>
  <p:clrMapOvr>
    <a:masterClrMapping/>
  </p:clrMapOvr>
  <p:transition>
    <p:split orient="vert"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8852937-E419-47D5-8C6A-FFE4FD3CB26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ACD65AF-221F-4119-A60D-CCF9D8D1C389}" type="datetimeFigureOut">
              <a:rPr lang="ru-RU" smtClean="0"/>
              <a:t>21.04.2021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981356"/>
      </p:ext>
    </p:extLst>
  </p:cSld>
  <p:clrMapOvr>
    <a:masterClrMapping/>
  </p:clrMapOvr>
  <p:transition>
    <p:split orient="vert"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1676400" y="457200"/>
            <a:ext cx="7010400" cy="5638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8852937-E419-47D5-8C6A-FFE4FD3CB26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ACD65AF-221F-4119-A60D-CCF9D8D1C389}" type="datetimeFigureOut">
              <a:rPr lang="ru-RU" smtClean="0"/>
              <a:t>21.04.2021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226400"/>
      </p:ext>
    </p:extLst>
  </p:cSld>
  <p:clrMapOvr>
    <a:masterClrMapping/>
  </p:clrMapOvr>
  <p:transition>
    <p:split orient="vert"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852937-E419-47D5-8C6A-FFE4FD3CB26F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ACD65AF-221F-4119-A60D-CCF9D8D1C389}" type="datetimeFigureOut">
              <a:rPr lang="ru-RU" smtClean="0"/>
              <a:t>21.04.2021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478191"/>
      </p:ext>
    </p:extLst>
  </p:cSld>
  <p:clrMapOvr>
    <a:masterClrMapping/>
  </p:clrMapOvr>
  <p:transition>
    <p:split orient="vert"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852937-E419-47D5-8C6A-FFE4FD3CB26F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ACD65AF-221F-4119-A60D-CCF9D8D1C389}" type="datetimeFigureOut">
              <a:rPr lang="ru-RU" smtClean="0"/>
              <a:t>21.04.2021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275472"/>
      </p:ext>
    </p:extLst>
  </p:cSld>
  <p:clrMapOvr>
    <a:masterClrMapping/>
  </p:clrMapOvr>
  <p:transition>
    <p:split orient="vert"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852937-E419-47D5-8C6A-FFE4FD3CB26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ACD65AF-221F-4119-A60D-CCF9D8D1C389}" type="datetimeFigureOut">
              <a:rPr lang="ru-RU" smtClean="0"/>
              <a:t>21.04.2021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730377"/>
      </p:ext>
    </p:extLst>
  </p:cSld>
  <p:clrMapOvr>
    <a:masterClrMapping/>
  </p:clrMapOvr>
  <p:transition>
    <p:split orient="vert"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852937-E419-47D5-8C6A-FFE4FD3CB26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ACD65AF-221F-4119-A60D-CCF9D8D1C389}" type="datetimeFigureOut">
              <a:rPr lang="ru-RU" smtClean="0"/>
              <a:t>21.04.2021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28135"/>
      </p:ext>
    </p:extLst>
  </p:cSld>
  <p:clrMapOvr>
    <a:masterClrMapping/>
  </p:clrMapOvr>
  <p:transition>
    <p:split orient="vert"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852937-E419-47D5-8C6A-FFE4FD3CB26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ACD65AF-221F-4119-A60D-CCF9D8D1C389}" type="datetimeFigureOut">
              <a:rPr lang="ru-RU" smtClean="0"/>
              <a:t>21.04.2021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648948"/>
      </p:ext>
    </p:extLst>
  </p:cSld>
  <p:clrMapOvr>
    <a:masterClrMapping/>
  </p:clrMapOvr>
  <p:transition>
    <p:split orient="vert"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852937-E419-47D5-8C6A-FFE4FD3CB26F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ACD65AF-221F-4119-A60D-CCF9D8D1C389}" type="datetimeFigureOut">
              <a:rPr lang="ru-RU" smtClean="0"/>
              <a:t>21.04.2021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978982"/>
      </p:ext>
    </p:extLst>
  </p:cSld>
  <p:clrMapOvr>
    <a:masterClrMapping/>
  </p:clrMapOvr>
  <p:transition>
    <p:split orient="vert"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852937-E419-47D5-8C6A-FFE4FD3CB26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ACD65AF-221F-4119-A60D-CCF9D8D1C389}" type="datetimeFigureOut">
              <a:rPr lang="ru-RU" smtClean="0"/>
              <a:t>21.04.2021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451146"/>
      </p:ext>
    </p:extLst>
  </p:cSld>
  <p:clrMapOvr>
    <a:masterClrMapping/>
  </p:clrMapOvr>
  <p:transition>
    <p:split orient="vert"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852937-E419-47D5-8C6A-FFE4FD3CB26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ACD65AF-221F-4119-A60D-CCF9D8D1C389}" type="datetimeFigureOut">
              <a:rPr lang="ru-RU" smtClean="0"/>
              <a:t>21.04.2021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876507"/>
      </p:ext>
    </p:extLst>
  </p:cSld>
  <p:clrMapOvr>
    <a:masterClrMapping/>
  </p:clrMapOvr>
  <p:transition>
    <p:split orient="vert"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8852937-E419-47D5-8C6A-FFE4FD3CB26F}" type="slidenum">
              <a:rPr lang="ru-RU" smtClean="0"/>
              <a:t>‹#›</a:t>
            </a:fld>
            <a:endParaRPr lang="ru-RU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9464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19465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466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467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468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469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470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471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472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473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474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475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476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477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9478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4ACD65AF-221F-4119-A60D-CCF9D8D1C389}" type="datetimeFigureOut">
              <a:rPr lang="ru-RU" smtClean="0"/>
              <a:t>21.04.2021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945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945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945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945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945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94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o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5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p"/>
        <a:defRPr sz="22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 Пейзаж – большой мир. Организация изображаемого пространства.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431993"/>
            <a:ext cx="4032448" cy="2021343"/>
          </a:xfrm>
        </p:spPr>
        <p:txBody>
          <a:bodyPr/>
          <a:lstStyle/>
          <a:p>
            <a:r>
              <a:rPr lang="ru-RU" dirty="0" smtClean="0"/>
              <a:t>ИЗО 6 класс</a:t>
            </a:r>
          </a:p>
          <a:p>
            <a:r>
              <a:rPr lang="ru-RU" dirty="0" err="1" smtClean="0"/>
              <a:t>Бордачева</a:t>
            </a:r>
            <a:r>
              <a:rPr lang="ru-RU" dirty="0" smtClean="0"/>
              <a:t> Ю.Г.</a:t>
            </a:r>
          </a:p>
          <a:p>
            <a:r>
              <a:rPr lang="ru-RU" dirty="0" smtClean="0"/>
              <a:t>МОУ «СОШ № 48»</a:t>
            </a:r>
          </a:p>
          <a:p>
            <a:r>
              <a:rPr lang="ru-RU" dirty="0" err="1"/>
              <a:t>г</a:t>
            </a:r>
            <a:r>
              <a:rPr lang="ru-RU" dirty="0" err="1" smtClean="0"/>
              <a:t>.Магнитогорск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61048"/>
            <a:ext cx="3586006" cy="277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422458"/>
      </p:ext>
    </p:extLst>
  </p:cSld>
  <p:clrMapOvr>
    <a:masterClrMapping/>
  </p:clrMapOvr>
  <p:transition>
    <p:split orient="vert" dir="in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992888" cy="792088"/>
          </a:xfrm>
        </p:spPr>
        <p:txBody>
          <a:bodyPr/>
          <a:lstStyle/>
          <a:p>
            <a:r>
              <a:rPr lang="ru-RU" sz="3600" dirty="0"/>
              <a:t>Айвазовский Иван Константинович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6381328"/>
            <a:ext cx="1669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Чёрное море"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6624157" cy="478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767925"/>
      </p:ext>
    </p:extLst>
  </p:cSld>
  <p:clrMapOvr>
    <a:masterClrMapping/>
  </p:clrMapOvr>
  <p:transition>
    <p:split orient="vert"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920880" cy="595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294885"/>
      </p:ext>
    </p:extLst>
  </p:cSld>
  <p:clrMapOvr>
    <a:masterClrMapping/>
  </p:clrMapOvr>
  <p:transition>
    <p:split orient="vert" dir="in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396427" cy="554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307344"/>
      </p:ext>
    </p:extLst>
  </p:cSld>
  <p:clrMapOvr>
    <a:masterClrMapping/>
  </p:clrMapOvr>
  <p:transition>
    <p:split orient="vert"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-99392"/>
            <a:ext cx="7010400" cy="1295400"/>
          </a:xfrm>
        </p:spPr>
        <p:txBody>
          <a:bodyPr/>
          <a:lstStyle/>
          <a:p>
            <a:r>
              <a:rPr lang="ru-RU" sz="4400" dirty="0" smtClean="0"/>
              <a:t>Задание: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836712"/>
            <a:ext cx="7344816" cy="1944216"/>
          </a:xfrm>
        </p:spPr>
        <p:txBody>
          <a:bodyPr/>
          <a:lstStyle/>
          <a:p>
            <a:r>
              <a:rPr lang="ru-RU" sz="3200" dirty="0" smtClean="0"/>
              <a:t>изображение </a:t>
            </a:r>
            <a:r>
              <a:rPr lang="ru-RU" sz="3200" dirty="0"/>
              <a:t>пейзажа (по памяти и впечатлению). Можно изобразить любое время года в одном из состояний  природы.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0" b="11107"/>
          <a:stretch/>
        </p:blipFill>
        <p:spPr bwMode="auto">
          <a:xfrm>
            <a:off x="1501417" y="2856248"/>
            <a:ext cx="6657975" cy="3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075204"/>
      </p:ext>
    </p:extLst>
  </p:cSld>
  <p:clrMapOvr>
    <a:masterClrMapping/>
  </p:clrMapOvr>
  <p:transition>
    <p:split orient="vert" dir="in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67688" cy="554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884605"/>
      </p:ext>
    </p:extLst>
  </p:cSld>
  <p:clrMapOvr>
    <a:masterClrMapping/>
  </p:clrMapOvr>
  <p:transition>
    <p:split orient="vert"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6343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184812"/>
      </p:ext>
    </p:extLst>
  </p:cSld>
  <p:clrMapOvr>
    <a:masterClrMapping/>
  </p:clrMapOvr>
  <p:transition>
    <p:split orient="vert"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56" y="332656"/>
            <a:ext cx="8522299" cy="628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660547"/>
      </p:ext>
    </p:extLst>
  </p:cSld>
  <p:clrMapOvr>
    <a:masterClrMapping/>
  </p:clrMapOvr>
  <p:transition>
    <p:split orient="vert"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21023" cy="484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032589"/>
      </p:ext>
    </p:extLst>
  </p:cSld>
  <p:clrMapOvr>
    <a:masterClrMapping/>
  </p:clrMapOvr>
  <p:transition>
    <p:split orient="vert"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430601" cy="540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53760"/>
      </p:ext>
    </p:extLst>
  </p:cSld>
  <p:clrMapOvr>
    <a:masterClrMapping/>
  </p:clrMapOvr>
  <p:transition>
    <p:split orient="vert"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93" y="476672"/>
            <a:ext cx="8279952" cy="561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278023"/>
      </p:ext>
    </p:extLst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332656"/>
            <a:ext cx="8219256" cy="3528392"/>
          </a:xfrm>
        </p:spPr>
        <p:txBody>
          <a:bodyPr/>
          <a:lstStyle/>
          <a:p>
            <a:r>
              <a:rPr lang="ru-RU" dirty="0"/>
              <a:t>Нет, не пейзаж влечёт меня,</a:t>
            </a:r>
          </a:p>
          <a:p>
            <a:r>
              <a:rPr lang="ru-RU" dirty="0"/>
              <a:t>Не краски я стремлюсь подметить,</a:t>
            </a:r>
          </a:p>
          <a:p>
            <a:r>
              <a:rPr lang="ru-RU" dirty="0"/>
              <a:t>А то, что в этих красках светит:</a:t>
            </a:r>
          </a:p>
          <a:p>
            <a:r>
              <a:rPr lang="ru-RU" dirty="0"/>
              <a:t>Любовь и радость бытия,</a:t>
            </a:r>
          </a:p>
          <a:p>
            <a:r>
              <a:rPr lang="ru-RU" dirty="0"/>
              <a:t>Она повсюду разлита…</a:t>
            </a:r>
          </a:p>
          <a:p>
            <a:r>
              <a:rPr lang="ru-RU" dirty="0"/>
              <a:t>Она везде, где красота</a:t>
            </a:r>
            <a:r>
              <a:rPr lang="ru-RU" dirty="0" smtClean="0"/>
              <a:t>…</a:t>
            </a:r>
          </a:p>
          <a:p>
            <a:pPr marL="0" indent="0">
              <a:buNone/>
            </a:pPr>
            <a:r>
              <a:rPr lang="ru-RU" dirty="0" smtClean="0"/>
              <a:t>                           Иван Бунин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46586"/>
      </p:ext>
    </p:extLst>
  </p:cSld>
  <p:clrMapOvr>
    <a:masterClrMapping/>
  </p:clrMapOvr>
  <p:transition>
    <p:split orient="vert" dir="in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5051" b="11082"/>
          <a:stretch/>
        </p:blipFill>
        <p:spPr bwMode="auto">
          <a:xfrm>
            <a:off x="107504" y="404664"/>
            <a:ext cx="8648547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638199"/>
      </p:ext>
    </p:extLst>
  </p:cSld>
  <p:clrMapOvr>
    <a:masterClrMapping/>
  </p:clrMapOvr>
  <p:transition>
    <p:split orient="vert" dir="in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8064160" cy="554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17151"/>
      </p:ext>
    </p:extLst>
  </p:cSld>
  <p:clrMapOvr>
    <a:masterClrMapping/>
  </p:clrMapOvr>
  <p:transition>
    <p:split orient="vert" dir="in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79" b="6770"/>
          <a:stretch/>
        </p:blipFill>
        <p:spPr bwMode="auto">
          <a:xfrm>
            <a:off x="323528" y="548680"/>
            <a:ext cx="8700729" cy="537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391775"/>
      </p:ext>
    </p:extLst>
  </p:cSld>
  <p:clrMapOvr>
    <a:masterClrMapping/>
  </p:clrMapOvr>
  <p:transition>
    <p:split orient="vert" dir="in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 b="13756"/>
          <a:stretch/>
        </p:blipFill>
        <p:spPr bwMode="auto">
          <a:xfrm>
            <a:off x="107504" y="548680"/>
            <a:ext cx="883533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093647"/>
      </p:ext>
    </p:extLst>
  </p:cSld>
  <p:clrMapOvr>
    <a:masterClrMapping/>
  </p:clrMapOvr>
  <p:transition>
    <p:split orient="vert" dir="in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840258" cy="624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565424"/>
      </p:ext>
    </p:extLst>
  </p:cSld>
  <p:clrMapOvr>
    <a:masterClrMapping/>
  </p:clrMapOvr>
  <p:transition>
    <p:split orient="vert" dir="in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570741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616193"/>
      </p:ext>
    </p:extLst>
  </p:cSld>
  <p:clrMapOvr>
    <a:masterClrMapping/>
  </p:clrMapOvr>
  <p:transition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332656"/>
            <a:ext cx="6491064" cy="595536"/>
          </a:xfrm>
        </p:spPr>
        <p:txBody>
          <a:bodyPr/>
          <a:lstStyle/>
          <a:p>
            <a:r>
              <a:rPr lang="ru-RU" dirty="0"/>
              <a:t>ПЕЙЗАЖ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836712"/>
            <a:ext cx="7740352" cy="2232248"/>
          </a:xfrm>
        </p:spPr>
        <p:txBody>
          <a:bodyPr/>
          <a:lstStyle/>
          <a:p>
            <a:r>
              <a:rPr lang="ru-RU" sz="2400" dirty="0" smtClean="0"/>
              <a:t>(</a:t>
            </a:r>
            <a:r>
              <a:rPr lang="ru-RU" sz="2400" dirty="0"/>
              <a:t>фр. </a:t>
            </a:r>
            <a:r>
              <a:rPr lang="ru-RU" sz="2400" dirty="0" err="1"/>
              <a:t>paysage</a:t>
            </a:r>
            <a:r>
              <a:rPr lang="ru-RU" sz="2400" dirty="0"/>
              <a:t>, от </a:t>
            </a:r>
            <a:r>
              <a:rPr lang="ru-RU" sz="2400" dirty="0" err="1"/>
              <a:t>pays</a:t>
            </a:r>
            <a:r>
              <a:rPr lang="ru-RU" sz="2400" dirty="0"/>
              <a:t> – местность, страна) – жанр изобразительного искусства (или отдельные произведения этого жанра), в котором основным предметом изображения является дикая или в той или иной степени преображённая человеком природа.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852936"/>
            <a:ext cx="5158333" cy="370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780153"/>
      </p:ext>
    </p:extLst>
  </p:cSld>
  <p:clrMapOvr>
    <a:masterClrMapping/>
  </p:clrMapOvr>
  <p:transition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8640"/>
            <a:ext cx="7010400" cy="1295400"/>
          </a:xfrm>
        </p:spPr>
        <p:txBody>
          <a:bodyPr/>
          <a:lstStyle/>
          <a:p>
            <a:r>
              <a:rPr lang="ru-RU" dirty="0"/>
              <a:t>виды пейзажного жанра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196752"/>
            <a:ext cx="8136904" cy="4896544"/>
          </a:xfrm>
        </p:spPr>
        <p:txBody>
          <a:bodyPr/>
          <a:lstStyle/>
          <a:p>
            <a:r>
              <a:rPr lang="ru-RU" sz="2000" dirty="0">
                <a:solidFill>
                  <a:srgbClr val="FF0000"/>
                </a:solidFill>
              </a:rPr>
              <a:t>марина</a:t>
            </a:r>
            <a:r>
              <a:rPr lang="ru-RU" sz="2000" dirty="0"/>
              <a:t> (ит. </a:t>
            </a:r>
            <a:r>
              <a:rPr lang="ru-RU" sz="2000" dirty="0" err="1"/>
              <a:t>marina</a:t>
            </a:r>
            <a:r>
              <a:rPr lang="ru-RU" sz="2000" dirty="0"/>
              <a:t>, от лат. </a:t>
            </a:r>
            <a:r>
              <a:rPr lang="ru-RU" sz="2000" dirty="0" err="1"/>
              <a:t>marinus</a:t>
            </a:r>
            <a:r>
              <a:rPr lang="ru-RU" sz="2000" dirty="0"/>
              <a:t> — морской) — один из видов пейзажа, объектом изображения которого является море;  </a:t>
            </a:r>
            <a:r>
              <a:rPr lang="ru-RU" sz="2000" dirty="0">
                <a:solidFill>
                  <a:srgbClr val="FF0000"/>
                </a:solidFill>
              </a:rPr>
              <a:t>городской , сельский, парковый, архитектурный пейзаж </a:t>
            </a:r>
            <a:r>
              <a:rPr lang="ru-RU" sz="2000" dirty="0"/>
              <a:t>-картина, на которой художник изобразил вид местности ( улицы, переулки, площади, маленькие дворики города.) ; </a:t>
            </a:r>
            <a:r>
              <a:rPr lang="ru-RU" sz="2000" dirty="0">
                <a:solidFill>
                  <a:srgbClr val="FF0000"/>
                </a:solidFill>
              </a:rPr>
              <a:t>архитектурный пейзаж </a:t>
            </a:r>
            <a:r>
              <a:rPr lang="ru-RU" sz="2000" dirty="0"/>
              <a:t>— разновидность пейзажа , близко соприкасается с городским пейзажем ( разница между ними заключается в том, что в архитектурном пейзаже художник главное внимание обращает на изображение самих памятников архитектуры в синтезе с окружающей средой); промышленный (индустриальный) </a:t>
            </a:r>
            <a:r>
              <a:rPr lang="ru-RU" sz="2000" dirty="0">
                <a:solidFill>
                  <a:srgbClr val="FF0000"/>
                </a:solidFill>
              </a:rPr>
              <a:t>пейзаж-изображение </a:t>
            </a:r>
            <a:r>
              <a:rPr lang="ru-RU" sz="2000" dirty="0"/>
              <a:t>предприятии промышленности, строительства и других предметов научно-технического прогресса; </a:t>
            </a:r>
            <a:r>
              <a:rPr lang="ru-RU" sz="2000" dirty="0">
                <a:solidFill>
                  <a:srgbClr val="FF0000"/>
                </a:solidFill>
              </a:rPr>
              <a:t>лирический пейзаж </a:t>
            </a:r>
            <a:r>
              <a:rPr lang="ru-RU" sz="2000" dirty="0"/>
              <a:t>(пейзаж – настроение) – картина, в которой чувства, душевные переживания господствуют над рассудочным началом.</a:t>
            </a:r>
          </a:p>
        </p:txBody>
      </p:sp>
    </p:spTree>
    <p:extLst>
      <p:ext uri="{BB962C8B-B14F-4D97-AF65-F5344CB8AC3E}">
        <p14:creationId xmlns:p14="http://schemas.microsoft.com/office/powerpoint/2010/main" val="397490176"/>
      </p:ext>
    </p:extLst>
  </p:cSld>
  <p:clrMapOvr>
    <a:masterClrMapping/>
  </p:clrMapOvr>
  <p:transition>
    <p:split orient="vert"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6963087" cy="627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309829"/>
      </p:ext>
    </p:extLst>
  </p:cSld>
  <p:clrMapOvr>
    <a:masterClrMapping/>
  </p:clrMapOvr>
  <p:transition>
    <p:split orient="vert"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963623" cy="569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411235"/>
      </p:ext>
    </p:extLst>
  </p:cSld>
  <p:clrMapOvr>
    <a:masterClrMapping/>
  </p:clrMapOvr>
  <p:transition>
    <p:split orient="vert"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7992888" cy="570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673526"/>
      </p:ext>
    </p:extLst>
  </p:cSld>
  <p:clrMapOvr>
    <a:masterClrMapping/>
  </p:clrMapOvr>
  <p:transition>
    <p:split orient="vert"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7259823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567769"/>
      </p:ext>
    </p:extLst>
  </p:cSld>
  <p:clrMapOvr>
    <a:masterClrMapping/>
  </p:clrMapOvr>
  <p:transition>
    <p:split orient="vert"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8186041" cy="401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246535"/>
      </p:ext>
    </p:extLst>
  </p:cSld>
  <p:clrMapOvr>
    <a:masterClrMapping/>
  </p:clrMapOvr>
  <p:transition>
    <p:split orient="vert" dir="in"/>
  </p:transition>
</p:sld>
</file>

<file path=ppt/theme/theme1.xml><?xml version="1.0" encoding="utf-8"?>
<a:theme xmlns:a="http://schemas.openxmlformats.org/drawingml/2006/main" name="Тема1">
  <a:themeElements>
    <a:clrScheme name="Каскад 8">
      <a:dk1>
        <a:srgbClr val="204162"/>
      </a:dk1>
      <a:lt1>
        <a:srgbClr val="FFFFFF"/>
      </a:lt1>
      <a:dk2>
        <a:srgbClr val="204162"/>
      </a:dk2>
      <a:lt2>
        <a:srgbClr val="003300"/>
      </a:lt2>
      <a:accent1>
        <a:srgbClr val="99CC00"/>
      </a:accent1>
      <a:accent2>
        <a:srgbClr val="336633"/>
      </a:accent2>
      <a:accent3>
        <a:srgbClr val="FFFFFF"/>
      </a:accent3>
      <a:accent4>
        <a:srgbClr val="1A3653"/>
      </a:accent4>
      <a:accent5>
        <a:srgbClr val="CAE2AA"/>
      </a:accent5>
      <a:accent6>
        <a:srgbClr val="2D5C2D"/>
      </a:accent6>
      <a:hlink>
        <a:srgbClr val="6666FF"/>
      </a:hlink>
      <a:folHlink>
        <a:srgbClr val="C5C248"/>
      </a:folHlink>
    </a:clrScheme>
    <a:fontScheme name="Каскад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аскад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скад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скад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скад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скад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скад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скад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скад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скад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46</TotalTime>
  <Words>262</Words>
  <Application>Microsoft Office PowerPoint</Application>
  <PresentationFormat>Экран (4:3)</PresentationFormat>
  <Paragraphs>20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Arial</vt:lpstr>
      <vt:lpstr>Wingdings</vt:lpstr>
      <vt:lpstr>Тема1</vt:lpstr>
      <vt:lpstr> Пейзаж – большой мир. Организация изображаемого пространства. </vt:lpstr>
      <vt:lpstr>Презентация PowerPoint</vt:lpstr>
      <vt:lpstr>ПЕЙЗАЖ </vt:lpstr>
      <vt:lpstr>виды пейзажного жанра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Айвазовский Иван Константинович</vt:lpstr>
      <vt:lpstr>Презентация PowerPoint</vt:lpstr>
      <vt:lpstr>Презентация PowerPoint</vt:lpstr>
      <vt:lpstr>Задание: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Пейзаж – большой мир. Организация изображаемого пространства. </dc:title>
  <dc:creator>привет</dc:creator>
  <cp:lastModifiedBy>Юля</cp:lastModifiedBy>
  <cp:revision>6</cp:revision>
  <dcterms:created xsi:type="dcterms:W3CDTF">2015-04-21T08:01:02Z</dcterms:created>
  <dcterms:modified xsi:type="dcterms:W3CDTF">2021-04-21T18:16:56Z</dcterms:modified>
</cp:coreProperties>
</file>