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6" r:id="rId3"/>
    <p:sldId id="279" r:id="rId4"/>
    <p:sldId id="267" r:id="rId5"/>
    <p:sldId id="273" r:id="rId6"/>
    <p:sldId id="274" r:id="rId7"/>
    <p:sldId id="272" r:id="rId8"/>
    <p:sldId id="270" r:id="rId9"/>
    <p:sldId id="271" r:id="rId10"/>
    <p:sldId id="276" r:id="rId11"/>
    <p:sldId id="275" r:id="rId12"/>
    <p:sldId id="257" r:id="rId13"/>
    <p:sldId id="269" r:id="rId14"/>
    <p:sldId id="260" r:id="rId15"/>
    <p:sldId id="264" r:id="rId16"/>
    <p:sldId id="262" r:id="rId17"/>
    <p:sldId id="263" r:id="rId18"/>
    <p:sldId id="265" r:id="rId19"/>
    <p:sldId id="26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0AF3B6-85E4-41EE-B4BA-D018170B4508}" type="datetimeFigureOut">
              <a:rPr lang="ru-RU" smtClean="0"/>
              <a:pPr/>
              <a:t>30.08.2023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7D4881-1C24-4159-969E-DF290869EC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4;&#1083;&#1103;%20&#1082;&#1086;&#1085;&#1092;&#1077;&#1088;&#1077;&#1085;&#1094;&#1080;&#1080;%20&#1052;&#1054;&#1059;%20&#1057;&#1054;&#1064;%20&#8470;10\3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taina.aib.ru/images/biography/gagarin-jurij-alekseevich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lit.msu.ru/ru/new/study/temp/physics/mechanics/zakoni_sohraneniya/impuls/graphics/13.%ea%20%f0%e5%e0%ea%f2%e8%e2%ed%ee%ec%f3%20%e4%e2%e8%e6%e5%ed%e8%fe.gi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A4%D0%B0%D0%B9%D0%BB:Proton-K-Zarya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9/90/Tu-144LL_in_flight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Combjelly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arbariki.ru/images/news/1514085576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ru.wikipedia.org/wiki/%D0%A4%D0%B0%D0%B9%D0%BB:Cassiopea_jellyfish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media.tumblr.com/tumblr_l5tbihfcNx1qa9i8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14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+mn-lt"/>
              </a:rPr>
              <a:t>Гагарин Ю.А.</a:t>
            </a:r>
            <a:endParaRPr lang="ru-RU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785926"/>
            <a:ext cx="4286280" cy="3143272"/>
          </a:xfrm>
        </p:spPr>
        <p:txBody>
          <a:bodyPr/>
          <a:lstStyle/>
          <a:p>
            <a:pPr indent="384048">
              <a:buNone/>
            </a:pPr>
            <a:r>
              <a:rPr lang="ru-RU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Первый человек в мире, совершивший пилотируемый космический полет на корабле -спутнике «Восток»</a:t>
            </a:r>
            <a:endParaRPr lang="ru-RU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11481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Юрий Алексеевич Гагарин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428860" y="1571612"/>
            <a:ext cx="3702448" cy="4143404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44444E-6 0 L -0.22796 0.0106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1"/>
            <a:ext cx="7467600" cy="20717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4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Реактивное движение, используемое ныне в самолетах, ракетах и космических снарядах, свойственно осьминогам, кальмарам, каракатицам, медузам – все они, без исключения, используют для плавания реакцию (отдачу) выбрасываемой струи воды.</a:t>
            </a:r>
          </a:p>
          <a:p>
            <a:endParaRPr lang="ru-RU" sz="2000" dirty="0"/>
          </a:p>
        </p:txBody>
      </p:sp>
      <p:pic>
        <p:nvPicPr>
          <p:cNvPr id="5" name="i-main-pic" descr="Картинка 2 из 293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643182"/>
            <a:ext cx="4786345" cy="345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+mn-lt"/>
              </a:rPr>
              <a:t>Примеры реактивного движения</a:t>
            </a:r>
            <a:endParaRPr lang="ru-RU" sz="4000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5" descr="http://upload.wikimedia.org/wikipedia/commons/thumb/8/8b/Proton-K-Zarya.jpg/220px-Proton-K-Zary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27940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2428868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   Единственный аппарат, способный преодолеть силу тяжести - это ракета, т.е. аппарат с реактивным двигателем, использующим горючее и окислитель, находящиеся на самом аппарате.</a:t>
            </a:r>
            <a:endParaRPr lang="ru-RU" sz="20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айл:Tu-144LL in flight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571744"/>
            <a:ext cx="478634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428604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    Реактивный самолёт —  самолёт, приводимый в движение воздушно – реактивным двигателем. Реактивные самолёты составляют основу современной авиации. </a:t>
            </a:r>
          </a:p>
          <a:p>
            <a:r>
              <a:rPr lang="ru-RU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    Двигатели, установленные  на  современных реактивных самолётах работают за счёт реактивной тяги, полученной при </a:t>
            </a:r>
            <a:r>
              <a:rPr lang="ru-RU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горании топлива и кислорода (который присутствует в окружающем воздухе) поступающего через воздухозаборники.</a:t>
            </a:r>
            <a:endParaRPr lang="ru-RU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>Примеры реактивного движения можно                             обнаружить в природе</a:t>
            </a:r>
            <a:endParaRPr lang="ru-RU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  В южных странах произрастает растение под названием </a:t>
            </a:r>
            <a:r>
              <a:rPr lang="ru-RU" sz="2800" b="1" dirty="0" smtClean="0">
                <a:solidFill>
                  <a:srgbClr val="FFFF00"/>
                </a:solidFill>
              </a:rPr>
              <a:t>"бешеный огурец". </a:t>
            </a: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Стоит   только слегка прикоснуться к созревшему плоду, как он отскакивает от плодоножки, а через образовавшееся отверстие из плода фонтаном   со скоростью до 10 м/с вылетает   жидкость с семенами.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 Сами огурцы при этом отлетают в противоположном направлении. Стреляет бешеный огурец (иначе его называют «дамский пистолет») более чем на 12 м.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class-fizika.narod.ru/9_class/19/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574151"/>
            <a:ext cx="1873408" cy="228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     </a:t>
            </a:r>
            <a:r>
              <a:rPr lang="ru-RU" sz="2400" b="1" dirty="0" smtClean="0">
                <a:solidFill>
                  <a:srgbClr val="FFFF00"/>
                </a:solidFill>
              </a:rPr>
              <a:t>Сальпа </a:t>
            </a: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- морское животное с прозрачным телом, при движении принимает воду через переднее отверстие, причем вода попадает в широкую полость, внутри которой по диагонали натянуты жабры. Как только животное сделает большой глоток воды, отверстие закрывается. Тогда продольные и поперечные мускулы сальпы сокращаются, все тело сжимается и вода через заднее отверстие выталкивается наружу. Реакция вытекающей струи толкает сальпу вперед.</a:t>
            </a:r>
            <a:endParaRPr lang="ru-RU" sz="20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4" name="Рисунок 3" descr="Combjell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786190"/>
            <a:ext cx="3357586" cy="268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</a:t>
            </a:r>
            <a:r>
              <a:rPr lang="ru-RU" sz="2800" b="1" dirty="0" smtClean="0">
                <a:solidFill>
                  <a:srgbClr val="FFFF00"/>
                </a:solidFill>
              </a:rPr>
              <a:t>Кальмар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является самым крупным беспозвоночным обитателем океанских глубин. Он передвигается по принципу реактивного движения, вбирая в себя воду, а затем с огромной силой проталкивая ее через особое отверстие - "воронку", и с большой скоростью (около 70 км\час) двигается толчками назад. При этом все десять щупалец кальмара собираются в узел над головой и он приобретает обтекаемую форму.</a:t>
            </a:r>
            <a:endParaRPr lang="ru-RU" sz="20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4" name="i-main-pic" descr="Картинка 3 из 6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214686"/>
            <a:ext cx="371477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   </a:t>
            </a:r>
            <a:r>
              <a:rPr lang="ru-RU" sz="2400" b="1" dirty="0" smtClean="0">
                <a:solidFill>
                  <a:srgbClr val="FFFF00"/>
                </a:solidFill>
              </a:rPr>
              <a:t>Медуза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приходит в движение не по тому, что сжимает зонтик, а потому, что при сжатии зонтика она выталкивает из него воду.</a:t>
            </a:r>
            <a:endParaRPr lang="ru-RU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4" name="Рисунок 3" descr="http://upload.wikimedia.org/wikipedia/commons/thumb/c/c4/Cassiopea_jellyfish.jpg/300px-Cassiopea_jellyfish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71678"/>
            <a:ext cx="5072098" cy="385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8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        </a:t>
            </a:r>
            <a:r>
              <a:rPr lang="ru-RU" sz="2800" b="1" dirty="0" smtClean="0">
                <a:solidFill>
                  <a:srgbClr val="FFFF00"/>
                </a:solidFill>
              </a:rPr>
              <a:t>Осьминоги,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периодически выбрасывая вбираемую в себя воду, способны развивать скорость до 60-70 км/ч.</a:t>
            </a:r>
            <a:endParaRPr lang="ru-RU" sz="24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4" name="Рисунок 3" descr="http://media.tumblr.com/tumblr_l5tbihfcNx1qa9i85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857364"/>
            <a:ext cx="585791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214282" y="2000240"/>
            <a:ext cx="6929486" cy="1285884"/>
          </a:xfrm>
        </p:spPr>
        <p:txBody>
          <a:bodyPr/>
          <a:lstStyle/>
          <a:p>
            <a:r>
              <a:rPr lang="ru-RU" dirty="0" smtClean="0"/>
              <a:t>Реактивное движение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85728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Муниципальное общеобразовательное учреждение средняя образовательная школа № 10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429000"/>
            <a:ext cx="500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Выполнила: </a:t>
            </a:r>
          </a:p>
          <a:p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Сунегина Любовь        </a:t>
            </a:r>
          </a:p>
          <a:p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 ученица 9 «а» класса </a:t>
            </a:r>
          </a:p>
          <a:p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 </a:t>
            </a:r>
            <a:r>
              <a:rPr lang="ru-RU" u="sng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Руководитель: </a:t>
            </a:r>
          </a:p>
          <a:p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учитель </a:t>
            </a:r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физики и астрономии  </a:t>
            </a:r>
            <a:endParaRPr lang="ru-RU" dirty="0" smtClean="0">
              <a:solidFill>
                <a:schemeClr val="tx1">
                  <a:lumMod val="10000"/>
                  <a:lumOff val="90000"/>
                </a:schemeClr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I</a:t>
            </a:r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квалификационной категории </a:t>
            </a:r>
          </a:p>
          <a:p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Times New Roman" pitchFamily="18" charset="0"/>
              </a:rPr>
              <a:t>Козел В.В.</a:t>
            </a:r>
          </a:p>
          <a:p>
            <a:endParaRPr lang="ru-RU" u="sng" dirty="0" smtClean="0">
              <a:solidFill>
                <a:schemeClr val="tx1">
                  <a:lumMod val="10000"/>
                  <a:lumOff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6396335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Березники, </a:t>
            </a:r>
            <a:r>
              <a:rPr lang="ru-RU" b="1" dirty="0" smtClean="0">
                <a:latin typeface="Times New Roman" pitchFamily="18" charset="0"/>
              </a:rPr>
              <a:t>2022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+mn-lt"/>
              </a:rPr>
              <a:t>Ответь на вопросы:</a:t>
            </a:r>
            <a:endParaRPr lang="ru-RU" sz="4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Какое движение называют реактивным? 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Как устроена простейшая ракета?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От каких величин зависит скорость ракеты?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Кто был первым космонавтом мира?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Назовите главного конструктора космических кораблей.</a:t>
            </a:r>
          </a:p>
          <a:p>
            <a:pPr marL="550926" indent="-514350">
              <a:buFont typeface="+mj-lt"/>
              <a:buAutoNum type="arabicPeriod"/>
            </a:pPr>
            <a:endParaRPr lang="ru-RU" dirty="0" smtClean="0">
              <a:solidFill>
                <a:schemeClr val="accent1">
                  <a:lumMod val="90000"/>
                </a:schemeClr>
              </a:solidFill>
            </a:endParaRPr>
          </a:p>
          <a:p>
            <a:pPr marL="550926" indent="-514350">
              <a:buFont typeface="+mj-lt"/>
              <a:buAutoNum type="arabicPeriod"/>
            </a:pPr>
            <a:endParaRPr lang="ru-RU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Проверь себя: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indent="-514350">
              <a:buClr>
                <a:srgbClr val="FFFF00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Это движение тела, возникающее в результате выброса телом вещества.</a:t>
            </a:r>
          </a:p>
          <a:p>
            <a:pPr marL="550926" indent="-514350">
              <a:buClr>
                <a:srgbClr val="FFFF00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Состоит из 3 частей:</a:t>
            </a:r>
          </a:p>
          <a:p>
            <a:pPr marL="550926" indent="-514350">
              <a:buClr>
                <a:srgbClr val="FFFF00"/>
              </a:buClr>
              <a:buNone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                а) система управления</a:t>
            </a:r>
          </a:p>
          <a:p>
            <a:pPr marL="550926" indent="-514350">
              <a:buClr>
                <a:srgbClr val="FFFF00"/>
              </a:buClr>
              <a:buNone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                б) камера сгорания</a:t>
            </a:r>
          </a:p>
          <a:p>
            <a:pPr marL="550926" indent="-514350">
              <a:buClr>
                <a:srgbClr val="FFFF00"/>
              </a:buClr>
              <a:buNone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                в) реактивное сопло.</a:t>
            </a:r>
          </a:p>
          <a:p>
            <a:pPr marL="550926" indent="-514350">
              <a:buClr>
                <a:srgbClr val="FFFF00"/>
              </a:buClr>
              <a:buFont typeface="+mj-lt"/>
              <a:buAutoNum type="arabicPeriod" startAt="3"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От скорости газов.</a:t>
            </a:r>
          </a:p>
          <a:p>
            <a:pPr marL="550926" indent="-514350">
              <a:buClr>
                <a:srgbClr val="FFFF00"/>
              </a:buClr>
              <a:buFont typeface="+mj-lt"/>
              <a:buAutoNum type="arabicPeriod" startAt="3"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Ю.А.Гагарин</a:t>
            </a:r>
          </a:p>
          <a:p>
            <a:pPr marL="550926" indent="-514350">
              <a:buClr>
                <a:srgbClr val="FFFF00"/>
              </a:buClr>
              <a:buFont typeface="+mj-lt"/>
              <a:buAutoNum type="arabicPeriod" startAt="3"/>
            </a:pPr>
            <a:r>
              <a:rPr lang="ru-RU" dirty="0" smtClean="0">
                <a:solidFill>
                  <a:schemeClr val="bg1">
                    <a:lumMod val="90000"/>
                  </a:schemeClr>
                </a:solidFill>
              </a:rPr>
              <a:t>С.П.Королев</a:t>
            </a:r>
            <a:endParaRPr lang="ru-RU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ocuments and Settings\User\Рабочий стол\270px-STS120LaunchHi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0"/>
            <a:ext cx="472415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5881" y="2967335"/>
            <a:ext cx="9112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Благодарим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31550" cmpd="sng">
                <a:solidFill>
                  <a:srgbClr val="FFFF00"/>
                </a:soli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77153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Цель данной работы: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мультимедийного приложения к учебнику  физики по теме «Реактивное движение».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Задачи: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Отобрать и изучить материал по выбранной теме.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Расширить  знания  о взаимодействии и движении </a:t>
            </a:r>
          </a:p>
          <a:p>
            <a:pPr>
              <a:buClr>
                <a:srgbClr val="FFFF00"/>
              </a:buClr>
            </a:pPr>
            <a:r>
              <a:rPr lang="ru-RU" sz="24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   тел и законе сохранения импульса.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Рассмотреть примеры реактивного движения в </a:t>
            </a:r>
          </a:p>
          <a:p>
            <a:pPr>
              <a:buClr>
                <a:srgbClr val="FFFF00"/>
              </a:buClr>
            </a:pPr>
            <a:r>
              <a:rPr lang="ru-RU" sz="24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   природе и технике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tx1">
                  <a:lumMod val="10000"/>
                  <a:lumOff val="90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746760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Реактивное движение - движение тела, обусловленное отделением от него с некоторой скоростью какой-то его части. </a:t>
            </a:r>
          </a:p>
          <a:p>
            <a:pPr>
              <a:buClr>
                <a:srgbClr val="FFFF00"/>
              </a:buClr>
            </a:pPr>
            <a:r>
              <a:rPr lang="ru-RU" sz="2800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При этом появляется так называемая реактивная сила, толкающая тело в сторону, противоположную направлению движения отделяющейся от него части тела. </a:t>
            </a:r>
            <a:endParaRPr lang="ru-RU" sz="28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+mn-lt"/>
              </a:rPr>
              <a:t>Циолковский К.Э.</a:t>
            </a:r>
            <a:endParaRPr lang="ru-RU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2332037"/>
            <a:ext cx="4857784" cy="4525963"/>
          </a:xfrm>
        </p:spPr>
        <p:txBody>
          <a:bodyPr/>
          <a:lstStyle/>
          <a:p>
            <a:pPr indent="384048">
              <a:buNone/>
            </a:pPr>
            <a:r>
              <a:rPr lang="ru-RU" b="1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Русский ученый,  первым научно обосновал возможность применения ракеты для космических полетов.</a:t>
            </a:r>
            <a:endParaRPr lang="ru-RU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7" name="Picture 2" descr="H:\Documents and Settings\User\Рабочий стол\Tsiolkovsk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" y="1958181"/>
            <a:ext cx="33147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+mn-lt"/>
              </a:rPr>
              <a:t>Королев С.П.</a:t>
            </a:r>
            <a:endParaRPr lang="ru-RU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143116"/>
            <a:ext cx="4519642" cy="25431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Сергей Павлович Королев – академик, крупнейший конструктор реактивно- космических систем</a:t>
            </a:r>
            <a:endParaRPr lang="ru-RU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26734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161426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876"/>
            <a:ext cx="1643074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929198"/>
            <a:ext cx="1714512" cy="65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28926" y="5000636"/>
            <a:ext cx="2525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90000"/>
                  </a:schemeClr>
                </a:solidFill>
              </a:rPr>
              <a:t>Реактивное сопло</a:t>
            </a:r>
            <a:endParaRPr lang="ru-RU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786190"/>
            <a:ext cx="431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4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90000"/>
                  </a:schemeClr>
                </a:solidFill>
              </a:rPr>
              <a:t>Камера сгорания и запас топлива</a:t>
            </a:r>
            <a:endParaRPr lang="ru-RU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214554"/>
            <a:ext cx="3978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1, 3 </a:t>
            </a:r>
            <a:r>
              <a:rPr lang="ru-RU" b="1" dirty="0" smtClean="0">
                <a:solidFill>
                  <a:schemeClr val="accent1">
                    <a:lumMod val="90000"/>
                  </a:schemeClr>
                </a:solidFill>
              </a:rPr>
              <a:t>Система управления</a:t>
            </a:r>
          </a:p>
          <a:p>
            <a:r>
              <a:rPr lang="ru-RU" b="1" dirty="0" smtClean="0">
                <a:solidFill>
                  <a:schemeClr val="accent1">
                    <a:lumMod val="90000"/>
                  </a:schemeClr>
                </a:solidFill>
              </a:rPr>
              <a:t>(научные приборы, космонавты)</a:t>
            </a:r>
            <a:endParaRPr lang="ru-RU" b="1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1429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Современная ракета – 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                это сложное сооружение .</a:t>
            </a:r>
          </a:p>
          <a:p>
            <a:r>
              <a:rPr lang="ru-RU" sz="3600" b="1" dirty="0" smtClean="0">
                <a:solidFill>
                  <a:schemeClr val="bg1">
                    <a:lumMod val="90000"/>
                  </a:schemeClr>
                </a:solidFill>
              </a:rPr>
              <a:t>Она состоит :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467600" cy="4525963"/>
          </a:xfrm>
          <a:solidFill>
            <a:schemeClr val="accent5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Движение ракеты подчиняется закону сохранения импульса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                                        </a:t>
            </a:r>
            <a:r>
              <a:rPr lang="en-US" b="1" dirty="0" smtClean="0"/>
              <a:t>M</a:t>
            </a:r>
            <a:r>
              <a:rPr lang="ru-RU" b="1" baseline="-25000" dirty="0" smtClean="0"/>
              <a:t>г </a:t>
            </a:r>
            <a:r>
              <a:rPr lang="ru-RU" b="1" dirty="0" smtClean="0"/>
              <a:t>* </a:t>
            </a:r>
            <a:r>
              <a:rPr lang="en-US" b="1" dirty="0" smtClean="0"/>
              <a:t>V </a:t>
            </a:r>
            <a:r>
              <a:rPr lang="ru-RU" b="1" baseline="-25000" dirty="0" smtClean="0"/>
              <a:t>г</a:t>
            </a:r>
            <a:r>
              <a:rPr lang="ru-RU" b="1" dirty="0" smtClean="0"/>
              <a:t>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M</a:t>
            </a:r>
            <a:r>
              <a:rPr lang="en-US" b="1" baseline="-25000" dirty="0" smtClean="0"/>
              <a:t>k </a:t>
            </a:r>
            <a:r>
              <a:rPr lang="ru-RU" b="1" dirty="0" smtClean="0"/>
              <a:t>*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k</a:t>
            </a:r>
            <a:r>
              <a:rPr lang="ru-RU" b="1" dirty="0" smtClean="0"/>
              <a:t> = - </a:t>
            </a:r>
            <a:r>
              <a:rPr lang="en-US" b="1" dirty="0" smtClean="0"/>
              <a:t>M</a:t>
            </a:r>
            <a:r>
              <a:rPr lang="ru-RU" b="1" baseline="-25000" dirty="0" smtClean="0"/>
              <a:t>г </a:t>
            </a:r>
            <a:r>
              <a:rPr lang="ru-RU" b="1" dirty="0" smtClean="0"/>
              <a:t>* </a:t>
            </a:r>
            <a:r>
              <a:rPr lang="en-US" b="1" dirty="0" smtClean="0"/>
              <a:t>V </a:t>
            </a:r>
            <a:r>
              <a:rPr lang="ru-RU" b="1" baseline="-25000" dirty="0" smtClean="0"/>
              <a:t>г   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ru-RU" b="1" dirty="0" smtClean="0"/>
              <a:t>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k</a:t>
            </a:r>
            <a:r>
              <a:rPr lang="ru-RU" b="1" dirty="0" smtClean="0"/>
              <a:t> = -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                                                 </a:t>
            </a:r>
            <a:r>
              <a:rPr lang="en-US" b="1" dirty="0" smtClean="0"/>
              <a:t>M</a:t>
            </a:r>
            <a:r>
              <a:rPr lang="en-US" b="1" baseline="-25000" dirty="0" smtClean="0"/>
              <a:t>k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M</a:t>
            </a:r>
            <a:r>
              <a:rPr lang="ru-RU" b="1" baseline="-25000" dirty="0" smtClean="0"/>
              <a:t>к</a:t>
            </a:r>
            <a:r>
              <a:rPr lang="ru-RU" b="1" dirty="0" smtClean="0"/>
              <a:t> - масса корпуса ракеты</a:t>
            </a:r>
          </a:p>
          <a:p>
            <a:pPr>
              <a:buNone/>
            </a:pPr>
            <a:r>
              <a:rPr lang="en-US" b="1" dirty="0" smtClean="0"/>
              <a:t>V</a:t>
            </a:r>
            <a:r>
              <a:rPr lang="ru-RU" b="1" baseline="-25000" dirty="0" smtClean="0"/>
              <a:t>к   </a:t>
            </a:r>
            <a:r>
              <a:rPr lang="ru-RU" b="1" dirty="0" smtClean="0"/>
              <a:t>- скорость корпуса</a:t>
            </a:r>
          </a:p>
          <a:p>
            <a:pPr>
              <a:buNone/>
            </a:pPr>
            <a:r>
              <a:rPr lang="en-US" b="1" dirty="0" smtClean="0"/>
              <a:t>M</a:t>
            </a:r>
            <a:r>
              <a:rPr lang="ru-RU" b="1" baseline="-25000" dirty="0" smtClean="0"/>
              <a:t>г</a:t>
            </a:r>
            <a:r>
              <a:rPr lang="ru-RU" b="1" dirty="0" smtClean="0"/>
              <a:t> - масса газов</a:t>
            </a:r>
          </a:p>
          <a:p>
            <a:pPr>
              <a:buNone/>
            </a:pPr>
            <a:r>
              <a:rPr lang="en-US" b="1" dirty="0" smtClean="0"/>
              <a:t>V</a:t>
            </a:r>
            <a:r>
              <a:rPr lang="ru-RU" b="1" baseline="-25000" dirty="0" smtClean="0"/>
              <a:t>г   </a:t>
            </a:r>
            <a:r>
              <a:rPr lang="ru-RU" b="1" dirty="0" smtClean="0"/>
              <a:t>- скорость газов</a:t>
            </a:r>
          </a:p>
          <a:p>
            <a:pPr>
              <a:buNone/>
            </a:pPr>
            <a:r>
              <a:rPr lang="ru-RU" b="1" baseline="-25000" dirty="0" smtClean="0"/>
              <a:t> 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4025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4025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214942" y="2214554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User\Рабочий стол\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71604" y="1857364"/>
            <a:ext cx="1643074" cy="3132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трелка вверх 2"/>
          <p:cNvSpPr/>
          <p:nvPr/>
        </p:nvSpPr>
        <p:spPr>
          <a:xfrm>
            <a:off x="2143108" y="642918"/>
            <a:ext cx="285752" cy="10001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10800000">
            <a:off x="2143108" y="5143512"/>
            <a:ext cx="285752" cy="10001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071678"/>
            <a:ext cx="50832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90000"/>
                  </a:schemeClr>
                </a:solidFill>
              </a:rPr>
              <a:t>Знак минус показывает, </a:t>
            </a:r>
          </a:p>
          <a:p>
            <a:r>
              <a:rPr lang="ru-RU" sz="2800" dirty="0" smtClean="0">
                <a:solidFill>
                  <a:schemeClr val="accent1">
                    <a:lumMod val="90000"/>
                  </a:schemeClr>
                </a:solidFill>
              </a:rPr>
              <a:t>что направление корпуса противоположно </a:t>
            </a:r>
          </a:p>
          <a:p>
            <a:r>
              <a:rPr lang="ru-RU" sz="2800" dirty="0" smtClean="0">
                <a:solidFill>
                  <a:schemeClr val="accent1">
                    <a:lumMod val="90000"/>
                  </a:schemeClr>
                </a:solidFill>
              </a:rPr>
              <a:t>направлению скорости вылетающих газов</a:t>
            </a:r>
            <a:endParaRPr lang="ru-RU" sz="2800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928670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 </a:t>
            </a:r>
            <a:r>
              <a:rPr lang="en-US" sz="2800" b="1" dirty="0" err="1" smtClean="0">
                <a:solidFill>
                  <a:schemeClr val="accent1">
                    <a:lumMod val="90000"/>
                  </a:schemeClr>
                </a:solidFill>
              </a:rPr>
              <a:t>V</a:t>
            </a:r>
            <a:r>
              <a:rPr lang="en-US" b="1" dirty="0" err="1" smtClean="0">
                <a:solidFill>
                  <a:schemeClr val="accent1">
                    <a:lumMod val="90000"/>
                  </a:schemeClr>
                </a:solidFill>
              </a:rPr>
              <a:t>k</a:t>
            </a:r>
            <a:r>
              <a:rPr lang="ru-RU" sz="2800" b="1" dirty="0" smtClean="0">
                <a:solidFill>
                  <a:schemeClr val="accent1">
                    <a:lumMod val="90000"/>
                  </a:schemeClr>
                </a:solidFill>
              </a:rPr>
              <a:t> </a:t>
            </a:r>
            <a:endParaRPr lang="ru-RU" sz="2800" b="1" dirty="0">
              <a:solidFill>
                <a:schemeClr val="accent1">
                  <a:lumMod val="9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214414" y="928670"/>
            <a:ext cx="35719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14414" y="5357826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90000"/>
                  </a:schemeClr>
                </a:solidFill>
              </a:rPr>
              <a:t>V</a:t>
            </a:r>
            <a:r>
              <a:rPr lang="ru-RU" b="1" dirty="0" smtClean="0">
                <a:solidFill>
                  <a:schemeClr val="accent1">
                    <a:lumMod val="90000"/>
                  </a:schemeClr>
                </a:solidFill>
              </a:rPr>
              <a:t>г </a:t>
            </a:r>
            <a:endParaRPr lang="ru-RU" b="1" dirty="0">
              <a:solidFill>
                <a:schemeClr val="accent1">
                  <a:lumMod val="9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285852" y="5357826"/>
            <a:ext cx="35719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DBEEF3"/>
      </a:dk1>
      <a:lt1>
        <a:srgbClr val="0B1D22"/>
      </a:lt1>
      <a:dk2>
        <a:srgbClr val="386295"/>
      </a:dk2>
      <a:lt2>
        <a:srgbClr val="B8CCE4"/>
      </a:lt2>
      <a:accent1>
        <a:srgbClr val="B8DDE7"/>
      </a:accent1>
      <a:accent2>
        <a:srgbClr val="E9EFF7"/>
      </a:accent2>
      <a:accent3>
        <a:srgbClr val="D4E0EF"/>
      </a:accent3>
      <a:accent4>
        <a:srgbClr val="BFD1E7"/>
      </a:accent4>
      <a:accent5>
        <a:srgbClr val="B7DDE8"/>
      </a:accent5>
      <a:accent6>
        <a:srgbClr val="B8DDE7"/>
      </a:accent6>
      <a:hlink>
        <a:srgbClr val="97CEDD"/>
      </a:hlink>
      <a:folHlink>
        <a:srgbClr val="B8CCE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623</Words>
  <Application>Microsoft Office PowerPoint</Application>
  <PresentationFormat>Экран (4:3)</PresentationFormat>
  <Paragraphs>82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Слайд 1</vt:lpstr>
      <vt:lpstr>Реактивное движение</vt:lpstr>
      <vt:lpstr>Слайд 3</vt:lpstr>
      <vt:lpstr>Слайд 4</vt:lpstr>
      <vt:lpstr>Циолковский К.Э.</vt:lpstr>
      <vt:lpstr>Королев С.П.</vt:lpstr>
      <vt:lpstr>Слайд 7</vt:lpstr>
      <vt:lpstr>Слайд 8</vt:lpstr>
      <vt:lpstr>Слайд 9</vt:lpstr>
      <vt:lpstr>Слайд 10</vt:lpstr>
      <vt:lpstr> Гагарин Ю.А.</vt:lpstr>
      <vt:lpstr>Слайд 12</vt:lpstr>
      <vt:lpstr>Примеры реактивного движения</vt:lpstr>
      <vt:lpstr>Слайд 14</vt:lpstr>
      <vt:lpstr>Примеры реактивного движения можно                             обнаружить в природе</vt:lpstr>
      <vt:lpstr>Слайд 16</vt:lpstr>
      <vt:lpstr>Слайд 17</vt:lpstr>
      <vt:lpstr>Слайд 18</vt:lpstr>
      <vt:lpstr>Слайд 19</vt:lpstr>
      <vt:lpstr>Ответь на вопросы:</vt:lpstr>
      <vt:lpstr>Проверь себя: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Реактивное движение</dc:title>
  <dc:creator>Admin</dc:creator>
  <cp:lastModifiedBy>Учитель</cp:lastModifiedBy>
  <cp:revision>58</cp:revision>
  <dcterms:created xsi:type="dcterms:W3CDTF">2010-12-25T11:30:54Z</dcterms:created>
  <dcterms:modified xsi:type="dcterms:W3CDTF">2023-08-30T10:30:26Z</dcterms:modified>
</cp:coreProperties>
</file>