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305" r:id="rId9"/>
    <p:sldId id="263" r:id="rId10"/>
    <p:sldId id="302" r:id="rId11"/>
    <p:sldId id="303" r:id="rId12"/>
    <p:sldId id="299" r:id="rId13"/>
    <p:sldId id="300" r:id="rId14"/>
    <p:sldId id="301" r:id="rId15"/>
    <p:sldId id="304" r:id="rId16"/>
    <p:sldId id="264" r:id="rId17"/>
    <p:sldId id="265" r:id="rId18"/>
    <p:sldId id="309" r:id="rId19"/>
    <p:sldId id="266" r:id="rId20"/>
    <p:sldId id="267" r:id="rId21"/>
    <p:sldId id="268" r:id="rId22"/>
    <p:sldId id="310" r:id="rId23"/>
    <p:sldId id="311" r:id="rId24"/>
    <p:sldId id="312" r:id="rId25"/>
    <p:sldId id="313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74" r:id="rId38"/>
    <p:sldId id="275" r:id="rId39"/>
    <p:sldId id="276" r:id="rId40"/>
    <p:sldId id="289" r:id="rId41"/>
    <p:sldId id="277" r:id="rId42"/>
    <p:sldId id="290" r:id="rId43"/>
    <p:sldId id="291" r:id="rId44"/>
    <p:sldId id="306" r:id="rId45"/>
    <p:sldId id="298" r:id="rId46"/>
    <p:sldId id="307" r:id="rId47"/>
    <p:sldId id="308" r:id="rId48"/>
    <p:sldId id="292" r:id="rId49"/>
    <p:sldId id="293" r:id="rId50"/>
    <p:sldId id="294" r:id="rId5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0178D-A868-460A-A440-089242C4A9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8D86F-1AB4-47C7-B7F2-A58F3BA446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2ECEA-69C4-421A-B42A-FF386CC984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E0CEC-2DFB-4C1F-8C12-3308D4E1BC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05EDA-1DA6-4326-858F-302CF16EF3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6BC82-17E9-45A4-B4E7-A7877B7252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6DF63-243D-4C1D-8DF6-F967781062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3576E-5F08-40DC-AB52-6ABB9C9CCA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D18B5-B54A-434B-8DBF-9C13B9A339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97C20-0238-476A-AA8B-F4B436D2F8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DA340-4CE6-453F-B38C-F28C1F0EAD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0BC3F-45D6-4E25-9F71-75441ACFA9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D867CAF7-EC74-42BC-B70F-8BF20CA7ED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1" r:id="rId1"/>
    <p:sldLayoutId id="2147483680" r:id="rId2"/>
    <p:sldLayoutId id="2147483679" r:id="rId3"/>
    <p:sldLayoutId id="2147483678" r:id="rId4"/>
    <p:sldLayoutId id="2147483677" r:id="rId5"/>
    <p:sldLayoutId id="2147483676" r:id="rId6"/>
    <p:sldLayoutId id="2147483675" r:id="rId7"/>
    <p:sldLayoutId id="2147483674" r:id="rId8"/>
    <p:sldLayoutId id="2147483673" r:id="rId9"/>
    <p:sldLayoutId id="2147483672" r:id="rId10"/>
    <p:sldLayoutId id="2147483671" r:id="rId11"/>
    <p:sldLayoutId id="214748367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galina\&#1056;&#1072;&#1073;&#1086;&#1095;&#1080;&#1081;%20&#1089;&#1090;&#1086;&#1083;\binary\Case\Present\7%20class\Less08\&#1048;&#1079;&#1084;&#1077;&#1088;&#1077;&#1085;&#1080;&#1077;%20&#1089;&#1080;&#1083;&#1099;%20&#1090;&#1088;&#1077;&#1085;&#1080;&#1103;.mp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188913"/>
            <a:ext cx="8135938" cy="14700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smtClean="0"/>
              <a:t>Сила трения.</a:t>
            </a:r>
            <a:br>
              <a:rPr lang="ru-RU" sz="4000" b="1" smtClean="0"/>
            </a:br>
            <a:r>
              <a:rPr lang="ru-RU" sz="4000" b="1" smtClean="0"/>
              <a:t>Трение в природе и технике</a:t>
            </a:r>
            <a:r>
              <a:rPr lang="ru-RU" sz="4000" smtClean="0"/>
              <a:t> </a:t>
            </a:r>
          </a:p>
        </p:txBody>
      </p:sp>
      <p:pic>
        <p:nvPicPr>
          <p:cNvPr id="3075" name="Picture 4" descr="{855A69FD-20A3-4C06-B70B-E3CDF23F6E00}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92275" y="1989138"/>
            <a:ext cx="6408738" cy="4392612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Измерение силы трения</a:t>
            </a:r>
          </a:p>
        </p:txBody>
      </p:sp>
      <p:sp>
        <p:nvSpPr>
          <p:cNvPr id="1028" name="Text Box 5"/>
          <p:cNvSpPr txBox="1">
            <a:spLocks noChangeArrowheads="1"/>
          </p:cNvSpPr>
          <p:nvPr/>
        </p:nvSpPr>
        <p:spPr bwMode="auto">
          <a:xfrm>
            <a:off x="1187450" y="6021388"/>
            <a:ext cx="64087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>
                <a:solidFill>
                  <a:srgbClr val="000000"/>
                </a:solidFill>
              </a:rPr>
              <a:t>Посмотрим на видеозаписи, как это делается.</a:t>
            </a:r>
          </a:p>
        </p:txBody>
      </p:sp>
      <p:pic>
        <p:nvPicPr>
          <p:cNvPr id="1032" name="Измерение силы трения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24075" y="1700213"/>
            <a:ext cx="5329238" cy="39973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3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Опыты Леонардо да Винчи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3575" y="1773238"/>
            <a:ext cx="5761038" cy="461645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>
                <a:effectLst/>
              </a:rPr>
              <a:t>     </a:t>
            </a:r>
            <a:r>
              <a:rPr lang="ru-RU" sz="2800" smtClean="0">
                <a:solidFill>
                  <a:srgbClr val="000000"/>
                </a:solidFill>
                <a:effectLst/>
              </a:rPr>
              <a:t>Учёных издавна интересовало, от чего зависит сила трения. Леонардо да Винчи в 1500 году исследовал зависимость силы трения от материала, из которого изготовлены тела, от величины нагрузки на эти тела, от степени гладкости или шероховатости их поверхностей. </a:t>
            </a:r>
            <a:endParaRPr lang="ru-RU" sz="280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2292" name="Picture 4" descr="l_2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844675"/>
            <a:ext cx="28860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Сравнение сил трения скольжения, качения и веса тела </a:t>
            </a:r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323850" y="5619750"/>
            <a:ext cx="86979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4400">
                <a:solidFill>
                  <a:srgbClr val="FF0000"/>
                </a:solidFill>
              </a:rPr>
              <a:t>P</a:t>
            </a:r>
            <a:r>
              <a:rPr lang="ru-RU" sz="4400">
                <a:solidFill>
                  <a:srgbClr val="FF0000"/>
                </a:solidFill>
              </a:rPr>
              <a:t> &gt; </a:t>
            </a:r>
            <a:r>
              <a:rPr lang="en-US" sz="4400">
                <a:solidFill>
                  <a:srgbClr val="FF0000"/>
                </a:solidFill>
              </a:rPr>
              <a:t>F</a:t>
            </a:r>
            <a:r>
              <a:rPr lang="ru-RU" sz="4400">
                <a:solidFill>
                  <a:srgbClr val="FF0000"/>
                </a:solidFill>
              </a:rPr>
              <a:t> тр пок &gt; </a:t>
            </a:r>
            <a:r>
              <a:rPr lang="en-US" sz="4400">
                <a:solidFill>
                  <a:srgbClr val="FF0000"/>
                </a:solidFill>
              </a:rPr>
              <a:t>F</a:t>
            </a:r>
            <a:r>
              <a:rPr lang="ru-RU" sz="4400">
                <a:solidFill>
                  <a:srgbClr val="FF0000"/>
                </a:solidFill>
              </a:rPr>
              <a:t> тр ск &gt; </a:t>
            </a:r>
            <a:r>
              <a:rPr lang="en-US" sz="4400">
                <a:solidFill>
                  <a:srgbClr val="FF0000"/>
                </a:solidFill>
              </a:rPr>
              <a:t>F</a:t>
            </a:r>
            <a:r>
              <a:rPr lang="ru-RU" sz="4400">
                <a:solidFill>
                  <a:srgbClr val="FF0000"/>
                </a:solidFill>
              </a:rPr>
              <a:t> тр кач</a:t>
            </a:r>
          </a:p>
        </p:txBody>
      </p:sp>
      <p:pic>
        <p:nvPicPr>
          <p:cNvPr id="13318" name="Picture 6" descr="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844675"/>
            <a:ext cx="5472113" cy="3562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Изучение зависимости силы трения скольжения от рода трущихся поверхностей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32363" y="2349500"/>
            <a:ext cx="3960812" cy="29511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mtClean="0"/>
              <a:t>   </a:t>
            </a:r>
            <a:r>
              <a:rPr lang="ru-RU" smtClean="0">
                <a:solidFill>
                  <a:srgbClr val="FF0000"/>
                </a:solidFill>
              </a:rPr>
              <a:t>Сила трения зависит от свойств соприкасающихся тел (от рода поверхностей).</a:t>
            </a:r>
          </a:p>
        </p:txBody>
      </p:sp>
      <p:pic>
        <p:nvPicPr>
          <p:cNvPr id="14342" name="Picture 6" descr="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2349500"/>
            <a:ext cx="4032250" cy="3816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Изучение зависимости силы трения скольжения от давления и независимости от площади трущихся поверхностей</a:t>
            </a:r>
            <a:endParaRPr lang="ru-RU" sz="4000" b="1" smtClean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565400"/>
            <a:ext cx="3240088" cy="34559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/>
              <a:t>   </a:t>
            </a:r>
            <a:r>
              <a:rPr lang="ru-RU" sz="2800" smtClean="0">
                <a:solidFill>
                  <a:srgbClr val="FF0000"/>
                </a:solidFill>
              </a:rPr>
              <a:t>Сила трения зависит от силы давления и не зависит от площадей трущихся поверхностей.</a:t>
            </a:r>
          </a:p>
        </p:txBody>
      </p:sp>
      <p:pic>
        <p:nvPicPr>
          <p:cNvPr id="15366" name="Picture 6" descr="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8763" y="2781300"/>
            <a:ext cx="3816350" cy="3179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Сравним результаты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981200"/>
            <a:ext cx="8713788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800" smtClean="0">
                <a:effectLst/>
              </a:rPr>
              <a:t>   </a:t>
            </a:r>
            <a:r>
              <a:rPr lang="ru-RU" sz="2800" smtClean="0">
                <a:solidFill>
                  <a:srgbClr val="000000"/>
                </a:solidFill>
                <a:effectLst/>
              </a:rPr>
              <a:t>Леонардо да Винчи получил следующие результаты: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800" smtClean="0">
              <a:solidFill>
                <a:srgbClr val="000000"/>
              </a:solidFill>
              <a:effectLst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800" smtClean="0">
                <a:solidFill>
                  <a:srgbClr val="000000"/>
                </a:solidFill>
                <a:effectLst/>
              </a:rPr>
              <a:t>от площади не зависит; 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>
                <a:solidFill>
                  <a:srgbClr val="000000"/>
                </a:solidFill>
                <a:effectLst/>
              </a:rPr>
              <a:t>от величины нагрузки зависит (пропорциональна ей);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>
                <a:solidFill>
                  <a:srgbClr val="000000"/>
                </a:solidFill>
                <a:effectLst/>
              </a:rPr>
              <a:t>от шероховатости поверхностей зависит.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800" smtClean="0">
                <a:solidFill>
                  <a:srgbClr val="000000"/>
                </a:solidFill>
                <a:effectLst/>
              </a:rPr>
              <a:t>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800" smtClean="0">
                <a:solidFill>
                  <a:srgbClr val="000000"/>
                </a:solidFill>
                <a:effectLst/>
              </a:rPr>
              <a:t>   Совпадают ли наши результаты эксперимента с его результатами? </a:t>
            </a:r>
          </a:p>
          <a:p>
            <a:pPr eaLnBrk="1" hangingPunct="1">
              <a:lnSpc>
                <a:spcPct val="80000"/>
              </a:lnSpc>
            </a:pPr>
            <a:endParaRPr lang="ru-RU" sz="280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ChangeArrowheads="1"/>
          </p:cNvSpPr>
          <p:nvPr/>
        </p:nvSpPr>
        <p:spPr bwMode="auto">
          <a:xfrm>
            <a:off x="6372225" y="2060575"/>
            <a:ext cx="1655763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827088" y="2060575"/>
            <a:ext cx="1512887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Трение:</a:t>
            </a:r>
            <a:br>
              <a:rPr lang="ru-RU" sz="4000" smtClean="0"/>
            </a:br>
            <a:r>
              <a:rPr lang="ru-RU" sz="4000" smtClean="0"/>
              <a:t>полезно или вредно?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827088" y="1989138"/>
            <a:ext cx="29527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solidFill>
                  <a:srgbClr val="000000"/>
                </a:solidFill>
              </a:rPr>
              <a:t>Усилить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6372225" y="1989138"/>
            <a:ext cx="18002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solidFill>
                  <a:srgbClr val="000000"/>
                </a:solidFill>
              </a:rPr>
              <a:t>Ослабить</a:t>
            </a:r>
          </a:p>
        </p:txBody>
      </p:sp>
      <p:sp>
        <p:nvSpPr>
          <p:cNvPr id="17415" name="Line 8"/>
          <p:cNvSpPr>
            <a:spLocks noChangeShapeType="1"/>
          </p:cNvSpPr>
          <p:nvPr/>
        </p:nvSpPr>
        <p:spPr bwMode="auto">
          <a:xfrm flipH="1">
            <a:off x="1547813" y="1628775"/>
            <a:ext cx="1439862" cy="4318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16" name="Line 9"/>
          <p:cNvSpPr>
            <a:spLocks noChangeShapeType="1"/>
          </p:cNvSpPr>
          <p:nvPr/>
        </p:nvSpPr>
        <p:spPr bwMode="auto">
          <a:xfrm>
            <a:off x="5867400" y="1628775"/>
            <a:ext cx="1441450" cy="4318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684213" y="3284538"/>
            <a:ext cx="287972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000000"/>
                </a:solidFill>
              </a:rPr>
              <a:t>Увеличить шероховатость</a:t>
            </a:r>
          </a:p>
          <a:p>
            <a:pPr>
              <a:spcBef>
                <a:spcPct val="50000"/>
              </a:spcBef>
            </a:pPr>
            <a:endParaRPr lang="ru-RU" sz="240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ru-RU" sz="2400">
                <a:solidFill>
                  <a:srgbClr val="000000"/>
                </a:solidFill>
              </a:rPr>
              <a:t>Увеличить нагрузку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5003800" y="2852738"/>
            <a:ext cx="3889375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000000"/>
                </a:solidFill>
              </a:rPr>
              <a:t>Смазка</a:t>
            </a:r>
          </a:p>
          <a:p>
            <a:pPr>
              <a:spcBef>
                <a:spcPct val="50000"/>
              </a:spcBef>
            </a:pPr>
            <a:endParaRPr lang="ru-RU" sz="240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ru-RU" sz="2400">
                <a:solidFill>
                  <a:srgbClr val="000000"/>
                </a:solidFill>
              </a:rPr>
              <a:t>Подшипники: шариковые и роликовые</a:t>
            </a:r>
          </a:p>
          <a:p>
            <a:pPr>
              <a:spcBef>
                <a:spcPct val="50000"/>
              </a:spcBef>
            </a:pPr>
            <a:endParaRPr lang="ru-RU" sz="240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ru-RU" sz="2400">
                <a:solidFill>
                  <a:srgbClr val="000000"/>
                </a:solidFill>
              </a:rPr>
              <a:t>Воздушная подушка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6" grpId="0"/>
      <p:bldP spid="10250" grpId="0"/>
      <p:bldP spid="1025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Роль силы трения при ходьбе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989138"/>
            <a:ext cx="3863975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   </a:t>
            </a:r>
            <a:r>
              <a:rPr lang="ru-RU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отсутствии трения покоя ни люди, ни животные не могли бы ходить по земле.</a:t>
            </a:r>
          </a:p>
        </p:txBody>
      </p:sp>
      <p:pic>
        <p:nvPicPr>
          <p:cNvPr id="18436" name="Picture 7" descr="pol_vred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1916113"/>
            <a:ext cx="388778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Движение по скользкой поверхности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76825" y="1916113"/>
            <a:ext cx="3609975" cy="47529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smtClean="0"/>
              <a:t>     </a:t>
            </a:r>
            <a:r>
              <a:rPr lang="ru-RU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Ходить по льду нелегко, т.к. трение, возникающее между поверхностью льда и подошвой обуви, мало.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smtClean="0"/>
              <a:t>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smtClean="0"/>
              <a:t>     </a:t>
            </a:r>
            <a:r>
              <a:rPr lang="ru-RU" sz="2400" smtClean="0">
                <a:solidFill>
                  <a:srgbClr val="0000FF"/>
                </a:solidFill>
              </a:rPr>
              <a:t>Как можно облегчить хождение по скользкой поверхности?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989138"/>
            <a:ext cx="4321175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Смазка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40200" y="1981200"/>
            <a:ext cx="4546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mtClean="0"/>
              <a:t>   </a:t>
            </a:r>
            <a:r>
              <a:rPr lang="ru-RU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При наличии смазки соприкасаются не сами поверхности тел, а ее соседние слои. Трение между слоями жидкости слабее, чем между твердыми поверхностями.</a:t>
            </a:r>
          </a:p>
        </p:txBody>
      </p:sp>
      <p:pic>
        <p:nvPicPr>
          <p:cNvPr id="20484" name="pictureRes" descr="resA004AAAC-925D-47C8-B8A1-998399C22D9B"/>
          <p:cNvPicPr>
            <a:picLocks noChangeAspect="1" noChangeArrowheads="1"/>
          </p:cNvPicPr>
          <p:nvPr/>
        </p:nvPicPr>
        <p:blipFill>
          <a:blip r:embed="rId2"/>
          <a:srcRect l="15118" r="7559"/>
          <a:stretch>
            <a:fillRect/>
          </a:stretch>
        </p:blipFill>
        <p:spPr bwMode="auto">
          <a:xfrm>
            <a:off x="323850" y="1628775"/>
            <a:ext cx="331152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Явление трения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73238"/>
            <a:ext cx="4978400" cy="43227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/>
              <a:t>   </a:t>
            </a:r>
            <a:r>
              <a:rPr lang="ru-RU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Взаимодействие, возникающее в месте соприкосновения тел и препятствующее их относительному движению, называют </a:t>
            </a:r>
            <a:r>
              <a:rPr lang="ru-RU" sz="28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трением</a:t>
            </a:r>
            <a:r>
              <a:rPr lang="ru-RU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а характеризующую это взаимодействие силу – </a:t>
            </a:r>
            <a:r>
              <a:rPr lang="ru-RU" sz="28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силой трения</a:t>
            </a:r>
            <a:r>
              <a:rPr lang="ru-RU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</p:txBody>
      </p:sp>
      <p:pic>
        <p:nvPicPr>
          <p:cNvPr id="4100" name="Picture 4" descr="{076151A0-4225-43CA-9CD8-EE6DE999C966}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3060700"/>
            <a:ext cx="4103687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Подшипники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4663" y="1981200"/>
            <a:ext cx="4402137" cy="44719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   </a:t>
            </a:r>
            <a:r>
              <a:rPr lang="ru-RU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Внутреннее кольцо подшипника насаживают на вал, который при вращении не скользит, а катится на шариках или роликах.</a:t>
            </a:r>
          </a:p>
        </p:txBody>
      </p:sp>
      <p:pic>
        <p:nvPicPr>
          <p:cNvPr id="21508" name="pictureRes" descr="resBB484AC2-1991-4A93-A221-03523F58AD7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933825"/>
            <a:ext cx="3382963" cy="270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Res" descr="res76FD9522-0216-497E-8871-7954DABEE93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557338"/>
            <a:ext cx="2808287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Воздушная подушка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7175" y="1981200"/>
            <a:ext cx="4619625" cy="44005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800" smtClean="0"/>
              <a:t>   </a:t>
            </a:r>
            <a:r>
              <a:rPr lang="ru-RU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Воздушная подушка – область повышенного давления воздуха между основанием машины и опорной поверхностью, которая препятствует их непосредственному контакту.</a:t>
            </a:r>
          </a:p>
        </p:txBody>
      </p:sp>
      <p:pic>
        <p:nvPicPr>
          <p:cNvPr id="22532" name="Picture 4" descr="V3583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2205038"/>
            <a:ext cx="25876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684213" y="5734050"/>
            <a:ext cx="3095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000000"/>
                </a:solidFill>
              </a:rPr>
              <a:t>Корабль на воздушной подушке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Упражнение 1</a:t>
            </a:r>
          </a:p>
        </p:txBody>
      </p:sp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539750" y="2205038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ru-RU" sz="4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466725" y="1628775"/>
            <a:ext cx="8642350" cy="495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200">
                <a:solidFill>
                  <a:srgbClr val="0000FF"/>
                </a:solidFill>
              </a:rPr>
              <a:t>Соотнесите виды трения с соответствующими фразами.</a:t>
            </a:r>
          </a:p>
          <a:p>
            <a:pPr>
              <a:spcBef>
                <a:spcPct val="50000"/>
              </a:spcBef>
            </a:pPr>
            <a:endParaRPr lang="ru-RU" sz="2200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</a:pPr>
            <a:r>
              <a:rPr lang="ru-RU" sz="2200">
                <a:solidFill>
                  <a:srgbClr val="000000"/>
                </a:solidFill>
              </a:rPr>
              <a:t>Трение скольжения                              Одно тело катится по</a:t>
            </a:r>
          </a:p>
          <a:p>
            <a:pPr>
              <a:spcBef>
                <a:spcPct val="50000"/>
              </a:spcBef>
            </a:pPr>
            <a:r>
              <a:rPr lang="ru-RU" sz="2200">
                <a:solidFill>
                  <a:srgbClr val="000000"/>
                </a:solidFill>
              </a:rPr>
              <a:t>                                                           поверхности другого.</a:t>
            </a:r>
          </a:p>
          <a:p>
            <a:pPr>
              <a:spcBef>
                <a:spcPct val="50000"/>
              </a:spcBef>
            </a:pPr>
            <a:endParaRPr lang="ru-RU" sz="220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ru-RU" sz="2200">
                <a:solidFill>
                  <a:srgbClr val="000000"/>
                </a:solidFill>
              </a:rPr>
              <a:t>Трение качения                                   Я слишком слаб, чтобы</a:t>
            </a:r>
          </a:p>
          <a:p>
            <a:pPr>
              <a:spcBef>
                <a:spcPct val="50000"/>
              </a:spcBef>
            </a:pPr>
            <a:r>
              <a:rPr lang="ru-RU" sz="2200">
                <a:solidFill>
                  <a:srgbClr val="000000"/>
                </a:solidFill>
              </a:rPr>
              <a:t>                                                           сдвинуть эту коробку.</a:t>
            </a:r>
          </a:p>
          <a:p>
            <a:pPr>
              <a:spcBef>
                <a:spcPct val="50000"/>
              </a:spcBef>
            </a:pPr>
            <a:endParaRPr lang="ru-RU" sz="220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ru-RU" sz="2200">
                <a:solidFill>
                  <a:srgbClr val="000000"/>
                </a:solidFill>
              </a:rPr>
              <a:t>Трение покоя                                      Одно тело скользит по</a:t>
            </a:r>
          </a:p>
          <a:p>
            <a:pPr>
              <a:spcBef>
                <a:spcPct val="50000"/>
              </a:spcBef>
            </a:pPr>
            <a:r>
              <a:rPr lang="ru-RU" sz="2200">
                <a:solidFill>
                  <a:srgbClr val="000000"/>
                </a:solidFill>
              </a:rPr>
              <a:t>                                                          поверхности другого.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Упражнение 2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5434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   </a:t>
            </a:r>
            <a:r>
              <a:rPr lang="ru-RU" smtClean="0">
                <a:solidFill>
                  <a:srgbClr val="0000FF"/>
                </a:solidFill>
              </a:rPr>
              <a:t>Соприкасающиеся поверхности изготовлены из металла и древесины. Расположите в порядке убывания коэффициенты трения для этих двух веществ.</a:t>
            </a:r>
          </a:p>
          <a:p>
            <a:pPr eaLnBrk="1" hangingPunct="1">
              <a:buFontTx/>
              <a:buChar char="-"/>
            </a:pPr>
            <a:r>
              <a:rPr lang="ru-RU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Коэффициент трения покоя.</a:t>
            </a:r>
          </a:p>
          <a:p>
            <a:pPr eaLnBrk="1" hangingPunct="1">
              <a:buFontTx/>
              <a:buChar char="-"/>
            </a:pPr>
            <a:r>
              <a:rPr lang="ru-RU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Коэффициент трения качения.</a:t>
            </a:r>
          </a:p>
          <a:p>
            <a:pPr eaLnBrk="1" hangingPunct="1">
              <a:buFontTx/>
              <a:buChar char="-"/>
            </a:pPr>
            <a:r>
              <a:rPr lang="ru-RU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Коэффициент трения скольжения.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Упражнение 3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mtClean="0"/>
              <a:t>   </a:t>
            </a:r>
            <a:r>
              <a:rPr lang="ru-RU" smtClean="0">
                <a:solidFill>
                  <a:srgbClr val="0000FF"/>
                </a:solidFill>
              </a:rPr>
              <a:t>Выберите факторы, которые влияют на силу трения.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ru-RU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Сила, вынуждающая тело начать движение.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ru-RU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Вес груза.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ru-RU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Площади движущихся поверхностей.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ru-RU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Направление движения.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ru-RU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Неровность поверхности.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ru-RU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Упражнение 4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00213"/>
            <a:ext cx="8229600" cy="11525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800" smtClean="0"/>
              <a:t>   </a:t>
            </a:r>
            <a:r>
              <a:rPr lang="ru-RU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каком из рисунков правильно отображены силы, сопровождающие движение деревянного бруска.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852738"/>
            <a:ext cx="8280400" cy="368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Шевели мозгами…</a:t>
            </a:r>
          </a:p>
        </p:txBody>
      </p:sp>
      <p:sp>
        <p:nvSpPr>
          <p:cNvPr id="27651" name="Rectangle 6"/>
          <p:cNvSpPr>
            <a:spLocks noChangeArrowheads="1"/>
          </p:cNvSpPr>
          <p:nvPr/>
        </p:nvSpPr>
        <p:spPr bwMode="auto">
          <a:xfrm>
            <a:off x="755650" y="2565400"/>
            <a:ext cx="32400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679450" algn="l"/>
              </a:tabLst>
            </a:pPr>
            <a:r>
              <a:rPr lang="ru-RU" sz="2800">
                <a:solidFill>
                  <a:srgbClr val="000000"/>
                </a:solidFill>
              </a:rPr>
              <a:t>Почему санки, скатившись с горы, останавливаются?</a:t>
            </a:r>
          </a:p>
        </p:txBody>
      </p:sp>
      <p:pic>
        <p:nvPicPr>
          <p:cNvPr id="27652" name="Рисунок 6" descr="med_3713770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0" y="1857375"/>
            <a:ext cx="3362325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Шевели мозгами…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582613" y="4827588"/>
            <a:ext cx="80216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>
              <a:tabLst>
                <a:tab pos="679450" algn="l"/>
              </a:tabLst>
            </a:pPr>
            <a:r>
              <a:rPr lang="ru-RU" sz="2800">
                <a:solidFill>
                  <a:srgbClr val="000000"/>
                </a:solidFill>
              </a:rPr>
              <a:t>Почему мел оставляет след на классной доске?</a:t>
            </a:r>
          </a:p>
        </p:txBody>
      </p:sp>
      <p:pic>
        <p:nvPicPr>
          <p:cNvPr id="28676" name="Picture 4" descr="AG00052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8900" y="1809750"/>
            <a:ext cx="3743325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Шевели мозгами…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755650" y="2114550"/>
            <a:ext cx="4248150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679450" algn="l"/>
              </a:tabLst>
            </a:pPr>
            <a:r>
              <a:rPr lang="ru-RU" sz="3200">
                <a:solidFill>
                  <a:srgbClr val="000000"/>
                </a:solidFill>
              </a:rPr>
              <a:t>Может ли велосипедист</a:t>
            </a:r>
          </a:p>
          <a:p>
            <a:pPr>
              <a:tabLst>
                <a:tab pos="679450" algn="l"/>
              </a:tabLst>
            </a:pPr>
            <a:r>
              <a:rPr lang="ru-RU" sz="3200">
                <a:solidFill>
                  <a:srgbClr val="000000"/>
                </a:solidFill>
              </a:rPr>
              <a:t>двигаться равномерно</a:t>
            </a:r>
          </a:p>
          <a:p>
            <a:pPr>
              <a:tabLst>
                <a:tab pos="679450" algn="l"/>
              </a:tabLst>
            </a:pPr>
            <a:r>
              <a:rPr lang="ru-RU" sz="3200">
                <a:solidFill>
                  <a:srgbClr val="000000"/>
                </a:solidFill>
              </a:rPr>
              <a:t>по горизонтальной </a:t>
            </a:r>
          </a:p>
          <a:p>
            <a:pPr>
              <a:tabLst>
                <a:tab pos="679450" algn="l"/>
              </a:tabLst>
            </a:pPr>
            <a:r>
              <a:rPr lang="ru-RU" sz="3200">
                <a:solidFill>
                  <a:srgbClr val="000000"/>
                </a:solidFill>
              </a:rPr>
              <a:t>дороге, не вращая педали?</a:t>
            </a:r>
          </a:p>
        </p:txBody>
      </p:sp>
      <p:pic>
        <p:nvPicPr>
          <p:cNvPr id="29700" name="Picture 4" descr="bmp1d30_01_02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2636838"/>
            <a:ext cx="3327400" cy="236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Шевели мозгами…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4787900" y="2619375"/>
            <a:ext cx="3978275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679450" algn="l"/>
              </a:tabLst>
            </a:pPr>
            <a:r>
              <a:rPr lang="ru-RU" sz="2800">
                <a:solidFill>
                  <a:srgbClr val="000000"/>
                </a:solidFill>
              </a:rPr>
              <a:t>Для чего «разводят» пилы (наклоняют в противоположные стороны соседние зубья)?</a:t>
            </a:r>
          </a:p>
        </p:txBody>
      </p:sp>
      <p:pic>
        <p:nvPicPr>
          <p:cNvPr id="30724" name="Рисунок 6" descr="4012_pil10_b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2071688"/>
            <a:ext cx="38385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Сила трения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364163" y="1773238"/>
            <a:ext cx="3621087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Сила, возникающая при движении одного тела по поверхности другого, приложения к движущемуся телу и направленная против движения, называется силой трения</a:t>
            </a:r>
          </a:p>
        </p:txBody>
      </p:sp>
      <p:pic>
        <p:nvPicPr>
          <p:cNvPr id="5129" name="Picture 9" descr="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146300"/>
            <a:ext cx="4608512" cy="33702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Шевели мозгами…</a:t>
            </a:r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5076825" y="2276475"/>
            <a:ext cx="31623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>
                <a:solidFill>
                  <a:srgbClr val="000000"/>
                </a:solidFill>
              </a:rPr>
              <a:t>Почему медицинские иглы полируют до зеркального блеска?</a:t>
            </a:r>
            <a:r>
              <a:rPr lang="ru-RU" sz="2800"/>
              <a:t> </a:t>
            </a:r>
          </a:p>
        </p:txBody>
      </p:sp>
      <p:pic>
        <p:nvPicPr>
          <p:cNvPr id="31748" name="Рисунок 6" descr="Disposable_Syring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2143125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Шевели мозгами…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611188" y="2560638"/>
            <a:ext cx="266541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679450" algn="l"/>
              </a:tabLst>
            </a:pPr>
            <a:r>
              <a:rPr lang="ru-RU" sz="2800">
                <a:solidFill>
                  <a:srgbClr val="000000"/>
                </a:solidFill>
              </a:rPr>
              <a:t>Почему трудно удержать в руках живую рыбу?</a:t>
            </a:r>
          </a:p>
        </p:txBody>
      </p:sp>
      <p:pic>
        <p:nvPicPr>
          <p:cNvPr id="32772" name="Рисунок 6" descr="0001a2eb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1785938"/>
            <a:ext cx="381000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Шевели мозгами…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2195513" y="5805488"/>
            <a:ext cx="51831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tabLst>
                <a:tab pos="679450" algn="l"/>
              </a:tabLst>
            </a:pPr>
            <a:r>
              <a:rPr lang="ru-RU" sz="2400">
                <a:solidFill>
                  <a:srgbClr val="000000"/>
                </a:solidFill>
              </a:rPr>
              <a:t>Почему после дождя грунтовая</a:t>
            </a:r>
          </a:p>
          <a:p>
            <a:pPr algn="just">
              <a:tabLst>
                <a:tab pos="679450" algn="l"/>
              </a:tabLst>
            </a:pPr>
            <a:r>
              <a:rPr lang="ru-RU" sz="2400">
                <a:solidFill>
                  <a:srgbClr val="000000"/>
                </a:solidFill>
              </a:rPr>
              <a:t>дорога становится скользкой?</a:t>
            </a:r>
          </a:p>
        </p:txBody>
      </p:sp>
      <p:pic>
        <p:nvPicPr>
          <p:cNvPr id="33796" name="Рисунок 6" descr="19692356_13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1797050"/>
            <a:ext cx="5000625" cy="375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Шевели мозгами…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4572000" y="1989138"/>
            <a:ext cx="38560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679450" algn="l"/>
              </a:tabLst>
            </a:pPr>
            <a:r>
              <a:rPr lang="ru-RU" sz="2800">
                <a:solidFill>
                  <a:srgbClr val="000000"/>
                </a:solidFill>
              </a:rPr>
              <a:t>Почему при росе косить траву легче? Какая пословица говорит об этом?</a:t>
            </a:r>
          </a:p>
        </p:txBody>
      </p:sp>
      <p:pic>
        <p:nvPicPr>
          <p:cNvPr id="34820" name="Picture 5" descr="i?id=38796410&amp;tov=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1725" y="4221163"/>
            <a:ext cx="144780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Рисунок 7" descr="0_ee5_79699b0e_orig.jpg"/>
          <p:cNvPicPr>
            <a:picLocks noChangeAspect="1"/>
          </p:cNvPicPr>
          <p:nvPr/>
        </p:nvPicPr>
        <p:blipFill>
          <a:blip r:embed="rId3"/>
          <a:srcRect b="2484"/>
          <a:stretch>
            <a:fillRect/>
          </a:stretch>
        </p:blipFill>
        <p:spPr bwMode="auto">
          <a:xfrm>
            <a:off x="571500" y="1716088"/>
            <a:ext cx="3238500" cy="473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Шевели мозгами…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989138"/>
            <a:ext cx="3714750" cy="41148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2400" smtClean="0">
                <a:effectLst/>
              </a:rPr>
              <a:t>      </a:t>
            </a:r>
            <a:r>
              <a:rPr lang="ru-RU" sz="2400" smtClean="0">
                <a:solidFill>
                  <a:srgbClr val="000000"/>
                </a:solidFill>
                <a:effectLst/>
              </a:rPr>
              <a:t>Какой вид трения имеет место при катании на велосипеде? При перевозке груза на санках? При катании на лыжах? При передвижении рабочим катушки с проводом? 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2400" smtClean="0">
                <a:solidFill>
                  <a:srgbClr val="000000"/>
                </a:solidFill>
                <a:effectLst/>
              </a:rPr>
              <a:t>      При движении вагонетки?</a:t>
            </a:r>
          </a:p>
          <a:p>
            <a:pPr marL="533400" indent="-533400" eaLnBrk="1" hangingPunct="1">
              <a:lnSpc>
                <a:spcPct val="90000"/>
              </a:lnSpc>
            </a:pPr>
            <a:endParaRPr lang="ru-RU" sz="240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35844" name="Picture 6" descr="76150E45"/>
          <p:cNvPicPr>
            <a:picLocks noChangeAspect="1" noChangeArrowheads="1"/>
          </p:cNvPicPr>
          <p:nvPr/>
        </p:nvPicPr>
        <p:blipFill>
          <a:blip r:embed="rId2"/>
          <a:srcRect b="1915"/>
          <a:stretch>
            <a:fillRect/>
          </a:stretch>
        </p:blipFill>
        <p:spPr bwMode="auto">
          <a:xfrm>
            <a:off x="4211638" y="2349500"/>
            <a:ext cx="4752975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Шевели мозгами…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684213" y="4652963"/>
            <a:ext cx="7929562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tabLst>
                <a:tab pos="679450" algn="l"/>
              </a:tabLst>
            </a:pPr>
            <a:r>
              <a:rPr lang="ru-RU" sz="2400">
                <a:solidFill>
                  <a:srgbClr val="000000"/>
                </a:solidFill>
              </a:rPr>
              <a:t>Ящик с яблоками рабочий втаскивает, зацепив крючком, по наклонной доске, приставленной к кузову машины. Куда направлена сила трения? А как она будет направлена, если рабочий будет тянуть ящик из машины?</a:t>
            </a:r>
            <a:endParaRPr lang="ru-RU" sz="2400" i="1">
              <a:solidFill>
                <a:srgbClr val="000000"/>
              </a:solidFill>
            </a:endParaRPr>
          </a:p>
        </p:txBody>
      </p:sp>
      <p:pic>
        <p:nvPicPr>
          <p:cNvPr id="36868" name="Picture 5" descr="C77E3782"/>
          <p:cNvPicPr>
            <a:picLocks noChangeAspect="1" noChangeArrowheads="1"/>
          </p:cNvPicPr>
          <p:nvPr/>
        </p:nvPicPr>
        <p:blipFill>
          <a:blip r:embed="rId2"/>
          <a:srcRect b="34512"/>
          <a:stretch>
            <a:fillRect/>
          </a:stretch>
        </p:blipFill>
        <p:spPr bwMode="auto">
          <a:xfrm>
            <a:off x="827088" y="1773238"/>
            <a:ext cx="770572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Шевели мозгами…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981200"/>
            <a:ext cx="3744913" cy="4471988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ru-RU" smtClean="0"/>
              <a:t>     </a:t>
            </a:r>
            <a:r>
              <a:rPr lang="ru-RU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Какой вид трения удерживает ящик при его перемещении на наклонном транспортере?</a:t>
            </a:r>
          </a:p>
        </p:txBody>
      </p:sp>
      <p:pic>
        <p:nvPicPr>
          <p:cNvPr id="37892" name="pictureRes" descr="res2395EE2B-4D4A-4074-958D-549CB77A879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2182813"/>
            <a:ext cx="4608512" cy="368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Шевели мозгами…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34671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   </a:t>
            </a:r>
            <a:r>
              <a:rPr lang="ru-RU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Почему шелковый шнурок развязывается быстрее шерстяного? </a:t>
            </a:r>
          </a:p>
        </p:txBody>
      </p:sp>
      <p:pic>
        <p:nvPicPr>
          <p:cNvPr id="38916" name="Picture 5" descr="i?id=39804984&amp;tov=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2133600"/>
            <a:ext cx="4049713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Шевели мозгами…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9475" y="1989138"/>
            <a:ext cx="5122863" cy="446405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800" smtClean="0"/>
              <a:t>     </a:t>
            </a:r>
            <a:r>
              <a:rPr lang="ru-RU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Стеклянную бутылку с узким горлышком ученик  быстро и чисто отмыл теплой водой, в которую добавил мелко накрошенную яичную скорлупу и кусочки газетной бумаги. Бутылку он все время встряхивал. Какое физическое явление помогло ему отмыть бутылку?</a:t>
            </a:r>
          </a:p>
        </p:txBody>
      </p:sp>
      <p:pic>
        <p:nvPicPr>
          <p:cNvPr id="39940" name="Рисунок 6" descr="bottle01a.jpg"/>
          <p:cNvPicPr>
            <a:picLocks noChangeAspect="1"/>
          </p:cNvPicPr>
          <p:nvPr/>
        </p:nvPicPr>
        <p:blipFill>
          <a:blip r:embed="rId2"/>
          <a:srcRect t="4118"/>
          <a:stretch>
            <a:fillRect/>
          </a:stretch>
        </p:blipFill>
        <p:spPr bwMode="auto">
          <a:xfrm>
            <a:off x="857250" y="1773238"/>
            <a:ext cx="2151063" cy="46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Шевели мозгами…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928813"/>
            <a:ext cx="3898900" cy="41148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ru-RU" sz="2800" smtClean="0"/>
              <a:t>     </a:t>
            </a:r>
            <a:r>
              <a:rPr lang="ru-RU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Почему металлические ступеньки (лестницы, подножки трамвая, поезда и т.п.) не гладкие, а имеют рельефные выступы?</a:t>
            </a:r>
          </a:p>
        </p:txBody>
      </p:sp>
      <p:pic>
        <p:nvPicPr>
          <p:cNvPr id="40964" name="Рисунок 6" descr="stup_02-04-04_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143125"/>
            <a:ext cx="4383088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"/>
          <p:cNvSpPr>
            <a:spLocks noChangeArrowheads="1"/>
          </p:cNvSpPr>
          <p:nvPr/>
        </p:nvSpPr>
        <p:spPr bwMode="auto">
          <a:xfrm>
            <a:off x="6877050" y="2276475"/>
            <a:ext cx="1657350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7" name="Rectangle 8"/>
          <p:cNvSpPr>
            <a:spLocks noChangeArrowheads="1"/>
          </p:cNvSpPr>
          <p:nvPr/>
        </p:nvSpPr>
        <p:spPr bwMode="auto">
          <a:xfrm>
            <a:off x="3492500" y="2205038"/>
            <a:ext cx="2089150" cy="10080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611188" y="2205038"/>
            <a:ext cx="1368425" cy="10080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Виды трения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39750" y="2205038"/>
            <a:ext cx="14398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rgbClr val="000000"/>
                </a:solidFill>
              </a:rPr>
              <a:t>Трение</a:t>
            </a:r>
          </a:p>
          <a:p>
            <a:pPr algn="ctr"/>
            <a:r>
              <a:rPr lang="ru-RU" sz="2800">
                <a:solidFill>
                  <a:srgbClr val="000000"/>
                </a:solidFill>
              </a:rPr>
              <a:t>покоя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348038" y="2276475"/>
            <a:ext cx="23050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rgbClr val="000000"/>
                </a:solidFill>
              </a:rPr>
              <a:t>Трение</a:t>
            </a:r>
          </a:p>
          <a:p>
            <a:pPr algn="ctr"/>
            <a:r>
              <a:rPr lang="ru-RU" sz="2800">
                <a:solidFill>
                  <a:srgbClr val="000000"/>
                </a:solidFill>
              </a:rPr>
              <a:t>скольжения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6659563" y="2205038"/>
            <a:ext cx="194468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rgbClr val="000000"/>
                </a:solidFill>
              </a:rPr>
              <a:t>Трение</a:t>
            </a:r>
          </a:p>
          <a:p>
            <a:pPr algn="ctr"/>
            <a:r>
              <a:rPr lang="ru-RU" sz="2800">
                <a:solidFill>
                  <a:srgbClr val="000000"/>
                </a:solidFill>
              </a:rPr>
              <a:t>качения</a:t>
            </a:r>
          </a:p>
        </p:txBody>
      </p:sp>
      <p:sp>
        <p:nvSpPr>
          <p:cNvPr id="6153" name="Line 11"/>
          <p:cNvSpPr>
            <a:spLocks noChangeShapeType="1"/>
          </p:cNvSpPr>
          <p:nvPr/>
        </p:nvSpPr>
        <p:spPr bwMode="auto">
          <a:xfrm flipH="1">
            <a:off x="1187450" y="1484313"/>
            <a:ext cx="2808288" cy="6492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54" name="Line 12"/>
          <p:cNvSpPr>
            <a:spLocks noChangeShapeType="1"/>
          </p:cNvSpPr>
          <p:nvPr/>
        </p:nvSpPr>
        <p:spPr bwMode="auto">
          <a:xfrm>
            <a:off x="4427538" y="1484313"/>
            <a:ext cx="0" cy="7207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55" name="Line 13"/>
          <p:cNvSpPr>
            <a:spLocks noChangeShapeType="1"/>
          </p:cNvSpPr>
          <p:nvPr/>
        </p:nvSpPr>
        <p:spPr bwMode="auto">
          <a:xfrm>
            <a:off x="4932363" y="1484313"/>
            <a:ext cx="2952750" cy="7921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2"/>
          <a:srcRect l="14441"/>
          <a:stretch>
            <a:fillRect/>
          </a:stretch>
        </p:blipFill>
        <p:spPr bwMode="auto">
          <a:xfrm>
            <a:off x="179388" y="5157788"/>
            <a:ext cx="2579687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3"/>
          <a:srcRect l="6589"/>
          <a:stretch>
            <a:fillRect/>
          </a:stretch>
        </p:blipFill>
        <p:spPr bwMode="auto">
          <a:xfrm>
            <a:off x="6156325" y="5157788"/>
            <a:ext cx="2789238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7" name="Picture 17"/>
          <p:cNvPicPr>
            <a:picLocks noChangeAspect="1" noChangeArrowheads="1"/>
          </p:cNvPicPr>
          <p:nvPr/>
        </p:nvPicPr>
        <p:blipFill>
          <a:blip r:embed="rId4"/>
          <a:srcRect l="2631" r="2631"/>
          <a:stretch>
            <a:fillRect/>
          </a:stretch>
        </p:blipFill>
        <p:spPr bwMode="auto">
          <a:xfrm>
            <a:off x="3059113" y="5084763"/>
            <a:ext cx="2895600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8" name="Line 18"/>
          <p:cNvSpPr>
            <a:spLocks noChangeShapeType="1"/>
          </p:cNvSpPr>
          <p:nvPr/>
        </p:nvSpPr>
        <p:spPr bwMode="auto">
          <a:xfrm>
            <a:off x="755650" y="6381750"/>
            <a:ext cx="720725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 type="stealth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5139" name="Picture 19" descr="4BC55034"/>
          <p:cNvPicPr>
            <a:picLocks noChangeAspect="1" noChangeArrowheads="1"/>
          </p:cNvPicPr>
          <p:nvPr/>
        </p:nvPicPr>
        <p:blipFill>
          <a:blip r:embed="rId5"/>
          <a:srcRect t="24384" r="61253" b="53340"/>
          <a:stretch>
            <a:fillRect/>
          </a:stretch>
        </p:blipFill>
        <p:spPr bwMode="auto">
          <a:xfrm>
            <a:off x="3348038" y="3708400"/>
            <a:ext cx="24241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1" name="Picture 21" descr="4BC55034"/>
          <p:cNvPicPr>
            <a:picLocks noChangeAspect="1" noChangeArrowheads="1"/>
          </p:cNvPicPr>
          <p:nvPr/>
        </p:nvPicPr>
        <p:blipFill>
          <a:blip r:embed="rId5"/>
          <a:srcRect l="61253" t="24384" b="53340"/>
          <a:stretch>
            <a:fillRect/>
          </a:stretch>
        </p:blipFill>
        <p:spPr bwMode="auto">
          <a:xfrm>
            <a:off x="179388" y="3651250"/>
            <a:ext cx="2376487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2" name="Picture 22" descr="4BC55034"/>
          <p:cNvPicPr>
            <a:picLocks noChangeAspect="1" noChangeArrowheads="1"/>
          </p:cNvPicPr>
          <p:nvPr/>
        </p:nvPicPr>
        <p:blipFill>
          <a:blip r:embed="rId5"/>
          <a:srcRect l="37695" t="22861" r="35339" b="53340"/>
          <a:stretch>
            <a:fillRect/>
          </a:stretch>
        </p:blipFill>
        <p:spPr bwMode="auto">
          <a:xfrm>
            <a:off x="6732588" y="3638550"/>
            <a:ext cx="20288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27" grpId="0"/>
      <p:bldP spid="5129" grpId="0"/>
      <p:bldP spid="513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Шевели мозгами…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16463" y="1981200"/>
            <a:ext cx="3970337" cy="41148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ru-RU" smtClean="0"/>
              <a:t>     </a:t>
            </a:r>
            <a:r>
              <a:rPr lang="ru-RU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Почему при постройке электровозов не применяют легкие металлы или сплавы?</a:t>
            </a:r>
          </a:p>
        </p:txBody>
      </p:sp>
      <p:pic>
        <p:nvPicPr>
          <p:cNvPr id="41988" name="Picture 5" descr="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133600"/>
            <a:ext cx="4854575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Шевели мозгами…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3609975" cy="4543425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smtClean="0"/>
              <a:t>       </a:t>
            </a:r>
            <a:r>
              <a:rPr lang="ru-RU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Автомашина с прицепом должна перевезти тяжелый груз. Куда его выгоднее поместить: в кузов автомашины или в прицеп? Почему?</a:t>
            </a:r>
          </a:p>
        </p:txBody>
      </p:sp>
      <p:pic>
        <p:nvPicPr>
          <p:cNvPr id="43012" name="Рисунок 6" descr="1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5" y="2143125"/>
            <a:ext cx="4762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Шевели мозгами…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56100" y="1981200"/>
            <a:ext cx="4330700" cy="41148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ru-RU" smtClean="0"/>
              <a:t>    </a:t>
            </a:r>
            <a:r>
              <a:rPr lang="ru-RU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Зачем при спуске телеги с крутой горы иногда одно колесо подвязывают веревкой так, чтобы оно не вращалось?</a:t>
            </a:r>
          </a:p>
        </p:txBody>
      </p:sp>
      <p:pic>
        <p:nvPicPr>
          <p:cNvPr id="44036" name="Рисунок 6" descr="27032007(004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2214563"/>
            <a:ext cx="4143375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Шевели мозгами…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4043363" cy="41148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/>
              <a:t>     </a:t>
            </a:r>
            <a:r>
              <a:rPr lang="ru-RU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Почему осенью у трамвайных линий, проходящих в районе парков, бульваров, садов и т.д., вывешивают надписи «Осторожно, листопад», «Берегись юза»?</a:t>
            </a:r>
          </a:p>
        </p:txBody>
      </p:sp>
      <p:pic>
        <p:nvPicPr>
          <p:cNvPr id="45060" name="Рисунок 7" descr="12cbbdf8cb54d9ff34393f5c265e8b4b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2214563"/>
            <a:ext cx="3556000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16463" y="1981200"/>
            <a:ext cx="3970337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   </a:t>
            </a:r>
            <a:r>
              <a:rPr lang="ru-RU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Зачем шины автомобилей делают ребристыми?</a:t>
            </a:r>
          </a:p>
        </p:txBody>
      </p:sp>
      <p:pic>
        <p:nvPicPr>
          <p:cNvPr id="46083" name="Picture 4" descr="bmp1c26_01_03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205038"/>
            <a:ext cx="331152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Шевели мозгами…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4186238" cy="461645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ru-RU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К ножкам многих приборов (телевизоры,  магнитофоны, проигрыватели) приклеены резиновые кружки. Зачем?</a:t>
            </a:r>
          </a:p>
        </p:txBody>
      </p:sp>
      <p:pic>
        <p:nvPicPr>
          <p:cNvPr id="47108" name="Picture 4" descr="t_013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2205038"/>
            <a:ext cx="2976563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Опорный конспект</a:t>
            </a: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250825" y="1384300"/>
            <a:ext cx="8675688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СИЛА ТРЕНИЯ</a:t>
            </a:r>
          </a:p>
          <a:p>
            <a:endParaRPr lang="ru-RU" sz="12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ru-RU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… при движении одного тела по поверхности другого</a:t>
            </a:r>
          </a:p>
          <a:p>
            <a:endParaRPr lang="ru-RU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ru-RU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                                                              СКОЛЬЖЕНИЯ</a:t>
            </a:r>
          </a:p>
          <a:p>
            <a:r>
              <a:rPr lang="ru-RU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взаимодействие</a:t>
            </a:r>
          </a:p>
          <a:p>
            <a:r>
              <a:rPr lang="ru-RU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в месте соприкосновения</a:t>
            </a:r>
            <a:r>
              <a:rPr lang="ru-RU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</a:t>
            </a: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ТРЕНИЕ </a:t>
            </a:r>
            <a:r>
              <a:rPr lang="ru-RU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КАЧЕНИЯ</a:t>
            </a:r>
          </a:p>
          <a:p>
            <a:r>
              <a:rPr lang="ru-RU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тел                                 </a:t>
            </a:r>
          </a:p>
          <a:p>
            <a:r>
              <a:rPr lang="ru-RU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                                                               ПОКОЯ</a:t>
            </a:r>
          </a:p>
          <a:p>
            <a:endParaRPr lang="ru-RU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ru-RU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                            препятствуют</a:t>
            </a:r>
          </a:p>
          <a:p>
            <a:r>
              <a:rPr lang="ru-RU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                 относительному движению тел </a:t>
            </a:r>
          </a:p>
          <a:p>
            <a:endParaRPr lang="ru-RU" i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ru-RU" i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ru-RU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                                 шероховатости поверхности</a:t>
            </a:r>
          </a:p>
          <a:p>
            <a:r>
              <a:rPr lang="ru-RU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</a:t>
            </a: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</a:t>
            </a:r>
            <a:r>
              <a:rPr lang="ru-RU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тр.</a:t>
            </a:r>
            <a:r>
              <a:rPr lang="ru-RU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зависит от  </a:t>
            </a:r>
          </a:p>
          <a:p>
            <a:r>
              <a:rPr lang="ru-RU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                                  межмолекулярного притяжения</a:t>
            </a:r>
          </a:p>
          <a:p>
            <a:endParaRPr lang="ru-RU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ru-RU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135" name="Line 7"/>
          <p:cNvSpPr>
            <a:spLocks noChangeShapeType="1"/>
          </p:cNvSpPr>
          <p:nvPr/>
        </p:nvSpPr>
        <p:spPr bwMode="auto">
          <a:xfrm>
            <a:off x="5364163" y="3213100"/>
            <a:ext cx="7191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8136" name="Line 8"/>
          <p:cNvSpPr>
            <a:spLocks noChangeShapeType="1"/>
          </p:cNvSpPr>
          <p:nvPr/>
        </p:nvSpPr>
        <p:spPr bwMode="auto">
          <a:xfrm flipV="1">
            <a:off x="5291138" y="2708275"/>
            <a:ext cx="720725" cy="3603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8137" name="Line 9"/>
          <p:cNvSpPr>
            <a:spLocks noChangeShapeType="1"/>
          </p:cNvSpPr>
          <p:nvPr/>
        </p:nvSpPr>
        <p:spPr bwMode="auto">
          <a:xfrm>
            <a:off x="5364163" y="3357563"/>
            <a:ext cx="719137" cy="3587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8138" name="Line 10"/>
          <p:cNvSpPr>
            <a:spLocks noChangeShapeType="1"/>
          </p:cNvSpPr>
          <p:nvPr/>
        </p:nvSpPr>
        <p:spPr bwMode="auto">
          <a:xfrm>
            <a:off x="4787900" y="3429000"/>
            <a:ext cx="0" cy="7921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8139" name="Line 11"/>
          <p:cNvSpPr>
            <a:spLocks noChangeShapeType="1"/>
          </p:cNvSpPr>
          <p:nvPr/>
        </p:nvSpPr>
        <p:spPr bwMode="auto">
          <a:xfrm flipH="1">
            <a:off x="3419475" y="3213100"/>
            <a:ext cx="79216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8140" name="Line 12"/>
          <p:cNvSpPr>
            <a:spLocks noChangeShapeType="1"/>
          </p:cNvSpPr>
          <p:nvPr/>
        </p:nvSpPr>
        <p:spPr bwMode="auto">
          <a:xfrm>
            <a:off x="3059113" y="5876925"/>
            <a:ext cx="1368425" cy="2159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8141" name="Line 13"/>
          <p:cNvSpPr>
            <a:spLocks noChangeShapeType="1"/>
          </p:cNvSpPr>
          <p:nvPr/>
        </p:nvSpPr>
        <p:spPr bwMode="auto">
          <a:xfrm flipV="1">
            <a:off x="3059113" y="5445125"/>
            <a:ext cx="1368425" cy="3603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Опорный конспект</a:t>
            </a:r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180975" y="2266950"/>
            <a:ext cx="89630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  <a:r>
              <a:rPr lang="ru-RU" sz="2400" b="1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ПОЛЬЗА</a:t>
            </a:r>
            <a:r>
              <a:rPr lang="ru-RU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                 </a:t>
            </a:r>
            <a:r>
              <a:rPr lang="ru-RU" sz="2400" b="1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ВРЕД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ru-RU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1. </a:t>
            </a:r>
            <a:r>
              <a: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</a:t>
            </a:r>
            <a:r>
              <a:rPr lang="ru-RU" sz="1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тр. пок.</a:t>
            </a:r>
            <a:r>
              <a:rPr lang="ru-RU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– «движущая сила»        1. Препятствует движению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ru-RU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2. «тормозящая сила»                2. Изнашивает поверхность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endParaRPr lang="ru-RU" sz="24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ru-RU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</a:t>
            </a:r>
            <a:r>
              <a:rPr lang="ru-RU" sz="2400" b="1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УВЕЛИЧИТЬ</a:t>
            </a:r>
            <a:r>
              <a:rPr lang="ru-RU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    </a:t>
            </a:r>
            <a:r>
              <a:rPr lang="ru-RU" sz="2400" b="1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УМЕНЬШИТЬ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ru-RU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а) шероховатость («песок»)     а) смазка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ru-RU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б) «нагрузить»                        б) подшипники </a:t>
            </a:r>
            <a:r>
              <a: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</a:t>
            </a:r>
            <a:r>
              <a:rPr lang="ru-RU" sz="1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тр. кач.</a:t>
            </a:r>
            <a:r>
              <a:rPr lang="ru-RU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&lt;&lt; F</a:t>
            </a:r>
            <a:r>
              <a:rPr lang="ru-RU" sz="1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тр. ок.</a:t>
            </a:r>
            <a:r>
              <a:rPr lang="ru-RU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en-US" sz="24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                      </a:t>
            </a:r>
            <a:r>
              <a:rPr lang="ru-RU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в) воздушная подушка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ru-RU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endParaRPr lang="ru-RU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4129088" y="1368425"/>
            <a:ext cx="874712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9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36613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ЭКСПРЕСС-ДИАГНОСТИКА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463" y="1052513"/>
            <a:ext cx="8964612" cy="5472112"/>
          </a:xfrm>
        </p:spPr>
        <p:txBody>
          <a:bodyPr/>
          <a:lstStyle/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1.</a:t>
            </a:r>
            <a:r>
              <a:rPr lang="ru-RU" sz="2400" smtClean="0"/>
              <a:t> </a:t>
            </a:r>
            <a:r>
              <a:rPr lang="ru-RU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Какая сила не позволяет сдвинуть с места тяжелый шкаф?</a:t>
            </a:r>
          </a:p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1) сила трения скольжения;  2) сила трения покоя;         3) сила тяжести</a:t>
            </a:r>
          </a:p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2. Парашютист, масса которого 70 кг, равномерно опускается. Чему равна сила сопротивления воздуха?</a:t>
            </a:r>
          </a:p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1) 700 Н;  2) 0 Н;  3) 70 Н</a:t>
            </a:r>
          </a:p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3. При смазке трущихся поверхностей сила трения …</a:t>
            </a:r>
          </a:p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1) не изменяется; 2) увеличивается; 3) уменьшается</a:t>
            </a:r>
          </a:p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4. Как направлена сила трения, когда брусок движется по столу вправо?</a:t>
            </a:r>
          </a:p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1) вправо;  2) влево,  3) вертикально вниз</a:t>
            </a:r>
          </a:p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5. В гололед тротуары посыпают песком. При этом трение подошв обуви о лед …</a:t>
            </a:r>
          </a:p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1) не изменяется;   2) уменьшается;  3) увеличивается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692150"/>
          </a:xfrm>
        </p:spPr>
        <p:txBody>
          <a:bodyPr/>
          <a:lstStyle/>
          <a:p>
            <a:pPr eaLnBrk="1" hangingPunct="1"/>
            <a:r>
              <a:rPr lang="ru-RU" sz="4000" smtClean="0"/>
              <a:t>ДОМАШНЕЕ   ЗАДАНИЕ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6165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Почемучка рассматривал гвоздь. На шляпке была насечка в виде сеточки, а под ней, на верхней части стержня – несколько поперечных рисок. «Для чего это?», – спросил он папу, который строил сарай. Что ответил папа?</a:t>
            </a:r>
          </a:p>
          <a:p>
            <a:pPr eaLnBrk="1" hangingPunct="1">
              <a:lnSpc>
                <a:spcPct val="80000"/>
              </a:lnSpc>
            </a:pPr>
            <a:endParaRPr lang="ru-RU" sz="240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Народ сложил множество поговорок о трении. Например: «не подмажешь – не поедешь», «колодезная веревка сруб перетирает». Какие пословицы о трении вы знаете? Объясните их физический смысл.</a:t>
            </a:r>
          </a:p>
          <a:p>
            <a:pPr eaLnBrk="1" hangingPunct="1">
              <a:lnSpc>
                <a:spcPct val="80000"/>
              </a:lnSpc>
            </a:pPr>
            <a:endParaRPr lang="ru-RU" sz="2400" b="1" i="1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Творческое задание</a:t>
            </a:r>
            <a:r>
              <a:rPr lang="ru-RU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 Если трение вдруг исчезнет, что вы будете кричать – «Ура!» или «Караул!»? Напишите сочинение на эту тему (в прозе или стихах, как у вас лучше получится). Проиллюстрируйте сочинение. Пригласите в соавторы родителей.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Трение покоя</a:t>
            </a: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541338" y="1936750"/>
            <a:ext cx="4535487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solidFill>
                  <a:srgbClr val="000000"/>
                </a:solidFill>
              </a:rPr>
              <a:t>Сила трения покоя препятствует относительному смещению соприкасающихся тел. Она растет вместе с силой, стремящейся сдвинуть тело с места.</a:t>
            </a:r>
          </a:p>
        </p:txBody>
      </p:sp>
      <p:pic>
        <p:nvPicPr>
          <p:cNvPr id="717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6550" y="1916113"/>
            <a:ext cx="2684463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Источники информации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Диск «Библиотека электронных наглядных пособий», Физика, 7-11 класс («Кирилл и Мефодий»)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Диск «Физика. Библиотека наглядных пособий. 7-11кл.» («1С: Образование»)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Диск «Большая энциклопедия Кирилла и Мефодия»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Диск «Физика. 7-9 классы: часть1» («Просвещение»)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Материалы Интернета (картинки)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Энциклопедия для детей. Том 16. Ч. 1. – М.: Аванта+, 2000 </a:t>
            </a:r>
          </a:p>
          <a:p>
            <a:pPr eaLnBrk="1" hangingPunct="1">
              <a:lnSpc>
                <a:spcPct val="90000"/>
              </a:lnSpc>
            </a:pPr>
            <a:endParaRPr lang="ru-RU" sz="240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Трение скольжения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981200"/>
            <a:ext cx="3889375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800" smtClean="0"/>
              <a:t>   </a:t>
            </a:r>
            <a:r>
              <a:rPr lang="ru-RU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Сила, возникающая при движении одного тела по поверхности другого и направленная в сторону, противоположную движению, называется силой трения скольжения.</a:t>
            </a:r>
          </a:p>
        </p:txBody>
      </p:sp>
      <p:pic>
        <p:nvPicPr>
          <p:cNvPr id="8196" name="Picture 4" descr="{C83940E7-A174-497D-8D92-94B9A69FDAC5}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2636838"/>
            <a:ext cx="4356100" cy="248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Трение качения</a:t>
            </a:r>
          </a:p>
        </p:txBody>
      </p:sp>
      <p:pic>
        <p:nvPicPr>
          <p:cNvPr id="9219" name="Picture 4" descr="{A7096625-E40B-422B-BBD5-706842603821}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773238"/>
            <a:ext cx="286067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4067175" y="1773238"/>
            <a:ext cx="467995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solidFill>
                  <a:srgbClr val="000000"/>
                </a:solidFill>
              </a:rPr>
              <a:t>Если тело катится по поверхности другого тела, то возникающее в месте их контакта трение называют трением качения.</a:t>
            </a:r>
            <a:r>
              <a:rPr lang="ru-RU" sz="2400"/>
              <a:t> </a:t>
            </a:r>
          </a:p>
        </p:txBody>
      </p:sp>
      <p:pic>
        <p:nvPicPr>
          <p:cNvPr id="9221" name="Picture 6" descr="bmp1c26_01_01_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4364038"/>
            <a:ext cx="2241550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Сравнение силы трения скольжения и силы трения качения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32138" y="2133600"/>
            <a:ext cx="5543550" cy="2087563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sz="2800" smtClean="0">
                <a:effectLst/>
              </a:rPr>
              <a:t>   </a:t>
            </a:r>
            <a:r>
              <a:rPr lang="ru-RU" sz="2800" smtClean="0">
                <a:solidFill>
                  <a:srgbClr val="000000"/>
                </a:solidFill>
                <a:effectLst/>
              </a:rPr>
              <a:t>При одинаковых нагрузках сила трения качения значительно меньше силы трения скольжения.</a:t>
            </a:r>
          </a:p>
          <a:p>
            <a:pPr eaLnBrk="1" hangingPunct="1"/>
            <a:endParaRPr lang="ru-RU" sz="2800" smtClean="0"/>
          </a:p>
        </p:txBody>
      </p:sp>
      <p:pic>
        <p:nvPicPr>
          <p:cNvPr id="10244" name="Picture 4" descr="2EE0A9F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388" y="2205038"/>
            <a:ext cx="2409825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F74E017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4092575"/>
            <a:ext cx="4608512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Причины трения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3438" y="1981200"/>
            <a:ext cx="4321175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1. Шероховатость поверхностей соприкасающихся тел.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2. Молекулярное притяжение, действующее в местах контакта трущихся тел.</a:t>
            </a:r>
          </a:p>
        </p:txBody>
      </p:sp>
      <p:pic>
        <p:nvPicPr>
          <p:cNvPr id="11268" name="Picture 5" descr="242B4A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2060575"/>
            <a:ext cx="273685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6" descr="i?id=106602&amp;tov=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4425" y="3789363"/>
            <a:ext cx="2089150" cy="189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Fading Grid</Template>
  <TotalTime>724</TotalTime>
  <Words>1472</Words>
  <Application>Microsoft Office PowerPoint</Application>
  <PresentationFormat>Экран (4:3)</PresentationFormat>
  <Paragraphs>186</Paragraphs>
  <Slides>50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Текстура</vt:lpstr>
      <vt:lpstr>Сила трения. Трение в природе и технике </vt:lpstr>
      <vt:lpstr>Явление трения</vt:lpstr>
      <vt:lpstr>Сила трения</vt:lpstr>
      <vt:lpstr>Виды трения</vt:lpstr>
      <vt:lpstr>Трение покоя</vt:lpstr>
      <vt:lpstr>Трение скольжения</vt:lpstr>
      <vt:lpstr>Трение качения</vt:lpstr>
      <vt:lpstr>Сравнение силы трения скольжения и силы трения качения</vt:lpstr>
      <vt:lpstr>Причины трения</vt:lpstr>
      <vt:lpstr>Измерение силы трения</vt:lpstr>
      <vt:lpstr>Опыты Леонардо да Винчи</vt:lpstr>
      <vt:lpstr>Сравнение сил трения скольжения, качения и веса тела </vt:lpstr>
      <vt:lpstr>Изучение зависимости силы трения скольжения от рода трущихся поверхностей</vt:lpstr>
      <vt:lpstr>Изучение зависимости силы трения скольжения от давления и независимости от площади трущихся поверхностей</vt:lpstr>
      <vt:lpstr>Сравним результаты</vt:lpstr>
      <vt:lpstr>Трение: полезно или вредно?</vt:lpstr>
      <vt:lpstr>Роль силы трения при ходьбе</vt:lpstr>
      <vt:lpstr>Движение по скользкой поверхности</vt:lpstr>
      <vt:lpstr>Смазка</vt:lpstr>
      <vt:lpstr>Подшипники</vt:lpstr>
      <vt:lpstr>Воздушная подушка</vt:lpstr>
      <vt:lpstr>Упражнение 1</vt:lpstr>
      <vt:lpstr>Упражнение 2</vt:lpstr>
      <vt:lpstr>Упражнение 3</vt:lpstr>
      <vt:lpstr>Упражнение 4</vt:lpstr>
      <vt:lpstr>Шевели мозгами…</vt:lpstr>
      <vt:lpstr>Шевели мозгами…</vt:lpstr>
      <vt:lpstr>Шевели мозгами…</vt:lpstr>
      <vt:lpstr>Шевели мозгами…</vt:lpstr>
      <vt:lpstr>Шевели мозгами…</vt:lpstr>
      <vt:lpstr>Шевели мозгами…</vt:lpstr>
      <vt:lpstr>Шевели мозгами…</vt:lpstr>
      <vt:lpstr>Шевели мозгами…</vt:lpstr>
      <vt:lpstr>Шевели мозгами…</vt:lpstr>
      <vt:lpstr>Шевели мозгами…</vt:lpstr>
      <vt:lpstr>Шевели мозгами…</vt:lpstr>
      <vt:lpstr>Шевели мозгами…</vt:lpstr>
      <vt:lpstr>Шевели мозгами…</vt:lpstr>
      <vt:lpstr>Шевели мозгами…</vt:lpstr>
      <vt:lpstr>Шевели мозгами…</vt:lpstr>
      <vt:lpstr>Шевели мозгами…</vt:lpstr>
      <vt:lpstr>Шевели мозгами…</vt:lpstr>
      <vt:lpstr>Шевели мозгами…</vt:lpstr>
      <vt:lpstr>Презентация PowerPoint</vt:lpstr>
      <vt:lpstr>Шевели мозгами…</vt:lpstr>
      <vt:lpstr>Опорный конспект</vt:lpstr>
      <vt:lpstr>Опорный конспект</vt:lpstr>
      <vt:lpstr>ЭКСПРЕСС-ДИАГНОСТИКА</vt:lpstr>
      <vt:lpstr>ДОМАШНЕЕ   ЗАДАНИЕ</vt:lpstr>
      <vt:lpstr>Источники информации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Сила трения. Трение в природе и технике. </dc:title>
  <dc:creator>user</dc:creator>
  <cp:lastModifiedBy>Svetlana</cp:lastModifiedBy>
  <cp:revision>54</cp:revision>
  <dcterms:created xsi:type="dcterms:W3CDTF">2008-05-09T16:41:41Z</dcterms:created>
  <dcterms:modified xsi:type="dcterms:W3CDTF">2022-12-04T10:55:52Z</dcterms:modified>
</cp:coreProperties>
</file>