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2AB73-D297-4931-BDEE-1A8AE4C04128}" type="datetimeFigureOut">
              <a:rPr lang="ru-RU" smtClean="0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E646D-21DE-4373-8596-150DCEE1B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F114F-8B98-4483-93AF-97F3492651F5}" type="datetimeFigureOut">
              <a:rPr lang="ru-RU" smtClean="0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FCD14-0228-4E3D-895E-1C328DE8A5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1268F7-928A-4C98-BCB8-2106AC3A0E6E}" type="datetimeFigureOut">
              <a:rPr lang="ru-RU" smtClean="0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B2D8A-810B-46DB-8315-5B37DE46A9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18D4B6-7017-4C51-B1ED-A20A56EBE296}" type="datetimeFigureOut">
              <a:rPr lang="ru-RU" smtClean="0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DC09E-545A-46C9-8F55-9868559666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9876F-F324-4BF1-A342-26D668C9D0C0}" type="datetimeFigureOut">
              <a:rPr lang="ru-RU" smtClean="0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8A6E4-F9EC-4D87-8F6F-61283774E3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704D7D-60E8-45D2-9528-EB6AC68089A7}" type="datetimeFigureOut">
              <a:rPr lang="ru-RU" smtClean="0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9CD7-5342-4FD8-877B-3ABB9A48A4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EE688-CCBB-4A0E-8BC1-E7997A78849E}" type="datetimeFigureOut">
              <a:rPr lang="ru-RU" smtClean="0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A2452-4381-42FC-80A1-6076A56408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7C5D7-41E8-44CA-B89E-DB88CA43C673}" type="datetimeFigureOut">
              <a:rPr lang="ru-RU" smtClean="0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E155B-5AA9-4C86-95FC-1C0A1DDA3A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3CF17-09C2-41EA-B968-AEF5F1EFEE7A}" type="datetimeFigureOut">
              <a:rPr lang="ru-RU" smtClean="0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0CF5B-5DDD-47F8-ADFF-7CA89545BE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B19C4-5F97-4AAF-BEE7-6E4A0C2C3DC0}" type="datetimeFigureOut">
              <a:rPr lang="ru-RU" smtClean="0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0AE78-DAB7-4DBD-9B2E-5281A20B73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5D088-2281-4BF4-B078-02A08A93D871}" type="datetimeFigureOut">
              <a:rPr lang="ru-RU" smtClean="0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CCD12-2B05-4E14-81F4-72F0D0BDCD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FC8A3-F245-4DCD-A38F-AD54938FB9E6}" type="datetimeFigureOut">
              <a:rPr lang="ru-RU" smtClean="0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657597-56DE-4FD6-94D3-7D45B21100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smtClean="0">
          <a:solidFill>
            <a:schemeClr val="accent6">
              <a:lumMod val="75000"/>
            </a:schemeClr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319868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Электроосветительные </a:t>
            </a:r>
            <a:r>
              <a:rPr lang="ru-RU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приборы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 descr="J:\8 кл уроки Технология\Электротехнические работы\8 урок 26 Виды электроосветительных приборов\880945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1307976" cy="217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15" y="3427876"/>
            <a:ext cx="4578085" cy="343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67" y="2268835"/>
            <a:ext cx="21812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368300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Практическая работа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786812" cy="5715000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i="1" dirty="0" smtClean="0"/>
              <a:t>Задание. </a:t>
            </a:r>
            <a:r>
              <a:rPr lang="ru-RU" sz="3400" dirty="0" smtClean="0"/>
              <a:t>Провести энергетический аудит школы.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261938" indent="-261938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Исследуйте разные помещения школы. Оцените использование электроэнергии по потреблению света или тепла.</a:t>
            </a:r>
          </a:p>
          <a:p>
            <a:pPr marL="261938" indent="-261938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Выясните, существуют ли санитарные государственные нормы освещенности в школах и сравните их с условиями в вашей школе, классе, мастерской.</a:t>
            </a:r>
          </a:p>
          <a:p>
            <a:pPr marL="261938" indent="-261938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Выясните у завхоза школы, учителей:</a:t>
            </a:r>
          </a:p>
          <a:p>
            <a:pPr marL="536575" indent="-2746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Какие лампы применяются в разных помещениях?</a:t>
            </a:r>
          </a:p>
          <a:p>
            <a:pPr marL="536575" indent="-2746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Энергетическую эффективность типов используемых ламп.</a:t>
            </a:r>
          </a:p>
          <a:p>
            <a:pPr marL="536575" indent="-2746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Как часто остается невыключенным ненужное освещение в классах и подсобных помещениях?</a:t>
            </a:r>
          </a:p>
          <a:p>
            <a:pPr marL="536575" indent="-2746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Как часто меняются перегоревшие лампы?</a:t>
            </a:r>
          </a:p>
          <a:p>
            <a:pPr marL="536575" indent="-2746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каких помещениях лампочки перегорают чаще всего? Почему?</a:t>
            </a:r>
          </a:p>
          <a:p>
            <a:pPr marL="261938" indent="-261938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dirty="0" smtClean="0"/>
              <a:t>Отыщите другие используемые в школе электронагревательные приборы, например электрические камины, обогреватели. Определите их мощность и продолжительность ежедневной работы.</a:t>
            </a:r>
          </a:p>
          <a:p>
            <a:pPr marL="261938" indent="-261938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dirty="0" smtClean="0"/>
              <a:t>Оцените состояние дверей и окон: есть ли сквозняки, установлены ли двойные рамы?</a:t>
            </a:r>
          </a:p>
          <a:p>
            <a:pPr marL="261938" indent="-261938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dirty="0" smtClean="0"/>
              <a:t>Свои исследования оформите в письменном виде в качестве доклада. Он должен включать конкретные данные, подтверждающие ваши выводы, и рекомендации. Ознакомьте с ними своих товарищей и учителей.</a:t>
            </a:r>
          </a:p>
          <a:p>
            <a:pPr marL="261938" indent="-261938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dirty="0" smtClean="0"/>
              <a:t>Аналогичную работу проделайте дома. Результаты представьте в виде письменного отчета с рекомендациями по экономии электроэнергии в быту. Поделитесь вашими выводами с членами семьи, соседями.</a:t>
            </a:r>
          </a:p>
          <a:p>
            <a:pPr marL="261938" indent="-261938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dirty="0" smtClean="0"/>
              <a:t>Возьмите лампу накаливания и ознакомьтесь с ее электрическими параметрами; исходя из этих параметров вычислите сопротивление нити накала, а затем измерьте его с помощью электроизмерительного прибора. Объясните, почему измеренное вами сопротивление нити накала довольно значительно отличается от рассчитанного его значения.</a:t>
            </a:r>
          </a:p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оформить на обратной стороне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Тепловые источники света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857250" y="1143000"/>
            <a:ext cx="7572375" cy="542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i="1" smtClean="0">
                <a:cs typeface="Times New Roman" pitchFamily="18" charset="0"/>
              </a:rPr>
              <a:t>лампы накаливания </a:t>
            </a:r>
            <a:r>
              <a:rPr lang="ru-RU" smtClean="0">
                <a:cs typeface="Times New Roman" pitchFamily="18" charset="0"/>
              </a:rPr>
              <a:t>и </a:t>
            </a:r>
            <a:r>
              <a:rPr lang="ru-RU" i="1" smtClean="0">
                <a:cs typeface="Times New Roman" pitchFamily="18" charset="0"/>
              </a:rPr>
              <a:t>дуговые лампы</a:t>
            </a:r>
            <a:endParaRPr lang="ru-RU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5" t="8247" r="4150" b="61993"/>
          <a:stretch>
            <a:fillRect/>
          </a:stretch>
        </p:blipFill>
        <p:spPr bwMode="auto">
          <a:xfrm>
            <a:off x="899592" y="2132856"/>
            <a:ext cx="4936604" cy="31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428625" y="5549900"/>
            <a:ext cx="8358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15900"/>
            <a:r>
              <a:rPr lang="ru-RU" sz="2000" dirty="0">
                <a:latin typeface="Calibri" pitchFamily="34" charset="0"/>
                <a:cs typeface="Times New Roman" pitchFamily="18" charset="0"/>
              </a:rPr>
              <a:t>Первая лампа накаливания, нашедшая практическое применение, была изобретена в 1872 году русским электротехником Л.Н. Лодыгиным. </a:t>
            </a:r>
          </a:p>
          <a:p>
            <a:pPr indent="215900"/>
            <a:r>
              <a:rPr lang="ru-RU" sz="2000" dirty="0">
                <a:latin typeface="Calibri" pitchFamily="34" charset="0"/>
                <a:cs typeface="Times New Roman" pitchFamily="18" charset="0"/>
              </a:rPr>
              <a:t>Изобретателем дуговой лампы был русский ученый П.Н. Яблочков.</a:t>
            </a:r>
            <a:endParaRPr lang="ru-RU" sz="3200" dirty="0"/>
          </a:p>
        </p:txBody>
      </p:sp>
      <p:pic>
        <p:nvPicPr>
          <p:cNvPr id="4102" name="Picture 6" descr="G:\E_ноутбук\KANSCHOOL4_20.01.10\Анимации\Здани памятники монументы\2r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10" y="2500312"/>
            <a:ext cx="267017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Люминесцентные источники света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Содержимое 4"/>
          <p:cNvSpPr>
            <a:spLocks noGrp="1"/>
          </p:cNvSpPr>
          <p:nvPr>
            <p:ph idx="1"/>
          </p:nvPr>
        </p:nvSpPr>
        <p:spPr>
          <a:xfrm>
            <a:off x="357188" y="5429250"/>
            <a:ext cx="8543925" cy="830263"/>
          </a:xfrm>
        </p:spPr>
        <p:txBody>
          <a:bodyPr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cs typeface="Times New Roman" pitchFamily="18" charset="0"/>
              </a:rPr>
              <a:t>Заслуга разработки люминесцентного освещения принадлежит русскому академику СИ. Вавилову и его ученикам</a:t>
            </a:r>
            <a:endParaRPr lang="ru-RU" sz="2400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5" t="4150" r="9277" b="10745"/>
          <a:stretch>
            <a:fillRect/>
          </a:stretch>
        </p:blipFill>
        <p:spPr bwMode="auto">
          <a:xfrm>
            <a:off x="317777" y="1581150"/>
            <a:ext cx="2526031" cy="207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J:\8 кл уроки Технология\Электротехнические работы\8 урок 26 Виды электроосветительных приборов\Люминесцентные лампы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581150"/>
            <a:ext cx="2558629" cy="204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66389" r="-1979" b="3389"/>
          <a:stretch>
            <a:fillRect/>
          </a:stretch>
        </p:blipFill>
        <p:spPr bwMode="auto">
          <a:xfrm>
            <a:off x="2220951" y="4221088"/>
            <a:ext cx="46799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1176487"/>
            <a:ext cx="2570141" cy="288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Лампа накаливания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857250" y="5143500"/>
            <a:ext cx="7786688" cy="9826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 i="1" dirty="0" smtClean="0">
                <a:ea typeface="Times New Roman" pitchFamily="18" charset="0"/>
                <a:cs typeface="Arial" charset="0"/>
              </a:rPr>
              <a:t>1 -</a:t>
            </a:r>
            <a:r>
              <a:rPr lang="ru-RU" sz="2700" dirty="0" smtClean="0">
                <a:ea typeface="Times New Roman" pitchFamily="18" charset="0"/>
                <a:cs typeface="Arial" charset="0"/>
              </a:rPr>
              <a:t> цоколь, </a:t>
            </a:r>
            <a:r>
              <a:rPr lang="ru-RU" sz="2700" i="1" dirty="0" smtClean="0">
                <a:ea typeface="Times New Roman" pitchFamily="18" charset="0"/>
                <a:cs typeface="Arial" charset="0"/>
              </a:rPr>
              <a:t>2 -</a:t>
            </a:r>
            <a:r>
              <a:rPr lang="ru-RU" sz="2700" dirty="0" smtClean="0">
                <a:ea typeface="Times New Roman" pitchFamily="18" charset="0"/>
                <a:cs typeface="Arial" charset="0"/>
              </a:rPr>
              <a:t> контакт, </a:t>
            </a:r>
            <a:r>
              <a:rPr lang="ru-RU" sz="2700" i="1" dirty="0" smtClean="0">
                <a:ea typeface="Times New Roman" pitchFamily="18" charset="0"/>
                <a:cs typeface="Arial" charset="0"/>
              </a:rPr>
              <a:t>3 -</a:t>
            </a:r>
            <a:r>
              <a:rPr lang="ru-RU" sz="2700" dirty="0" smtClean="0">
                <a:ea typeface="Times New Roman" pitchFamily="18" charset="0"/>
                <a:cs typeface="Arial" charset="0"/>
              </a:rPr>
              <a:t> стеклянная колба, </a:t>
            </a:r>
            <a:r>
              <a:rPr lang="ru-RU" sz="2700" i="1" dirty="0" smtClean="0">
                <a:ea typeface="Times New Roman" pitchFamily="18" charset="0"/>
                <a:cs typeface="Arial" charset="0"/>
              </a:rPr>
              <a:t>4 - </a:t>
            </a:r>
            <a:r>
              <a:rPr lang="ru-RU" sz="2700" dirty="0" smtClean="0">
                <a:ea typeface="Times New Roman" pitchFamily="18" charset="0"/>
                <a:cs typeface="Arial" charset="0"/>
              </a:rPr>
              <a:t>нить накала, </a:t>
            </a:r>
            <a:r>
              <a:rPr lang="ru-RU" sz="2700" i="1" dirty="0" smtClean="0">
                <a:ea typeface="Times New Roman" pitchFamily="18" charset="0"/>
                <a:cs typeface="Arial" charset="0"/>
              </a:rPr>
              <a:t>5 -</a:t>
            </a:r>
            <a:r>
              <a:rPr lang="ru-RU" sz="2700" dirty="0" smtClean="0">
                <a:ea typeface="Times New Roman" pitchFamily="18" charset="0"/>
                <a:cs typeface="Arial" charset="0"/>
              </a:rPr>
              <a:t> газ (аргон, криптон), </a:t>
            </a:r>
            <a:r>
              <a:rPr lang="ru-RU" sz="2700" i="1" dirty="0" smtClean="0">
                <a:ea typeface="Times New Roman" pitchFamily="18" charset="0"/>
                <a:cs typeface="Arial" charset="0"/>
              </a:rPr>
              <a:t>6 -</a:t>
            </a:r>
            <a:r>
              <a:rPr lang="ru-RU" sz="2700" dirty="0" smtClean="0">
                <a:ea typeface="Times New Roman" pitchFamily="18" charset="0"/>
                <a:cs typeface="Arial" charset="0"/>
              </a:rPr>
              <a:t> предохранитель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00188"/>
            <a:ext cx="7662863" cy="3500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03200" dist="114300" dir="276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857250" y="6072188"/>
            <a:ext cx="781293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Срок службы лампы накаливания составляет в среднем 1000 часов непрерывной работы или один год работы в домашних условиях 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Times New Roman" pitchFamily="18" charset="0"/>
              </a:rPr>
              <a:t>Люминесцентные лампы</a:t>
            </a:r>
            <a:endParaRPr lang="ru-RU" sz="4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500063" y="4000500"/>
            <a:ext cx="8229600" cy="1625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i="1" smtClean="0">
                <a:cs typeface="Times New Roman" pitchFamily="18" charset="0"/>
              </a:rPr>
              <a:t>а — </a:t>
            </a:r>
            <a:r>
              <a:rPr lang="ru-RU" sz="2500" smtClean="0">
                <a:cs typeface="Times New Roman" pitchFamily="18" charset="0"/>
              </a:rPr>
              <a:t>вид в разрезе, </a:t>
            </a:r>
            <a:r>
              <a:rPr lang="ru-RU" sz="2500" i="1" smtClean="0">
                <a:cs typeface="Times New Roman" pitchFamily="18" charset="0"/>
              </a:rPr>
              <a:t>б — </a:t>
            </a:r>
            <a:r>
              <a:rPr lang="ru-RU" sz="2500" smtClean="0">
                <a:cs typeface="Times New Roman" pitchFamily="18" charset="0"/>
              </a:rPr>
              <a:t>конструкция;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50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i="1" smtClean="0">
                <a:cs typeface="Times New Roman" pitchFamily="18" charset="0"/>
              </a:rPr>
              <a:t>1</a:t>
            </a:r>
            <a:r>
              <a:rPr lang="ru-RU" sz="2500" smtClean="0">
                <a:cs typeface="Times New Roman" pitchFamily="18" charset="0"/>
              </a:rPr>
              <a:t>- стеклянная трубка, </a:t>
            </a:r>
            <a:r>
              <a:rPr lang="ru-RU" sz="2500" i="1" smtClean="0">
                <a:cs typeface="Times New Roman" pitchFamily="18" charset="0"/>
              </a:rPr>
              <a:t>2 </a:t>
            </a:r>
            <a:r>
              <a:rPr lang="ru-RU" sz="2500" smtClean="0">
                <a:cs typeface="Times New Roman" pitchFamily="18" charset="0"/>
              </a:rPr>
              <a:t>- нити накала, </a:t>
            </a:r>
            <a:r>
              <a:rPr lang="ru-RU" sz="2500" i="1" smtClean="0">
                <a:cs typeface="Times New Roman" pitchFamily="18" charset="0"/>
              </a:rPr>
              <a:t>3 </a:t>
            </a:r>
            <a:r>
              <a:rPr lang="ru-RU" sz="2500" smtClean="0">
                <a:cs typeface="Times New Roman" pitchFamily="18" charset="0"/>
              </a:rPr>
              <a:t>- капля ртути,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i="1" smtClean="0">
                <a:cs typeface="Times New Roman" pitchFamily="18" charset="0"/>
              </a:rPr>
              <a:t>4 </a:t>
            </a:r>
            <a:r>
              <a:rPr lang="ru-RU" sz="2500" smtClean="0">
                <a:cs typeface="Times New Roman" pitchFamily="18" charset="0"/>
              </a:rPr>
              <a:t>- покрытие из люминофора,</a:t>
            </a:r>
            <a:r>
              <a:rPr lang="ru-RU" sz="2500" smtClean="0">
                <a:latin typeface="Arial" charset="0"/>
                <a:cs typeface="Times New Roman" pitchFamily="18" charset="0"/>
              </a:rPr>
              <a:t>  </a:t>
            </a:r>
            <a:r>
              <a:rPr lang="ru-RU" sz="2500" i="1" smtClean="0">
                <a:cs typeface="Times New Roman" pitchFamily="18" charset="0"/>
              </a:rPr>
              <a:t>5 </a:t>
            </a:r>
            <a:r>
              <a:rPr lang="ru-RU" sz="2500" smtClean="0">
                <a:cs typeface="Times New Roman" pitchFamily="18" charset="0"/>
              </a:rPr>
              <a:t>- пластмассовый цоколь</a:t>
            </a:r>
            <a:endParaRPr lang="ru-RU" sz="2500" smtClean="0">
              <a:latin typeface="Arial" charset="0"/>
              <a:cs typeface="Times New Roman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50"/>
            <a:ext cx="817086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571500" y="5786438"/>
            <a:ext cx="8143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  <a:cs typeface="Times New Roman" pitchFamily="18" charset="0"/>
              </a:rPr>
              <a:t>Люминесцентные лампы работают 12 000 часов при коэффициенте полезного действия в несколько раз большем, чем у ламп накаливания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Схема</a:t>
            </a: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включения </a:t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люминесцентной лампы</a:t>
            </a:r>
            <a:endParaRPr lang="ru-RU" sz="4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857375"/>
            <a:ext cx="784066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28688" y="404664"/>
            <a:ext cx="512291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49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Неоновые лампы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3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(</a:t>
            </a:r>
            <a:r>
              <a:rPr lang="ru-RU" sz="3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</a:t>
            </a:r>
            <a:r>
              <a:rPr lang="ru-RU" sz="3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екламные)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7" y="2276872"/>
            <a:ext cx="6520209" cy="30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928688" y="5429250"/>
            <a:ext cx="7143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15900"/>
            <a:r>
              <a:rPr lang="ru-RU" sz="2000">
                <a:latin typeface="Calibri" pitchFamily="34" charset="0"/>
                <a:cs typeface="Times New Roman" pitchFamily="18" charset="0"/>
              </a:rPr>
              <a:t>Схема включения неоновой лампы: </a:t>
            </a:r>
            <a:r>
              <a:rPr lang="ru-RU" sz="2000" i="1">
                <a:latin typeface="Calibri" pitchFamily="34" charset="0"/>
                <a:cs typeface="Times New Roman" pitchFamily="18" charset="0"/>
              </a:rPr>
              <a:t>1-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 первичная обмотка,</a:t>
            </a:r>
            <a:endParaRPr lang="ru-RU" sz="1400">
              <a:cs typeface="Times New Roman" pitchFamily="18" charset="0"/>
            </a:endParaRPr>
          </a:p>
          <a:p>
            <a:pPr indent="215900"/>
            <a:r>
              <a:rPr lang="ru-RU" sz="2000" i="1">
                <a:latin typeface="Calibri" pitchFamily="34" charset="0"/>
                <a:cs typeface="Times New Roman" pitchFamily="18" charset="0"/>
              </a:rPr>
              <a:t>2 -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 трансформатор, </a:t>
            </a:r>
            <a:r>
              <a:rPr lang="ru-RU" sz="2000" i="1">
                <a:latin typeface="Calibri" pitchFamily="34" charset="0"/>
                <a:cs typeface="Times New Roman" pitchFamily="18" charset="0"/>
              </a:rPr>
              <a:t>3 - 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вторичная обмотка, </a:t>
            </a:r>
            <a:r>
              <a:rPr lang="ru-RU" sz="2000" i="1">
                <a:latin typeface="Calibri" pitchFamily="34" charset="0"/>
                <a:cs typeface="Times New Roman" pitchFamily="18" charset="0"/>
              </a:rPr>
              <a:t>4 - 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электроды, </a:t>
            </a:r>
          </a:p>
          <a:p>
            <a:pPr indent="215900"/>
            <a:r>
              <a:rPr lang="ru-RU" sz="2000">
                <a:latin typeface="Calibri" pitchFamily="34" charset="0"/>
                <a:cs typeface="Times New Roman" pitchFamily="18" charset="0"/>
              </a:rPr>
              <a:t>5 - газонаполненная трубка</a:t>
            </a:r>
            <a:endParaRPr lang="ru-RU" sz="1400"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943620" cy="19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Светодиоды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22838"/>
            <a:ext cx="23431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51847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4400"/>
            <a:ext cx="220821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16113"/>
            <a:ext cx="307975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6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Давайте обсудим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Чем отличается лампа накаливания от дуговой лампы?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Почему дуговые лампы не находят применения в быту?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Почему люминесцентные лампы чаще используются в общественных местах и относительно редко в домашних условиях?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Почему в быту чаще</a:t>
            </a:r>
            <a:r>
              <a:rPr lang="ru-RU" sz="2000" smtClean="0">
                <a:ea typeface="Times New Roman" pitchFamily="18" charset="0"/>
                <a:cs typeface="Arial" charset="0"/>
              </a:rPr>
              <a:t> </a:t>
            </a:r>
            <a:r>
              <a:rPr lang="ru-RU" sz="2000" smtClean="0">
                <a:cs typeface="Times New Roman" pitchFamily="18" charset="0"/>
              </a:rPr>
              <a:t>используются лампы накаливания?</a:t>
            </a:r>
            <a:endParaRPr lang="ru-RU" sz="2000" smtClean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Каков средний срок службы лампы накаливания?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Что является причиной разрыва спирали в лампах накаливания?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Для каких целей помимо освещения можно использовать лампы накаливания?</a:t>
            </a:r>
            <a:endParaRPr lang="ru-RU" sz="2000" smtClean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Кто изобрел лампу накаливания и дуговую лампу?</a:t>
            </a:r>
            <a:endParaRPr lang="ru-RU" sz="2000" smtClean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Почему вышедшую из строя люминесцентную лампу следует утилизировать?</a:t>
            </a:r>
            <a:endParaRPr lang="ru-RU" sz="2000" smtClean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Перечислите достоинства и недостатки люминесцентных ламп и ламп накаливания. </a:t>
            </a:r>
            <a:endParaRPr lang="ru-RU" sz="2000" smtClean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Каким образом изменяет­ся цвет свечения неоновых ламп? </a:t>
            </a:r>
            <a:endParaRPr lang="ru-RU" sz="2000" smtClean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cs typeface="Times New Roman" pitchFamily="18" charset="0"/>
              </a:rPr>
              <a:t>Где используются неоновые лампы?</a:t>
            </a:r>
            <a:endParaRPr lang="ru-RU" sz="2000" smtClean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Тема61</Template>
  <TotalTime>5</TotalTime>
  <Words>537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Medium Cond</vt:lpstr>
      <vt:lpstr>Impact</vt:lpstr>
      <vt:lpstr>Times New Roman</vt:lpstr>
      <vt:lpstr>Тема61</vt:lpstr>
      <vt:lpstr>Электроосветительные приборы</vt:lpstr>
      <vt:lpstr>Тепловые источники света</vt:lpstr>
      <vt:lpstr>Люминесцентные источники света</vt:lpstr>
      <vt:lpstr>Лампа накаливания</vt:lpstr>
      <vt:lpstr>Люминесцентные лампы</vt:lpstr>
      <vt:lpstr>Схема включения  люминесцентной лампы</vt:lpstr>
      <vt:lpstr>Неоновые лампы (рекламные)</vt:lpstr>
      <vt:lpstr>Светодиоды</vt:lpstr>
      <vt:lpstr>Давайте обсудим</vt:lpstr>
      <vt:lpstr>Практическая работа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Электроосветительные приборы</dc:title>
  <dc:creator>User</dc:creator>
  <cp:lastModifiedBy>Виктор Ярмак</cp:lastModifiedBy>
  <cp:revision>23</cp:revision>
  <dcterms:modified xsi:type="dcterms:W3CDTF">2018-01-10T15:27:07Z</dcterms:modified>
</cp:coreProperties>
</file>