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63" r:id="rId10"/>
    <p:sldId id="264" r:id="rId11"/>
    <p:sldId id="265" r:id="rId12"/>
    <p:sldId id="273" r:id="rId13"/>
    <p:sldId id="274" r:id="rId14"/>
    <p:sldId id="276" r:id="rId15"/>
    <p:sldId id="281" r:id="rId16"/>
    <p:sldId id="279" r:id="rId17"/>
    <p:sldId id="280" r:id="rId18"/>
    <p:sldId id="282" r:id="rId19"/>
    <p:sldId id="283" r:id="rId20"/>
    <p:sldId id="284" r:id="rId21"/>
    <p:sldId id="285" r:id="rId22"/>
    <p:sldId id="271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E0F1F-4059-43F3-86FE-140971BD4F48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8E0BB-F54B-47B5-8DAC-19866B8F76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fhology.narod.ru/monsters/heruvimy.html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myfhology.narod.ru/monsters/serafimy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myfhology.narod.ru/monsters/prestoly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 теме: «Ангелы»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6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хангел Гавриил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8" y="188640"/>
            <a:ext cx="3725903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396" y="6058162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Явление Архангела Гавриила </a:t>
            </a:r>
            <a:r>
              <a:rPr lang="ru-RU" dirty="0" err="1" smtClean="0"/>
              <a:t>Захарии</a:t>
            </a:r>
            <a:r>
              <a:rPr lang="ru-RU" dirty="0" smtClean="0"/>
              <a:t>. Средневековая миниатюра.</a:t>
            </a:r>
            <a:endParaRPr lang="ru-RU" dirty="0"/>
          </a:p>
        </p:txBody>
      </p:sp>
      <p:pic>
        <p:nvPicPr>
          <p:cNvPr id="1028" name="Picture 4" descr="По местам евангельских событий. От Благовещения до Крещения / Фотогалереи сайта Православие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30" r="8726"/>
          <a:stretch/>
        </p:blipFill>
        <p:spPr bwMode="auto">
          <a:xfrm>
            <a:off x="4717279" y="188640"/>
            <a:ext cx="393106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16530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Благовестие</a:t>
            </a:r>
            <a:r>
              <a:rPr lang="ru-RU" dirty="0" smtClean="0"/>
              <a:t> </a:t>
            </a:r>
            <a:r>
              <a:rPr lang="ru-RU" dirty="0" err="1" smtClean="0"/>
              <a:t>Захарии</a:t>
            </a:r>
            <a:r>
              <a:rPr lang="ru-RU" dirty="0" smtClean="0"/>
              <a:t>. Фрагмент иконы 17 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66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ЛАГОВЕЩЕНИЕ Поволжье, середина XVII в. Доска, левкас, темпера. 72.5 x 56 см. Частное собрание www.morsink.com/russian-icons/annunciation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4" t="4182" r="4935" b="5655"/>
          <a:stretch/>
        </p:blipFill>
        <p:spPr bwMode="auto">
          <a:xfrm>
            <a:off x="323528" y="494078"/>
            <a:ext cx="3880588" cy="5130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нкологический форум &quot; ОСТРОВ СОФИИ &quot; * Просмотр темы - АПР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077"/>
            <a:ext cx="3757338" cy="5130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3822" y="5805264"/>
            <a:ext cx="41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Благовещение Пресвятой Богородице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кона Ангел Хранитель ростовая, двойное тиснение 6х9 на деревянной доске :: Небесные силы :: Иконы :: Православный магазин Риз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403"/>
            <a:ext cx="2952327" cy="578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литва Ангелу Хранителю (Молитвы) - Храм Покрова Пресвятой Боородицы (г. Кирс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3245"/>
            <a:ext cx="4748888" cy="579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10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540" y="620688"/>
            <a:ext cx="4053136" cy="998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Ангелы и люди: сходство и различие.</a:t>
            </a:r>
            <a:endParaRPr lang="ru-RU" sz="2000" dirty="0"/>
          </a:p>
        </p:txBody>
      </p:sp>
      <p:pic>
        <p:nvPicPr>
          <p:cNvPr id="2050" name="Picture 2" descr="Expostal-m.ru &quot; Молитва ангелу - хранителю для материального благополуч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5052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вятые иконы. Иконопочитание. - Фору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76437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2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Как ангелы различаются между собой? Церковь знает о 9 ангельских чинах, которые различаются на три иерархии – высшую, среднюю и </a:t>
            </a:r>
            <a:r>
              <a:rPr lang="ru-RU" sz="2000" dirty="0" smtClean="0"/>
              <a:t>низшую.</a:t>
            </a:r>
            <a:endParaRPr lang="ru-RU" sz="2000" dirty="0"/>
          </a:p>
        </p:txBody>
      </p:sp>
      <p:pic>
        <p:nvPicPr>
          <p:cNvPr id="3074" name="Picture 2" descr="Ангелы - наши помощники, падшие ангелы - наши противники до смерти. Иерархия ангелов - 20 Ноября 2012 - Верою исцеляю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2318542"/>
            <a:ext cx="9148321" cy="369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60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Небесная иерархия</a:t>
            </a:r>
            <a:endParaRPr lang="ru-RU" sz="2400" dirty="0"/>
          </a:p>
        </p:txBody>
      </p:sp>
      <p:pic>
        <p:nvPicPr>
          <p:cNvPr id="4098" name="Picture 2" descr="Имена ангелов. Иерархия ангелов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53100" cy="412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Первую – высшую – </a:t>
            </a:r>
            <a:r>
              <a:rPr lang="ru-RU" sz="2000" dirty="0" smtClean="0"/>
              <a:t>составляют: </a:t>
            </a:r>
            <a:r>
              <a:rPr lang="ru-RU" sz="2000" dirty="0" smtClean="0">
                <a:hlinkClick r:id="rId2"/>
              </a:rPr>
              <a:t>серафимы</a:t>
            </a:r>
            <a:r>
              <a:rPr lang="ru-RU" sz="2000" dirty="0"/>
              <a:t>, </a:t>
            </a:r>
            <a:r>
              <a:rPr lang="ru-RU" sz="2000" dirty="0">
                <a:hlinkClick r:id="rId3"/>
              </a:rPr>
              <a:t>херувимы</a:t>
            </a:r>
            <a:r>
              <a:rPr lang="ru-RU" sz="2000" dirty="0"/>
              <a:t> и </a:t>
            </a:r>
            <a:r>
              <a:rPr lang="ru-RU" sz="2000" dirty="0" smtClean="0">
                <a:hlinkClick r:id="rId4"/>
              </a:rPr>
              <a:t>престолы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Она характеризуется </a:t>
            </a:r>
            <a:r>
              <a:rPr lang="ru-RU" sz="2000" dirty="0"/>
              <a:t>непосредственной близостью к </a:t>
            </a:r>
            <a:r>
              <a:rPr lang="ru-RU" sz="2000" dirty="0" smtClean="0"/>
              <a:t>Богу. </a:t>
            </a:r>
            <a:endParaRPr lang="ru-RU" sz="2000" dirty="0"/>
          </a:p>
        </p:txBody>
      </p:sp>
      <p:pic>
        <p:nvPicPr>
          <p:cNvPr id="3074" name="Picture 2" descr="ru_antireligion: О вреде наркот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1266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Private Memoirs and Confessions of a Justified Sinner - there are strange things and unaccountable agencies in nature: He 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2" b="10612"/>
          <a:stretch/>
        </p:blipFill>
        <p:spPr bwMode="auto">
          <a:xfrm>
            <a:off x="3931064" y="1412776"/>
            <a:ext cx="2134847" cy="3039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38394"/>
            <a:ext cx="2492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Серафимы - пламенеют </a:t>
            </a:r>
            <a:r>
              <a:rPr lang="ru-RU" dirty="0"/>
              <a:t>любовью к Богу и других возбуждают к такой любви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72514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Херувимы - обладают </a:t>
            </a:r>
            <a:r>
              <a:rPr lang="ru-RU" dirty="0" err="1"/>
              <a:t>богопознанием</a:t>
            </a:r>
            <a:r>
              <a:rPr lang="ru-RU" dirty="0"/>
              <a:t>, видением глубины премудрости Божией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445224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Престолы - </a:t>
            </a:r>
            <a:r>
              <a:rPr lang="ru-RU" dirty="0"/>
              <a:t>на них, как пишет святой Максим Исповедник, «разумно почивает Бог». </a:t>
            </a:r>
          </a:p>
        </p:txBody>
      </p:sp>
      <p:pic>
        <p:nvPicPr>
          <p:cNvPr id="3080" name="Picture 8" descr="Архив Частного клуба Алекса Экслера Powered by Invision Power Boa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33" y="2360871"/>
            <a:ext cx="1963516" cy="3063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38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1875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Среднюю иерархию составляют: господства, силы и власти. </a:t>
            </a:r>
            <a:br>
              <a:rPr lang="ru-RU" sz="2200" dirty="0"/>
            </a:br>
            <a:r>
              <a:rPr lang="ru-RU" sz="2200" b="1" dirty="0"/>
              <a:t>Вторая триада</a:t>
            </a:r>
            <a:r>
              <a:rPr lang="ru-RU" sz="2200" dirty="0"/>
              <a:t> </a:t>
            </a:r>
            <a:r>
              <a:rPr lang="ru-RU" sz="2200" dirty="0" smtClean="0"/>
              <a:t>подчеркивает </a:t>
            </a:r>
            <a:r>
              <a:rPr lang="ru-RU" sz="2200" dirty="0"/>
              <a:t>божественную основу мироздания и </a:t>
            </a:r>
            <a:r>
              <a:rPr lang="ru-RU" sz="2200" dirty="0" err="1" smtClean="0"/>
              <a:t>мировладычества</a:t>
            </a:r>
            <a:r>
              <a:rPr lang="ru-RU" sz="2200" dirty="0" smtClean="0"/>
              <a:t> </a:t>
            </a:r>
            <a:endParaRPr lang="ru-RU" sz="2400" dirty="0"/>
          </a:p>
        </p:txBody>
      </p:sp>
      <p:pic>
        <p:nvPicPr>
          <p:cNvPr id="5122" name="Picture 2" descr="Собор святого Архистратига Михаила СЕМЬЯ и ВЕ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1525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79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В низшей иерархии также три чина: начала, архангелы и ангелы. </a:t>
            </a:r>
            <a:br>
              <a:rPr lang="ru-RU" sz="1800" dirty="0"/>
            </a:br>
            <a:r>
              <a:rPr lang="ru-RU" sz="1800" b="1" dirty="0"/>
              <a:t>Третья триада </a:t>
            </a:r>
            <a:r>
              <a:rPr lang="ru-RU" sz="1800" dirty="0" smtClean="0"/>
              <a:t>характеризуется </a:t>
            </a:r>
            <a:r>
              <a:rPr lang="ru-RU" sz="1800" dirty="0"/>
              <a:t>непосредственной близостью </a:t>
            </a:r>
            <a:r>
              <a:rPr lang="ru-RU" sz="1800" dirty="0" smtClean="0"/>
              <a:t>к </a:t>
            </a:r>
            <a:r>
              <a:rPr lang="ru-RU" sz="1800" dirty="0"/>
              <a:t>человеку. </a:t>
            </a:r>
          </a:p>
        </p:txBody>
      </p:sp>
      <p:pic>
        <p:nvPicPr>
          <p:cNvPr id="1026" name="Picture 2" descr="Образ Девяти Чинов Ангельских (73) - православные мастерские &quot;Русская Икон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3" t="63683" r="3117" b="4733"/>
          <a:stretch/>
        </p:blipFill>
        <p:spPr bwMode="auto">
          <a:xfrm>
            <a:off x="395536" y="764704"/>
            <a:ext cx="8041593" cy="318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Херувимы, серафимы и архангелы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22" b="13814"/>
          <a:stretch/>
        </p:blipFill>
        <p:spPr bwMode="auto">
          <a:xfrm>
            <a:off x="2123728" y="4005064"/>
            <a:ext cx="4876800" cy="2782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49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раметры иконы Ангел-хранитель проивзодства ТИЛЬ :: православный интернет-магазин Русский Палом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16432" cy="5874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невник Melody-143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08" y="188640"/>
            <a:ext cx="4879943" cy="577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Назовите особенности изображения ангелов на иконах.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6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Мы с вами живем на земле, в вещественном мире. Кто создал существующий мир, который окружает нас?</a:t>
            </a:r>
          </a:p>
        </p:txBody>
      </p:sp>
      <p:pic>
        <p:nvPicPr>
          <p:cNvPr id="1028" name="Picture 4" descr="Funfix - Развлекательный портал, лучшие шутки рун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0787"/>
            <a:ext cx="3923345" cy="2464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асота прир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15" y="4344559"/>
            <a:ext cx="3496521" cy="2396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бои на рабочий стол - Фотоальбомы - ПОГОДА В ДЕРЕВ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6714"/>
            <a:ext cx="3713562" cy="244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торепортаж - Урал Приполярный - Пересечение ссылок Уралиу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82"/>
          <a:stretch/>
        </p:blipFill>
        <p:spPr bwMode="auto">
          <a:xfrm>
            <a:off x="5504815" y="747130"/>
            <a:ext cx="3590840" cy="2465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Официальная группа движения &quot;Дух времени&quot; ВКонтак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00" b="93833" l="6500" r="96000">
                        <a14:backgroundMark x1="3667" y1="12000" x2="3667" y2="12000"/>
                        <a14:backgroundMark x1="12333" y1="10000" x2="12333" y2="10000"/>
                        <a14:backgroundMark x1="84167" y1="12667" x2="84167" y2="12667"/>
                        <a14:backgroundMark x1="88667" y1="82833" x2="88667" y2="82833"/>
                        <a14:backgroundMark x1="14167" y1="84833" x2="14167" y2="84833"/>
                        <a14:backgroundMark x1="21000" y1="96667" x2="21000" y2="96667"/>
                        <a14:backgroundMark x1="98500" y1="34833" x2="98500" y2="34833"/>
                        <a14:backgroundMark x1="82833" y1="2333" x2="82833" y2="2333"/>
                        <a14:backgroundMark x1="4167" y1="64333" x2="4167" y2="64333"/>
                        <a14:backgroundMark x1="98500" y1="68500" x2="98500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02" y="22874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0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Над всеми ангелами начальником поставлен Архистратиг </a:t>
            </a:r>
            <a:r>
              <a:rPr lang="ru-RU" sz="2000" dirty="0" smtClean="0"/>
              <a:t>Михаил </a:t>
            </a:r>
            <a:r>
              <a:rPr lang="ru-RU" sz="2000" dirty="0"/>
              <a:t>как верный служитель Божий 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3074" name="Picture 2" descr="Вячеслав Титовский фото - Михаил Архангел Православные знакомства - Православная Социальная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зображения иконы Архангел Михаи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18" y="908720"/>
            <a:ext cx="307935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4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SOEURASIA портал этноантропологии, геокультуры и политософ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05875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6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114800" cy="5089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Собор Архистратига Михаила и прочих сил небесных </a:t>
            </a:r>
            <a:endParaRPr lang="ru-RU" sz="2400" dirty="0"/>
          </a:p>
        </p:txBody>
      </p:sp>
      <p:pic>
        <p:nvPicPr>
          <p:cNvPr id="6148" name="Picture 4" descr="57849 - Архангел Михаил-Покровитель земли Русск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913787" cy="5573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42088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«Свят, свят, свят Господь </a:t>
            </a:r>
            <a:r>
              <a:rPr lang="ru-RU" dirty="0" err="1"/>
              <a:t>Саваоф</a:t>
            </a:r>
            <a:r>
              <a:rPr lang="ru-RU" dirty="0"/>
              <a:t>! Вся земля полна славы Его!» </a:t>
            </a:r>
            <a:endParaRPr lang="ru-RU" dirty="0" smtClean="0"/>
          </a:p>
          <a:p>
            <a:r>
              <a:rPr lang="ru-RU" dirty="0" smtClean="0"/>
              <a:t>(книга пророка Исайи </a:t>
            </a:r>
            <a:r>
              <a:rPr lang="ru-RU" dirty="0"/>
              <a:t>6,3). </a:t>
            </a:r>
          </a:p>
        </p:txBody>
      </p:sp>
    </p:spTree>
    <p:extLst>
      <p:ext uri="{BB962C8B-B14F-4D97-AF65-F5344CB8AC3E}">
        <p14:creationId xmlns="" xmlns:p14="http://schemas.microsoft.com/office/powerpoint/2010/main" val="8078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Ангел Хранитель</a:t>
            </a:r>
            <a:endParaRPr lang="ru-RU" sz="2000" dirty="0"/>
          </a:p>
        </p:txBody>
      </p:sp>
      <p:pic>
        <p:nvPicPr>
          <p:cNvPr id="5122" name="Picture 2" descr="Заказ иконы Святого Ангела хранителя. Отзывы о иконах. Отзыв об икон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8" y="676883"/>
            <a:ext cx="4448876" cy="510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tavion : иконы сделаные необычным способ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87" y="676883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66" y="5877271"/>
            <a:ext cx="442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«Ангелам Своим заповедает о тебе – охранять тебя на всех путях твоих» </a:t>
            </a:r>
            <a:endParaRPr lang="ru-RU" dirty="0" smtClean="0"/>
          </a:p>
          <a:p>
            <a:r>
              <a:rPr lang="ru-RU" dirty="0" smtClean="0"/>
              <a:t>(Псалом </a:t>
            </a:r>
            <a:r>
              <a:rPr lang="ru-RU" dirty="0"/>
              <a:t>90,11)</a:t>
            </a:r>
            <a:r>
              <a:rPr lang="ru-RU" i="1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196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 молитве. - Страница 3 - Фору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9976" b="21426"/>
          <a:stretch/>
        </p:blipFill>
        <p:spPr bwMode="auto">
          <a:xfrm>
            <a:off x="3119507" y="2924944"/>
            <a:ext cx="3048000" cy="3572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авославный приход храма святителя Николая Мирликийского города Слюдянка - Воскресная школа. Отрывок из урока: Сотворение анг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7347"/>
            <a:ext cx="3068340" cy="381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нгел Хранитель &quot; Planeta - Oblepi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48" y="188640"/>
            <a:ext cx="2945474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3265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Не презирайте ни одного из малых сих; ибо говорю вам, что Ангелы их на небесах всегда видят лице Отца Моего Небесного</a:t>
            </a:r>
            <a:r>
              <a:rPr lang="ru-RU" dirty="0"/>
              <a:t> (Мф. 18, 10). </a:t>
            </a:r>
          </a:p>
        </p:txBody>
      </p:sp>
    </p:spTree>
    <p:extLst>
      <p:ext uri="{BB962C8B-B14F-4D97-AF65-F5344CB8AC3E}">
        <p14:creationId xmlns="" xmlns:p14="http://schemas.microsoft.com/office/powerpoint/2010/main" val="2297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Бог – Творец мира.</a:t>
            </a:r>
            <a:endParaRPr lang="ru-RU" sz="2000" dirty="0"/>
          </a:p>
        </p:txBody>
      </p:sp>
      <p:pic>
        <p:nvPicPr>
          <p:cNvPr id="2050" name="Picture 2" descr="Господь Вседержитель / Фотогалереи сайта Православие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4422"/>
            <a:ext cx="8039719" cy="551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18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/>
              <a:t>«В начале сотворил Бог небо и землю…» </a:t>
            </a:r>
            <a:r>
              <a:rPr lang="ru-RU" sz="2000" dirty="0" smtClean="0"/>
              <a:t>( Книга Бытие. Глава 1 , стих 1</a:t>
            </a:r>
            <a:r>
              <a:rPr lang="ru-RU" sz="2000" dirty="0"/>
              <a:t>).</a:t>
            </a:r>
          </a:p>
        </p:txBody>
      </p:sp>
      <p:pic>
        <p:nvPicPr>
          <p:cNvPr id="4" name="Picture 2" descr="3422645_otm1rb (404x479, 199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45" y="764704"/>
            <a:ext cx="4941298" cy="5858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92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Небо – невидимый мир – Ангелы.</a:t>
            </a:r>
            <a:endParaRPr lang="ru-RU" sz="2400" dirty="0"/>
          </a:p>
        </p:txBody>
      </p:sp>
      <p:pic>
        <p:nvPicPr>
          <p:cNvPr id="2050" name="Picture 2" descr="Новости епархий УКРАЇНСЬКА ПРАВОСЛАВНА ЦЕР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96" y="779999"/>
            <a:ext cx="4160515" cy="5672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70080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«Ты, Господи, един, Ты создал небо, небеса небес и все воинство их» (</a:t>
            </a:r>
            <a:r>
              <a:rPr lang="ru-RU" dirty="0" err="1"/>
              <a:t>Неем</a:t>
            </a:r>
            <a:r>
              <a:rPr lang="ru-RU" dirty="0"/>
              <a:t>. 9, 6).</a:t>
            </a:r>
            <a:endParaRPr lang="en-US" dirty="0" smtClean="0"/>
          </a:p>
          <a:p>
            <a:r>
              <a:rPr lang="ru-RU" dirty="0" smtClean="0"/>
              <a:t>Апостол </a:t>
            </a:r>
            <a:r>
              <a:rPr lang="ru-RU" dirty="0"/>
              <a:t>Павел </a:t>
            </a:r>
            <a:r>
              <a:rPr lang="ru-RU" dirty="0" smtClean="0"/>
              <a:t>пишет</a:t>
            </a:r>
            <a:r>
              <a:rPr lang="ru-RU" dirty="0"/>
              <a:t>, что Сыном Божиим </a:t>
            </a:r>
            <a:r>
              <a:rPr lang="ru-RU" i="1" dirty="0"/>
              <a:t>создано все, что на небесах и что на земле, видимое и невидимое: Престолы ли, Господства </a:t>
            </a:r>
            <a:r>
              <a:rPr lang="ru-RU" i="1" dirty="0" smtClean="0"/>
              <a:t>ли, </a:t>
            </a:r>
            <a:r>
              <a:rPr lang="ru-RU" i="1" dirty="0"/>
              <a:t>Начальства </a:t>
            </a:r>
            <a:r>
              <a:rPr lang="ru-RU" i="1" dirty="0" smtClean="0"/>
              <a:t>ли,. </a:t>
            </a:r>
            <a:r>
              <a:rPr lang="ru-RU" i="1" dirty="0"/>
              <a:t>Власти ли - все Им и для Него создано</a:t>
            </a:r>
            <a:r>
              <a:rPr lang="ru-RU" dirty="0"/>
              <a:t> (Кол. 1:16).</a:t>
            </a:r>
          </a:p>
        </p:txBody>
      </p:sp>
    </p:spTree>
    <p:extLst>
      <p:ext uri="{BB962C8B-B14F-4D97-AF65-F5344CB8AC3E}">
        <p14:creationId xmlns="" xmlns:p14="http://schemas.microsoft.com/office/powerpoint/2010/main" val="3778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Откуда мы знаем об Ангелах? Из Священного Писания и Священного Предания. </a:t>
            </a:r>
            <a:endParaRPr lang="ru-RU" sz="2400" dirty="0"/>
          </a:p>
        </p:txBody>
      </p:sp>
      <p:pic>
        <p:nvPicPr>
          <p:cNvPr id="3074" name="Picture 2" descr="Дают - бери. Школьникам штата Луизиана насильно раздавали Библию В мире Нов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30" y="2978693"/>
            <a:ext cx="3005214" cy="3584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Храм во имя Святителя и Исповедника Луки (Войно-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72"/>
          <a:stretch/>
        </p:blipFill>
        <p:spPr bwMode="auto">
          <a:xfrm>
            <a:off x="5868144" y="836712"/>
            <a:ext cx="3117567" cy="278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тение Апостола - Мои фотографии - Фотоальбомы - Персональный сайт храма Иоанна Богослов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25" r="13129"/>
          <a:stretch/>
        </p:blipFill>
        <p:spPr bwMode="auto">
          <a:xfrm>
            <a:off x="251521" y="764705"/>
            <a:ext cx="2611409" cy="2857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13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Ветхий Завет об ангелах: видение патриархом </a:t>
            </a:r>
            <a:r>
              <a:rPr lang="ru-RU" sz="2400" dirty="0"/>
              <a:t>Иаковом лестницы, по которой восходили и нисходили </a:t>
            </a:r>
            <a:r>
              <a:rPr lang="ru-RU" sz="2400" dirty="0" smtClean="0"/>
              <a:t>ангелы (книга Бытие, глава 28)</a:t>
            </a:r>
            <a:endParaRPr lang="ru-RU" sz="2400" dirty="0"/>
          </a:p>
        </p:txBody>
      </p:sp>
      <p:pic>
        <p:nvPicPr>
          <p:cNvPr id="3074" name="Picture 2" descr="Лестница Иакова; Греция.; XVI в. - православные мастерские &quot;…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" t="3855" r="1907" b="3585"/>
          <a:stretch/>
        </p:blipFill>
        <p:spPr bwMode="auto">
          <a:xfrm>
            <a:off x="1281869" y="1461330"/>
            <a:ext cx="6366617" cy="4623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2373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Лестница Иакова. Икона. Греция, 16 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07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«Хвалите </a:t>
            </a:r>
            <a:r>
              <a:rPr lang="ru-RU" sz="2000" dirty="0"/>
              <a:t>Господа с небес, хвалите Его в вышних</a:t>
            </a:r>
            <a:r>
              <a:rPr lang="ru-RU" sz="2000" dirty="0" smtClean="0"/>
              <a:t>.  </a:t>
            </a:r>
            <a:r>
              <a:rPr lang="ru-RU" sz="2000" dirty="0"/>
              <a:t>Хвалите Его, все Ангелы Его, хвалите Его, все воинства </a:t>
            </a:r>
            <a:r>
              <a:rPr lang="ru-RU" sz="2000" dirty="0" smtClean="0"/>
              <a:t>Его». (Псалом 148, 1-2)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9" name="Picture 3" descr="http://ru-icons.ru/part1/part14/13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805264"/>
            <a:ext cx="351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«Хвалите Господа с небес». Ярославль, 16 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2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Ангелы – это духовные существа, которые славят Бога и исполняют Его поручения. </a:t>
            </a:r>
            <a:endParaRPr lang="ru-RU" sz="2000" dirty="0"/>
          </a:p>
        </p:txBody>
      </p:sp>
      <p:pic>
        <p:nvPicPr>
          <p:cNvPr id="4098" name="Picture 2" descr="Громова Любовь Александровна / Рождественский ст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677"/>
            <a:ext cx="4233389" cy="5430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8855 - Готовися, Вифлееме; отверзися всем, Едем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470445" cy="5492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05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1217</TotalTime>
  <Words>453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Урок по теме: «Ангелы»</vt:lpstr>
      <vt:lpstr>Мы с вами живем на земле, в вещественном мире. Кто создал существующий мир, который окружает нас?</vt:lpstr>
      <vt:lpstr>Бог – Творец мира.</vt:lpstr>
      <vt:lpstr>«В начале сотворил Бог небо и землю…» ( Книга Бытие. Глава 1 , стих 1).</vt:lpstr>
      <vt:lpstr>Небо – невидимый мир – Ангелы.</vt:lpstr>
      <vt:lpstr>Откуда мы знаем об Ангелах? Из Священного Писания и Священного Предания. </vt:lpstr>
      <vt:lpstr>Ветхий Завет об ангелах: видение патриархом Иаковом лестницы, по которой восходили и нисходили ангелы (книга Бытие, глава 28)</vt:lpstr>
      <vt:lpstr>«Хвалите Господа с небес, хвалите Его в вышних.  Хвалите Его, все Ангелы Его, хвалите Его, все воинства Его». (Псалом 148, 1-2) </vt:lpstr>
      <vt:lpstr>Ангелы – это духовные существа, которые славят Бога и исполняют Его поручения. </vt:lpstr>
      <vt:lpstr>Слайд 10</vt:lpstr>
      <vt:lpstr>Слайд 11</vt:lpstr>
      <vt:lpstr>Слайд 12</vt:lpstr>
      <vt:lpstr>Ангелы и люди: сходство и различие.</vt:lpstr>
      <vt:lpstr>Как ангелы различаются между собой? Церковь знает о 9 ангельских чинах, которые различаются на три иерархии – высшую, среднюю и низшую.</vt:lpstr>
      <vt:lpstr>Небесная иерархия</vt:lpstr>
      <vt:lpstr>Первую – высшую – составляют: серафимы, херувимы и престолы.  Она характеризуется непосредственной близостью к Богу. </vt:lpstr>
      <vt:lpstr>Среднюю иерархию составляют: господства, силы и власти.  Вторая триада подчеркивает божественную основу мироздания и мировладычества </vt:lpstr>
      <vt:lpstr>В низшей иерархии также три чина: начала, архангелы и ангелы.  Третья триада характеризуется непосредственной близостью к человеку. </vt:lpstr>
      <vt:lpstr>Слайд 19</vt:lpstr>
      <vt:lpstr>Над всеми ангелами начальником поставлен Архистратиг Михаил как верный служитель Божий .</vt:lpstr>
      <vt:lpstr>Слайд 21</vt:lpstr>
      <vt:lpstr>Собор Архистратига Михаила и прочих сил небесных </vt:lpstr>
      <vt:lpstr>Ангел Хранитель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33</cp:revision>
  <dcterms:created xsi:type="dcterms:W3CDTF">2014-11-18T16:20:10Z</dcterms:created>
  <dcterms:modified xsi:type="dcterms:W3CDTF">2021-05-10T18:08:40Z</dcterms:modified>
</cp:coreProperties>
</file>