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9" r:id="rId2"/>
    <p:sldId id="258" r:id="rId3"/>
    <p:sldId id="261" r:id="rId4"/>
    <p:sldId id="262" r:id="rId5"/>
    <p:sldId id="263" r:id="rId6"/>
    <p:sldId id="265" r:id="rId7"/>
    <p:sldId id="266" r:id="rId8"/>
    <p:sldId id="267" r:id="rId9"/>
    <p:sldId id="268" r:id="rId10"/>
    <p:sldId id="269" r:id="rId11"/>
    <p:sldId id="260" r:id="rId12"/>
    <p:sldId id="270" r:id="rId13"/>
    <p:sldId id="257" r:id="rId14"/>
    <p:sldId id="264" r:id="rId15"/>
    <p:sldId id="25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BF1BF2-34E3-4714-A2E8-8A742883C879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538C8D-7A73-4E26-B4F0-C62DBFF5E4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285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Выход фигур по щелчку</a:t>
            </a:r>
            <a:r>
              <a:rPr lang="ru-RU" baseline="0" dirty="0" smtClean="0"/>
              <a:t> мыши.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38C8D-7A73-4E26-B4F0-C62DBFF5E43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Выход картинок по щелчку.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38C8D-7A73-4E26-B4F0-C62DBFF5E43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Картинки-отгадки</a:t>
            </a:r>
            <a:r>
              <a:rPr lang="ru-RU" baseline="0" dirty="0" smtClean="0"/>
              <a:t> по щелчку мыши.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38C8D-7A73-4E26-B4F0-C62DBFF5E43F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EB70C-3694-401E-A9F7-86B3C5407CBA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5FDFF-BFD7-47F3-8CC3-966FCB0FA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EB70C-3694-401E-A9F7-86B3C5407CBA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5FDFF-BFD7-47F3-8CC3-966FCB0FA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EB70C-3694-401E-A9F7-86B3C5407CBA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5FDFF-BFD7-47F3-8CC3-966FCB0FA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EB70C-3694-401E-A9F7-86B3C5407CBA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5FDFF-BFD7-47F3-8CC3-966FCB0FA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EB70C-3694-401E-A9F7-86B3C5407CBA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5FDFF-BFD7-47F3-8CC3-966FCB0FA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EB70C-3694-401E-A9F7-86B3C5407CBA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5FDFF-BFD7-47F3-8CC3-966FCB0FA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EB70C-3694-401E-A9F7-86B3C5407CBA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5FDFF-BFD7-47F3-8CC3-966FCB0FA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EB70C-3694-401E-A9F7-86B3C5407CBA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5FDFF-BFD7-47F3-8CC3-966FCB0FA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EB70C-3694-401E-A9F7-86B3C5407CBA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5FDFF-BFD7-47F3-8CC3-966FCB0FA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EB70C-3694-401E-A9F7-86B3C5407CBA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5FDFF-BFD7-47F3-8CC3-966FCB0FA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EB70C-3694-401E-A9F7-86B3C5407CBA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5FDFF-BFD7-47F3-8CC3-966FCB0FA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EB70C-3694-401E-A9F7-86B3C5407CBA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5FDFF-BFD7-47F3-8CC3-966FCB0FA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wmf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audio" Target="../media/audio1.wav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19675">
            <a:off x="4954102" y="2283703"/>
            <a:ext cx="3384550" cy="327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User\Desktop\ц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7584" y="1916832"/>
            <a:ext cx="4005263" cy="329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82164" y="740602"/>
            <a:ext cx="6336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Назовите первый звук</a:t>
            </a:r>
            <a:endParaRPr lang="ru-RU" sz="36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2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Вставьте </a:t>
            </a:r>
            <a:r>
              <a:rPr lang="ru-RU" sz="2400" dirty="0" smtClean="0"/>
              <a:t>пропущенные буквы </a:t>
            </a:r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ч</a:t>
            </a:r>
            <a:r>
              <a:rPr lang="ru-RU" sz="2400" dirty="0" smtClean="0"/>
              <a:t>  или  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ц</a:t>
            </a:r>
            <a:r>
              <a:rPr lang="ru-RU" sz="2400" dirty="0" smtClean="0"/>
              <a:t> в слова.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412776"/>
            <a:ext cx="7859216" cy="4357688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/>
              <a:t>c</a:t>
            </a:r>
            <a:r>
              <a:rPr lang="ru-RU" dirty="0" err="1" smtClean="0"/>
              <a:t>ила</a:t>
            </a:r>
            <a:r>
              <a:rPr lang="ru-RU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</a:t>
            </a:r>
            <a:r>
              <a:rPr lang="en-US" dirty="0" smtClean="0"/>
              <a:t> 	</a:t>
            </a:r>
            <a:r>
              <a:rPr lang="ru-RU" dirty="0" smtClean="0"/>
              <a:t> </a:t>
            </a:r>
            <a:r>
              <a:rPr lang="en-US" dirty="0" smtClean="0"/>
              <a:t>	</a:t>
            </a:r>
            <a:r>
              <a:rPr lang="ru-RU" dirty="0" smtClean="0"/>
              <a:t>скворе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</a:t>
            </a:r>
            <a:r>
              <a:rPr lang="en-US" dirty="0" smtClean="0"/>
              <a:t> 		</a:t>
            </a:r>
            <a:r>
              <a:rPr lang="ru-RU" dirty="0" smtClean="0"/>
              <a:t> молоде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ru-RU" dirty="0" smtClean="0"/>
          </a:p>
          <a:p>
            <a:pPr>
              <a:defRPr/>
            </a:pP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</a:t>
            </a:r>
            <a:r>
              <a:rPr lang="ru-RU" dirty="0" smtClean="0"/>
              <a:t>ерта</a:t>
            </a:r>
            <a:r>
              <a:rPr lang="en-US" dirty="0" smtClean="0"/>
              <a:t> 	</a:t>
            </a:r>
            <a:r>
              <a:rPr lang="ru-RU" dirty="0" smtClean="0"/>
              <a:t>	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</a:t>
            </a:r>
            <a:r>
              <a:rPr lang="ru-RU" dirty="0" smtClean="0"/>
              <a:t>веток 		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</a:t>
            </a:r>
            <a:r>
              <a:rPr lang="ru-RU" dirty="0" smtClean="0"/>
              <a:t>ыплёнок</a:t>
            </a:r>
          </a:p>
          <a:p>
            <a:pPr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ru-RU" dirty="0" smtClean="0"/>
              <a:t>пле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</a:t>
            </a:r>
            <a:r>
              <a:rPr lang="ru-RU" dirty="0" smtClean="0"/>
              <a:t>о</a:t>
            </a:r>
            <a:r>
              <a:rPr lang="en-US" dirty="0" smtClean="0"/>
              <a:t> </a:t>
            </a:r>
            <a:r>
              <a:rPr lang="ru-RU" dirty="0" smtClean="0"/>
              <a:t>		сини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</a:t>
            </a:r>
            <a:r>
              <a:rPr lang="ru-RU" dirty="0" smtClean="0"/>
              <a:t>а		ули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</a:t>
            </a:r>
            <a:r>
              <a:rPr lang="ru-RU" dirty="0" smtClean="0"/>
              <a:t>а	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ru-RU" dirty="0" smtClean="0"/>
          </a:p>
          <a:p>
            <a:pPr>
              <a:defRPr/>
            </a:pP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</a:t>
            </a:r>
            <a:r>
              <a:rPr lang="ru-RU" dirty="0" smtClean="0"/>
              <a:t>епо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</a:t>
            </a:r>
            <a:r>
              <a:rPr lang="ru-RU" dirty="0" smtClean="0"/>
              <a:t>ка 	 вол</a:t>
            </a:r>
            <a:r>
              <a:rPr lang="ru-RU" b="1" dirty="0" smtClean="0">
                <a:solidFill>
                  <a:srgbClr val="00B050"/>
                </a:solidFill>
              </a:rPr>
              <a:t>ч</a:t>
            </a:r>
            <a:r>
              <a:rPr lang="ru-RU" dirty="0" smtClean="0"/>
              <a:t>и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</a:t>
            </a:r>
            <a:r>
              <a:rPr lang="ru-RU" dirty="0" smtClean="0"/>
              <a:t>а 		у</a:t>
            </a:r>
            <a:r>
              <a:rPr lang="ru-RU" b="1" dirty="0" smtClean="0">
                <a:solidFill>
                  <a:srgbClr val="00B050"/>
                </a:solidFill>
              </a:rPr>
              <a:t>ч</a:t>
            </a:r>
            <a:r>
              <a:rPr lang="ru-RU" dirty="0" smtClean="0"/>
              <a:t>ени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</a:t>
            </a:r>
            <a:r>
              <a:rPr lang="ru-RU" dirty="0" smtClean="0"/>
              <a:t>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5555\Documents\ЛЮБИМАЯ работа\Моя работа 14 школа 2016 год\Логопед\Литература\Ефименкова свист-шипящие\Ц-Ч\107.tif"/>
          <p:cNvPicPr>
            <a:picLocks noChangeAspect="1" noChangeArrowheads="1"/>
          </p:cNvPicPr>
          <p:nvPr/>
        </p:nvPicPr>
        <p:blipFill>
          <a:blip r:embed="rId2" cstate="print"/>
          <a:srcRect l="1905" t="34060" r="54904" b="58720"/>
          <a:stretch>
            <a:fillRect/>
          </a:stretch>
        </p:blipFill>
        <p:spPr bwMode="auto">
          <a:xfrm>
            <a:off x="683568" y="3212976"/>
            <a:ext cx="3960440" cy="9361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smtClean="0"/>
              <a:t>Прочитайте словосочетания.</a:t>
            </a:r>
            <a:endParaRPr lang="ru-RU" sz="2400" dirty="0" smtClean="0"/>
          </a:p>
        </p:txBody>
      </p:sp>
      <p:pic>
        <p:nvPicPr>
          <p:cNvPr id="6" name="Picture 3" descr="C:\Users\5555\Documents\ЛЮБИМАЯ работа\Моя работа 14 школа 2016 год\Логопед\Литература\Ефименкова свист-шипящие\Ц-Ч\107.tif"/>
          <p:cNvPicPr>
            <a:picLocks noChangeAspect="1" noChangeArrowheads="1"/>
          </p:cNvPicPr>
          <p:nvPr/>
        </p:nvPicPr>
        <p:blipFill>
          <a:blip r:embed="rId2" cstate="print"/>
          <a:srcRect l="1905" t="16842" r="54904" b="75382"/>
          <a:stretch>
            <a:fillRect/>
          </a:stretch>
        </p:blipFill>
        <p:spPr bwMode="auto">
          <a:xfrm>
            <a:off x="683568" y="1268760"/>
            <a:ext cx="3960440" cy="1008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3" descr="C:\Users\5555\Documents\ЛЮБИМАЯ работа\Моя работа 14 школа 2016 год\Логопед\Литература\Ефименкова свист-шипящие\Ц-Ч\107.tif"/>
          <p:cNvPicPr>
            <a:picLocks noChangeAspect="1" noChangeArrowheads="1"/>
          </p:cNvPicPr>
          <p:nvPr/>
        </p:nvPicPr>
        <p:blipFill>
          <a:blip r:embed="rId2" cstate="print"/>
          <a:srcRect l="1905" t="25729" r="55689" b="67051"/>
          <a:stretch>
            <a:fillRect/>
          </a:stretch>
        </p:blipFill>
        <p:spPr bwMode="auto">
          <a:xfrm>
            <a:off x="755576" y="5085184"/>
            <a:ext cx="3888432" cy="9361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3" descr="C:\Users\5555\Documents\ЛЮБИМАЯ работа\Моя работа 14 школа 2016 год\Логопед\Литература\Ефименкова свист-шипящие\Ц-Ч\107.tif"/>
          <p:cNvPicPr>
            <a:picLocks noChangeAspect="1" noChangeArrowheads="1"/>
          </p:cNvPicPr>
          <p:nvPr/>
        </p:nvPicPr>
        <p:blipFill>
          <a:blip r:embed="rId2" cstate="print"/>
          <a:srcRect l="44311" t="25729" r="17996" b="67051"/>
          <a:stretch>
            <a:fillRect/>
          </a:stretch>
        </p:blipFill>
        <p:spPr bwMode="auto">
          <a:xfrm>
            <a:off x="4788024" y="2276872"/>
            <a:ext cx="3456384" cy="9361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3" descr="C:\Users\5555\Documents\ЛЮБИМАЯ работа\Моя работа 14 школа 2016 год\Логопед\Литература\Ефименкова свист-шипящие\Ц-Ч\107.tif"/>
          <p:cNvPicPr>
            <a:picLocks noChangeAspect="1" noChangeArrowheads="1"/>
          </p:cNvPicPr>
          <p:nvPr/>
        </p:nvPicPr>
        <p:blipFill>
          <a:blip r:embed="rId2" cstate="print"/>
          <a:srcRect l="44311" t="34060" r="15640" b="58720"/>
          <a:stretch>
            <a:fillRect/>
          </a:stretch>
        </p:blipFill>
        <p:spPr bwMode="auto">
          <a:xfrm>
            <a:off x="4788024" y="4149080"/>
            <a:ext cx="3672408" cy="9361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627784" y="4869160"/>
            <a:ext cx="496855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Из маленького цыплёнка </a:t>
            </a:r>
          </a:p>
          <a:p>
            <a:pPr marR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вырастет большая … 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980728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400" dirty="0" smtClean="0">
                <a:latin typeface="+mj-lt"/>
                <a:ea typeface="+mj-ea"/>
                <a:cs typeface="+mj-cs"/>
              </a:rPr>
              <a:t>Закончите предложения, вставляя подходящие 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2400" dirty="0" smtClean="0">
                <a:latin typeface="+mj-lt"/>
                <a:ea typeface="+mj-ea"/>
                <a:cs typeface="+mj-cs"/>
              </a:rPr>
              <a:t>по смыслу слова с буквой Ч или Ц.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2132856"/>
            <a:ext cx="4320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Снесла курочка … . </a:t>
            </a:r>
          </a:p>
        </p:txBody>
      </p:sp>
      <p:pic>
        <p:nvPicPr>
          <p:cNvPr id="27651" name="Picture 3" descr="https://img2.freepng.ru/20180329/xbq/kisspng-fried-egg-chicken-clip-art-easter-eggs-5abd571764e085.14124403152235803941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757371">
            <a:off x="4471736" y="1749691"/>
            <a:ext cx="792088" cy="109132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827584" y="3789040"/>
            <a:ext cx="5184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Летом целый день печёт … . </a:t>
            </a:r>
          </a:p>
        </p:txBody>
      </p:sp>
      <p:pic>
        <p:nvPicPr>
          <p:cNvPr id="27655" name="Picture 7" descr="https://botana.biz/prepod/_bloks/pic/hqpwfxb-0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3429000"/>
            <a:ext cx="1296144" cy="1296145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627784" y="2852936"/>
            <a:ext cx="4824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Лисица охотилась на … . </a:t>
            </a:r>
          </a:p>
        </p:txBody>
      </p:sp>
      <p:pic>
        <p:nvPicPr>
          <p:cNvPr id="27657" name="Picture 9" descr="https://avatars.mds.yandex.net/get-pdb/1907041/e2b6ac08-d259-4d96-acca-1474d38ddf12/s600?webp=fals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1916832"/>
            <a:ext cx="1098023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9" name="Picture 11" descr="https://ds05.infourok.ru/uploads/ex/0dff/0007e9b6-1f6dacc2/4/hello_html_67f8053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4581128"/>
            <a:ext cx="1440160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68137" y="2344304"/>
            <a:ext cx="5760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Индеец смотрит на часы, </a:t>
            </a:r>
          </a:p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чтобы слопать огурцы.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13184" y="836712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Прочитайте красиво и четко предложение.</a:t>
            </a: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25" y="4360863"/>
            <a:ext cx="1466850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138" y="4329113"/>
            <a:ext cx="1466850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863" y="4365625"/>
            <a:ext cx="1466850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2299" y="1628800"/>
            <a:ext cx="5579156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8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МОЛОДЦЫ!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81481E-6 L -0.11823 -0.97453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0" y="-4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-0.00799 -1.01134 " pathEditMode="relative" rAng="0" ptsTypes="AA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5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96296E-6 L 0.24636 -0.97477 " pathEditMode="relative" rAng="0" ptsTypes="AA">
                                      <p:cBhvr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09" y="-4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980728"/>
            <a:ext cx="58158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Различай </a:t>
            </a:r>
            <a:endParaRPr lang="ru-RU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6" name="Picture 2" descr="C:\Users\1\Desktop\конференция\капринки с буквами\russkiy-alfavit-v-kartinkah-bukva-ch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9"/>
          <a:stretch/>
        </p:blipFill>
        <p:spPr bwMode="auto">
          <a:xfrm>
            <a:off x="5076056" y="2852936"/>
            <a:ext cx="2964309" cy="28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galerey-room.ru/images/061603_138569496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852936"/>
            <a:ext cx="2917764" cy="28803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V="1">
            <a:off x="2555875" y="1557338"/>
            <a:ext cx="215900" cy="142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851275" y="47625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Группа 24"/>
          <p:cNvGrpSpPr/>
          <p:nvPr/>
        </p:nvGrpSpPr>
        <p:grpSpPr>
          <a:xfrm>
            <a:off x="2050429" y="501650"/>
            <a:ext cx="6049963" cy="5951538"/>
            <a:chOff x="2050429" y="501650"/>
            <a:chExt cx="6049963" cy="5951538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>
              <a:off x="4931742" y="501650"/>
              <a:ext cx="0" cy="59515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2050429" y="4724400"/>
              <a:ext cx="604996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150" name="Picture 11" descr="C:\Users\User\Desktop\губы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76872"/>
            <a:ext cx="1360487" cy="5921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10" descr="C:\Users\User\Desktop\Моя работа\логопед картинки\КАРТИНКИ для оформления в логопедической практике\Рисунок1 (2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56992"/>
            <a:ext cx="865187" cy="9715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Дуга 5"/>
          <p:cNvSpPr/>
          <p:nvPr/>
        </p:nvSpPr>
        <p:spPr>
          <a:xfrm>
            <a:off x="3492500" y="692150"/>
            <a:ext cx="158750" cy="73025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" name="Дуга 6"/>
          <p:cNvSpPr/>
          <p:nvPr/>
        </p:nvSpPr>
        <p:spPr>
          <a:xfrm>
            <a:off x="3492500" y="692150"/>
            <a:ext cx="158750" cy="46038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 w="57150">
                <a:solidFill>
                  <a:schemeClr val="tx1"/>
                </a:solidFill>
              </a:ln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6012780" y="645245"/>
            <a:ext cx="1079500" cy="1271587"/>
            <a:chOff x="2772420" y="560363"/>
            <a:chExt cx="1079500" cy="1271587"/>
          </a:xfrm>
        </p:grpSpPr>
        <p:grpSp>
          <p:nvGrpSpPr>
            <p:cNvPr id="22" name="Группа 21"/>
            <p:cNvGrpSpPr/>
            <p:nvPr/>
          </p:nvGrpSpPr>
          <p:grpSpPr>
            <a:xfrm>
              <a:off x="2772420" y="560363"/>
              <a:ext cx="1079500" cy="1271587"/>
              <a:chOff x="2769766" y="560363"/>
              <a:chExt cx="1079500" cy="1271587"/>
            </a:xfrm>
          </p:grpSpPr>
          <p:sp>
            <p:nvSpPr>
              <p:cNvPr id="2" name="Двойные круглые скобки 1"/>
              <p:cNvSpPr/>
              <p:nvPr/>
            </p:nvSpPr>
            <p:spPr>
              <a:xfrm>
                <a:off x="2769766" y="560363"/>
                <a:ext cx="1079500" cy="1271587"/>
              </a:xfrm>
              <a:prstGeom prst="bracketPair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1" dirty="0">
                  <a:ln w="57150"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153" name="TextBox 3"/>
              <p:cNvSpPr txBox="1">
                <a:spLocks noChangeArrowheads="1"/>
              </p:cNvSpPr>
              <p:nvPr/>
            </p:nvSpPr>
            <p:spPr bwMode="auto">
              <a:xfrm>
                <a:off x="2915816" y="620688"/>
                <a:ext cx="851515" cy="11079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ru-RU" sz="6600" b="1" dirty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Ч</a:t>
                </a:r>
              </a:p>
            </p:txBody>
          </p:sp>
        </p:grpSp>
        <p:sp>
          <p:nvSpPr>
            <p:cNvPr id="9" name="Овал 8"/>
            <p:cNvSpPr/>
            <p:nvPr/>
          </p:nvSpPr>
          <p:spPr>
            <a:xfrm>
              <a:off x="3578225" y="765175"/>
              <a:ext cx="85725" cy="5873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 w="76200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3000671" y="609600"/>
            <a:ext cx="1187450" cy="1271588"/>
            <a:chOff x="6372225" y="609600"/>
            <a:chExt cx="1187450" cy="1271588"/>
          </a:xfrm>
        </p:grpSpPr>
        <p:sp>
          <p:nvSpPr>
            <p:cNvPr id="13" name="Двойные круглые скобки 12"/>
            <p:cNvSpPr/>
            <p:nvPr/>
          </p:nvSpPr>
          <p:spPr>
            <a:xfrm>
              <a:off x="6372225" y="609600"/>
              <a:ext cx="1187450" cy="1271588"/>
            </a:xfrm>
            <a:prstGeom prst="bracketPair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158" name="TextBox 13"/>
            <p:cNvSpPr txBox="1">
              <a:spLocks noChangeArrowheads="1"/>
            </p:cNvSpPr>
            <p:nvPr/>
          </p:nvSpPr>
          <p:spPr bwMode="auto">
            <a:xfrm>
              <a:off x="6516216" y="620688"/>
              <a:ext cx="904415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6600" b="1" dirty="0">
                  <a:solidFill>
                    <a:schemeClr val="tx2"/>
                  </a:solidFill>
                </a:rPr>
                <a:t>Ц</a:t>
              </a:r>
            </a:p>
          </p:txBody>
        </p:sp>
      </p:grpSp>
      <p:sp>
        <p:nvSpPr>
          <p:cNvPr id="15" name="Овал 14"/>
          <p:cNvSpPr/>
          <p:nvPr/>
        </p:nvSpPr>
        <p:spPr>
          <a:xfrm>
            <a:off x="6156176" y="2132856"/>
            <a:ext cx="774700" cy="86303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21" name="Месяц 20"/>
          <p:cNvSpPr/>
          <p:nvPr/>
        </p:nvSpPr>
        <p:spPr>
          <a:xfrm rot="16200000">
            <a:off x="3373287" y="2182813"/>
            <a:ext cx="457200" cy="914400"/>
          </a:xfrm>
          <a:prstGeom prst="moon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Стрелка вверх 25"/>
          <p:cNvSpPr/>
          <p:nvPr/>
        </p:nvSpPr>
        <p:spPr>
          <a:xfrm>
            <a:off x="6300192" y="3476625"/>
            <a:ext cx="484188" cy="979488"/>
          </a:xfrm>
          <a:prstGeom prst="upArrow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3360711" y="3476625"/>
            <a:ext cx="485775" cy="979488"/>
          </a:xfrm>
          <a:prstGeom prst="downArrow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16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725144"/>
            <a:ext cx="16192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 descr="https://avatars.mds.yandex.net/get-pdb/1383054/188afd1a-09c3-4142-a29d-a6b3aede5242/s1200?webp=fals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663" y="4725144"/>
            <a:ext cx="1427313" cy="1620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уквы Ц и Ч0001.jpg"/>
          <p:cNvPicPr>
            <a:picLocks noChangeAspect="1"/>
          </p:cNvPicPr>
          <p:nvPr/>
        </p:nvPicPr>
        <p:blipFill>
          <a:blip r:embed="rId2" cstate="print">
            <a:lum bright="-17000"/>
          </a:blip>
          <a:stretch>
            <a:fillRect/>
          </a:stretch>
        </p:blipFill>
        <p:spPr>
          <a:xfrm>
            <a:off x="912777" y="836712"/>
            <a:ext cx="3155167" cy="4392488"/>
          </a:xfrm>
          <a:prstGeom prst="rect">
            <a:avLst/>
          </a:prstGeom>
          <a:ln w="1905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буквы Ц и Ч0002.jpg"/>
          <p:cNvPicPr>
            <a:picLocks noChangeAspect="1"/>
          </p:cNvPicPr>
          <p:nvPr/>
        </p:nvPicPr>
        <p:blipFill>
          <a:blip r:embed="rId3" cstate="print">
            <a:lum bright="-17000"/>
          </a:blip>
          <a:stretch>
            <a:fillRect/>
          </a:stretch>
        </p:blipFill>
        <p:spPr>
          <a:xfrm>
            <a:off x="4788024" y="836712"/>
            <a:ext cx="3402632" cy="4392488"/>
          </a:xfrm>
          <a:prstGeom prst="rect">
            <a:avLst/>
          </a:prstGeom>
          <a:ln w="1905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076" name="TextBox 4"/>
          <p:cNvSpPr txBox="1">
            <a:spLocks noChangeArrowheads="1"/>
          </p:cNvSpPr>
          <p:nvPr/>
        </p:nvSpPr>
        <p:spPr bwMode="auto">
          <a:xfrm>
            <a:off x="1524719" y="5301208"/>
            <a:ext cx="17859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i="1" dirty="0">
                <a:latin typeface="Arial" charset="0"/>
                <a:cs typeface="Arial" charset="0"/>
              </a:rPr>
              <a:t>цепь</a:t>
            </a:r>
          </a:p>
        </p:txBody>
      </p:sp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6096719" y="5301208"/>
            <a:ext cx="1571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i="1" dirty="0">
                <a:latin typeface="Arial" charset="0"/>
                <a:cs typeface="Arial" charset="0"/>
              </a:rPr>
              <a:t>чайка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2388944"/>
            <a:ext cx="3168352" cy="34163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СВИСТЯЩИЙ СОГЛАСНЫЙ </a:t>
            </a:r>
          </a:p>
          <a:p>
            <a:pPr algn="ctr"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ГЛУХОЙ </a:t>
            </a:r>
          </a:p>
          <a:p>
            <a:pPr algn="ctr">
              <a:defRPr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ВСЕГДА ТВЁРДЫЙ</a:t>
            </a:r>
          </a:p>
          <a:p>
            <a:pPr algn="ctr"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ЖИВЁТ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В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СИНЕМ ДОМИКЕ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6016" y="2388944"/>
            <a:ext cx="3466207" cy="34163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ШИПЯЩИЙ СОГЛАСНЫЙ </a:t>
            </a:r>
          </a:p>
          <a:p>
            <a:pPr algn="ctr"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ГЛУХОЙ</a:t>
            </a:r>
          </a:p>
          <a:p>
            <a:pPr algn="ctr"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ВСЕГДА МЯГКИЙ </a:t>
            </a:r>
          </a:p>
          <a:p>
            <a:pPr algn="ctr"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ЖИВЁТ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В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ЗЕЛЁНОМ ДОМИКЕ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1\Desktop\конференция\капринки с буквами\russkiy-alfavit-v-kartinkah-bukva-ch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9"/>
          <a:stretch/>
        </p:blipFill>
        <p:spPr bwMode="auto">
          <a:xfrm>
            <a:off x="5892580" y="764704"/>
            <a:ext cx="1408047" cy="136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galerey-room.ru/images/061603_138569496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764704"/>
            <a:ext cx="1385938" cy="136815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275" y="557808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Графический диктант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Назовите </a:t>
            </a: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только звук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ц</a:t>
            </a:r>
            <a:r>
              <a:rPr lang="ru-RU" sz="2000" dirty="0" smtClean="0"/>
              <a:t> или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ч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5" name="Рисунок 6" descr="imagesCATOGX7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7946" y="4357688"/>
            <a:ext cx="2647950" cy="1724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7" name="Рисунок 8" descr="imagesCAIO4C7N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3895" y="1772816"/>
            <a:ext cx="1785937" cy="22145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4" descr="https://easydrawingguides.com/wp-content/uploads/2019/01/Diamong-Ring-1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4149080"/>
            <a:ext cx="1949951" cy="1944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458" name="Picture 2" descr="https://avatars.mds.yandex.net/get-pdb/1766896/ce26c099-7324-43f1-be81-4c477b91ab67/s1200?webp=fals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1844824"/>
            <a:ext cx="2088232" cy="2130849"/>
          </a:xfrm>
          <a:prstGeom prst="rect">
            <a:avLst/>
          </a:prstGeom>
          <a:noFill/>
        </p:spPr>
      </p:pic>
      <p:pic>
        <p:nvPicPr>
          <p:cNvPr id="19460" name="Picture 4" descr="http://detsad-kitty.ru/uploads/posts/2010-05/1273306087_sryerrryosrrirrryor0015.jpg"/>
          <p:cNvPicPr>
            <a:picLocks noChangeAspect="1" noChangeArrowheads="1"/>
          </p:cNvPicPr>
          <p:nvPr/>
        </p:nvPicPr>
        <p:blipFill>
          <a:blip r:embed="rId7" cstate="print"/>
          <a:srcRect b="3039"/>
          <a:stretch>
            <a:fillRect/>
          </a:stretch>
        </p:blipFill>
        <p:spPr bwMode="auto">
          <a:xfrm>
            <a:off x="6516216" y="4077072"/>
            <a:ext cx="1615429" cy="20631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462" name="Picture 6" descr="https://st3.depositphotos.com/5722118/31881/v/950/depositphotos_318811676-stock-illustration-color-image-of-cartoon-candle.jpg"/>
          <p:cNvPicPr>
            <a:picLocks noChangeAspect="1" noChangeArrowheads="1"/>
          </p:cNvPicPr>
          <p:nvPr/>
        </p:nvPicPr>
        <p:blipFill>
          <a:blip r:embed="rId8" cstate="print"/>
          <a:srcRect l="12585" r="6508"/>
          <a:stretch>
            <a:fillRect/>
          </a:stretch>
        </p:blipFill>
        <p:spPr bwMode="auto">
          <a:xfrm>
            <a:off x="6372200" y="1700808"/>
            <a:ext cx="1747776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611560" y="3212976"/>
            <a:ext cx="659155" cy="830997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</p:spPr>
        <p:txBody>
          <a:bodyPr wrap="none">
            <a:spAutoFit/>
          </a:bodyPr>
          <a:lstStyle/>
          <a:p>
            <a:r>
              <a:rPr lang="ru-RU" sz="4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ц</a:t>
            </a:r>
            <a:endParaRPr lang="ru-RU" sz="4800" dirty="0">
              <a:solidFill>
                <a:schemeClr val="tx2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64773" y="3212976"/>
            <a:ext cx="659155" cy="830997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</p:spPr>
        <p:txBody>
          <a:bodyPr wrap="none">
            <a:spAutoFit/>
          </a:bodyPr>
          <a:lstStyle/>
          <a:p>
            <a:r>
              <a:rPr lang="ru-RU" sz="4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ц</a:t>
            </a:r>
            <a:endParaRPr lang="ru-RU" sz="4800" dirty="0">
              <a:solidFill>
                <a:schemeClr val="tx2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00192" y="1700808"/>
            <a:ext cx="659155" cy="830997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ч</a:t>
            </a:r>
            <a:endParaRPr lang="ru-RU" sz="4800" dirty="0">
              <a:solidFill>
                <a:srgbClr val="00B05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99592" y="5301208"/>
            <a:ext cx="659155" cy="830997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ч</a:t>
            </a:r>
            <a:endParaRPr lang="ru-RU" sz="4800" dirty="0">
              <a:solidFill>
                <a:srgbClr val="00B05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851920" y="5229200"/>
            <a:ext cx="659155" cy="830997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</p:spPr>
        <p:txBody>
          <a:bodyPr wrap="none">
            <a:spAutoFit/>
          </a:bodyPr>
          <a:lstStyle/>
          <a:p>
            <a:r>
              <a:rPr lang="ru-RU" sz="4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ц</a:t>
            </a:r>
            <a:endParaRPr lang="ru-RU" sz="4800" dirty="0">
              <a:solidFill>
                <a:schemeClr val="tx2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524328" y="4005064"/>
            <a:ext cx="659155" cy="830997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</p:spPr>
        <p:txBody>
          <a:bodyPr wrap="none">
            <a:spAutoFit/>
          </a:bodyPr>
          <a:lstStyle/>
          <a:p>
            <a:r>
              <a:rPr lang="ru-RU" sz="4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ц</a:t>
            </a:r>
            <a:endParaRPr lang="ru-RU" sz="4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939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Запишите </a:t>
            </a:r>
            <a:r>
              <a:rPr lang="ru-RU" sz="2400" dirty="0" smtClean="0"/>
              <a:t>только буквы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ц</a:t>
            </a:r>
            <a:r>
              <a:rPr lang="ru-RU" sz="2000" dirty="0" smtClean="0"/>
              <a:t> </a:t>
            </a:r>
            <a:r>
              <a:rPr lang="ru-RU" sz="2400" dirty="0" smtClean="0"/>
              <a:t>или</a:t>
            </a:r>
            <a:r>
              <a:rPr lang="ru-RU" sz="2000" dirty="0" smtClean="0"/>
              <a:t>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ч</a:t>
            </a:r>
          </a:p>
        </p:txBody>
      </p:sp>
      <p:pic>
        <p:nvPicPr>
          <p:cNvPr id="7171" name="Рисунок 2" descr="imagesCA6E26WX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340768"/>
            <a:ext cx="2002819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2" name="Рисунок 3" descr="imagesCACMMAEI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1340768"/>
            <a:ext cx="225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3" name="Рисунок 4" descr="imagesCAKZSDEC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1340768"/>
            <a:ext cx="1928574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177" name="TextBox 8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3851920" y="6309320"/>
            <a:ext cx="2143125" cy="369887"/>
          </a:xfrm>
          <a:prstGeom prst="rect">
            <a:avLst/>
          </a:prstGeom>
          <a:solidFill>
            <a:schemeClr val="accent6"/>
          </a:solidFill>
          <a:ln>
            <a:solidFill>
              <a:schemeClr val="tx2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Проверь себя</a:t>
            </a:r>
          </a:p>
        </p:txBody>
      </p:sp>
      <p:pic>
        <p:nvPicPr>
          <p:cNvPr id="10" name="Picture 2" descr="https://www.pinclipart.com/picdir/big/136-1361692_native-americans-in-the-cartoon-indians-clipa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2" y="3861048"/>
            <a:ext cx="2261778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6" descr="https://www.primeta-p.ru/wa-data/public/shop/products/38/03/40338/images/20504/20504.750x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01773" y="3717031"/>
            <a:ext cx="1534323" cy="2383745"/>
          </a:xfrm>
          <a:prstGeom prst="rect">
            <a:avLst/>
          </a:prstGeom>
          <a:noFill/>
        </p:spPr>
      </p:pic>
      <p:pic>
        <p:nvPicPr>
          <p:cNvPr id="13" name="Picture 8" descr="https://razdeti.ru/images/photos/fb81884e2893b11a86facda51150264d.jpg"/>
          <p:cNvPicPr>
            <a:picLocks noChangeAspect="1" noChangeArrowheads="1"/>
          </p:cNvPicPr>
          <p:nvPr/>
        </p:nvPicPr>
        <p:blipFill>
          <a:blip r:embed="rId9" cstate="print"/>
          <a:srcRect b="3509"/>
          <a:stretch>
            <a:fillRect/>
          </a:stretch>
        </p:blipFill>
        <p:spPr bwMode="auto">
          <a:xfrm>
            <a:off x="6372200" y="3789040"/>
            <a:ext cx="1905145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Графический диктант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971600" y="1928813"/>
            <a:ext cx="7344816" cy="3071812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5400" dirty="0" smtClean="0">
                <a:solidFill>
                  <a:schemeClr val="accent3">
                    <a:lumMod val="75000"/>
                  </a:schemeClr>
                </a:solidFill>
                <a:latin typeface="Segoe Script" pitchFamily="34" charset="0"/>
              </a:rPr>
              <a:t>   </a:t>
            </a:r>
            <a:r>
              <a:rPr lang="ru-RU" sz="5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ц</a:t>
            </a:r>
            <a:r>
              <a:rPr lang="ru-RU" sz="5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       </a:t>
            </a:r>
            <a:r>
              <a:rPr lang="ru-RU" sz="5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ц</a:t>
            </a:r>
            <a:r>
              <a:rPr lang="ru-RU" sz="5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      </a:t>
            </a:r>
            <a:r>
              <a:rPr lang="ru-RU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ч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ru-RU" sz="5400" b="1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  </a:t>
            </a:r>
            <a:r>
              <a:rPr lang="ru-RU" sz="5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ц</a:t>
            </a:r>
            <a:r>
              <a:rPr lang="ru-RU" sz="5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       </a:t>
            </a:r>
            <a:r>
              <a:rPr lang="ru-RU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ч</a:t>
            </a:r>
            <a:r>
              <a:rPr lang="ru-RU" sz="5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       </a:t>
            </a:r>
            <a:r>
              <a:rPr lang="ru-RU" sz="5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ц</a:t>
            </a:r>
            <a:endParaRPr lang="ru-RU" sz="5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Вставьте </a:t>
            </a:r>
            <a:r>
              <a:rPr lang="ru-RU" sz="2400" dirty="0" smtClean="0"/>
              <a:t>пропущенные буквы </a:t>
            </a:r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ч</a:t>
            </a:r>
            <a:r>
              <a:rPr lang="ru-RU" sz="2400" dirty="0" smtClean="0"/>
              <a:t>  или  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ц</a:t>
            </a:r>
            <a:r>
              <a:rPr lang="ru-RU" sz="2400" dirty="0" smtClean="0"/>
              <a:t> в слова.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412776"/>
            <a:ext cx="7859216" cy="4357688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</a:t>
            </a:r>
            <a:r>
              <a:rPr lang="ru-RU" dirty="0" smtClean="0"/>
              <a:t>ила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en-US" dirty="0" smtClean="0"/>
              <a:t> 	</a:t>
            </a:r>
            <a:r>
              <a:rPr lang="ru-RU" dirty="0" smtClean="0"/>
              <a:t> </a:t>
            </a:r>
            <a:r>
              <a:rPr lang="en-US" dirty="0" smtClean="0"/>
              <a:t>	</a:t>
            </a:r>
            <a:r>
              <a:rPr lang="ru-RU" dirty="0" err="1" smtClean="0"/>
              <a:t>скворе</a:t>
            </a:r>
            <a:r>
              <a:rPr lang="ru-RU" dirty="0" smtClean="0"/>
              <a:t>…</a:t>
            </a:r>
            <a:r>
              <a:rPr lang="en-US" dirty="0" smtClean="0"/>
              <a:t> 		</a:t>
            </a:r>
            <a:r>
              <a:rPr lang="ru-RU" dirty="0" smtClean="0"/>
              <a:t> </a:t>
            </a:r>
            <a:r>
              <a:rPr lang="ru-RU" dirty="0" err="1" smtClean="0"/>
              <a:t>молоде</a:t>
            </a:r>
            <a:r>
              <a:rPr lang="ru-RU" dirty="0" smtClean="0"/>
              <a:t>…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ru-RU" dirty="0" smtClean="0"/>
          </a:p>
          <a:p>
            <a:pPr>
              <a:defRPr/>
            </a:pPr>
            <a:r>
              <a:rPr lang="ru-RU" dirty="0" smtClean="0"/>
              <a:t>…</a:t>
            </a:r>
            <a:r>
              <a:rPr lang="ru-RU" dirty="0" err="1" smtClean="0"/>
              <a:t>ерта</a:t>
            </a:r>
            <a:r>
              <a:rPr lang="en-US" dirty="0" smtClean="0"/>
              <a:t> 	</a:t>
            </a:r>
            <a:r>
              <a:rPr lang="ru-RU" dirty="0" smtClean="0"/>
              <a:t>	…веток 		…</a:t>
            </a:r>
            <a:r>
              <a:rPr lang="ru-RU" dirty="0" err="1" smtClean="0"/>
              <a:t>ыплёнок</a:t>
            </a:r>
            <a:endParaRPr lang="ru-RU" dirty="0" smtClean="0"/>
          </a:p>
          <a:p>
            <a:pPr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ru-RU" dirty="0" err="1" smtClean="0"/>
              <a:t>пле</a:t>
            </a:r>
            <a:r>
              <a:rPr lang="ru-RU" dirty="0" smtClean="0"/>
              <a:t>…о</a:t>
            </a:r>
            <a:r>
              <a:rPr lang="en-US" dirty="0" smtClean="0"/>
              <a:t> </a:t>
            </a:r>
            <a:r>
              <a:rPr lang="ru-RU" dirty="0" smtClean="0"/>
              <a:t>		сини…а		</a:t>
            </a:r>
            <a:r>
              <a:rPr lang="ru-RU" dirty="0" err="1" smtClean="0"/>
              <a:t>ули</a:t>
            </a:r>
            <a:r>
              <a:rPr lang="ru-RU" dirty="0" smtClean="0"/>
              <a:t>…</a:t>
            </a:r>
            <a:r>
              <a:rPr lang="ru-RU" dirty="0" err="1" smtClean="0"/>
              <a:t>а</a:t>
            </a:r>
            <a:r>
              <a:rPr lang="ru-RU" dirty="0" smtClean="0"/>
              <a:t>	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…</a:t>
            </a:r>
            <a:r>
              <a:rPr lang="ru-RU" dirty="0" err="1" smtClean="0"/>
              <a:t>епо</a:t>
            </a:r>
            <a:r>
              <a:rPr lang="ru-RU" dirty="0" smtClean="0"/>
              <a:t>…</a:t>
            </a:r>
            <a:r>
              <a:rPr lang="ru-RU" dirty="0" err="1" smtClean="0"/>
              <a:t>ка</a:t>
            </a:r>
            <a:r>
              <a:rPr lang="ru-RU" dirty="0" smtClean="0"/>
              <a:t> 	 вол…и…а 		у…</a:t>
            </a:r>
            <a:r>
              <a:rPr lang="ru-RU" dirty="0" err="1" smtClean="0"/>
              <a:t>ени</a:t>
            </a:r>
            <a:r>
              <a:rPr lang="ru-RU" dirty="0" smtClean="0"/>
              <a:t>…а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ru-RU" dirty="0" smtClean="0"/>
          </a:p>
        </p:txBody>
      </p:sp>
      <p:sp>
        <p:nvSpPr>
          <p:cNvPr id="9220" name="TextBox 3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3707904" y="5877272"/>
            <a:ext cx="2160240" cy="369887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Проверь себя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152</Words>
  <Application>Microsoft Office PowerPoint</Application>
  <PresentationFormat>Экран (4:3)</PresentationFormat>
  <Paragraphs>68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Графический диктант Назовите только звук ц или ч</vt:lpstr>
      <vt:lpstr>Запишите только буквы ц или ч</vt:lpstr>
      <vt:lpstr>Графический диктант</vt:lpstr>
      <vt:lpstr>Вставьте пропущенные буквы ч  или  ц в слова.</vt:lpstr>
      <vt:lpstr>Вставьте пропущенные буквы ч  или  ц в слова.</vt:lpstr>
      <vt:lpstr>Прочитайте словосочетания.</vt:lpstr>
      <vt:lpstr>Презентация PowerPoint</vt:lpstr>
      <vt:lpstr>Прочитайте красиво и четко предложение.</vt:lpstr>
      <vt:lpstr>Презентация PowerPoint</vt:lpstr>
      <vt:lpstr>Презентация PowerPoint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5555</dc:creator>
  <cp:lastModifiedBy>User</cp:lastModifiedBy>
  <cp:revision>105</cp:revision>
  <dcterms:created xsi:type="dcterms:W3CDTF">2020-04-21T15:18:58Z</dcterms:created>
  <dcterms:modified xsi:type="dcterms:W3CDTF">2022-02-03T16:31:41Z</dcterms:modified>
</cp:coreProperties>
</file>