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6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B985-F7D6-4D2D-8610-F5E5A6BE8597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EBC0-D04D-43C7-A3B1-BC6C849EB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037F-B036-4E68-86E2-FA1842D53499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BA45-EBB9-4EA4-B1E5-F679A789E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F510-B396-40B9-A45A-545FB587F52D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66BD-0E88-4DBA-A607-D236157EC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2ED0-90F8-44DD-B67A-CFF72510E33E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4D0D8-C7BD-4E85-AE33-5DA19FAEE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9F3D-FD03-41FD-A19B-8F2A42436EAA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1EBF-9E1E-484D-82CA-7269B56C7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143D-F507-44B2-9FEA-6891DBD189C4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D63DB-07E7-479B-92E4-C3D4AFD02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FB4D-DC6F-491E-A7A8-8F2EC4ADE02A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325D-78F2-4D6F-8A2E-C7FF83C62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4B6C-AE50-4433-83E3-6492EC775D21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B168-8716-4C71-89AE-F8C9E736B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5EEB-6BF5-4487-9A55-410AB5D71349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7869-6932-47F4-89A3-B71FE251C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96E7-9501-42BB-A884-7E08CD3C09B9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BE7D-9313-43A3-B52A-451271735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9FA1-4699-483F-80EC-E8DBF30099B6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B3C8-E11F-411F-9569-520933D4F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4FDE68-966D-4EE3-8608-D82CF0E953F1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4BF9-1289-4E68-A309-CE2D51EC1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1000125" y="2071688"/>
            <a:ext cx="58721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1. Что дарят деревья ёлочке осенью?</a:t>
            </a:r>
          </a:p>
          <a:p>
            <a:r>
              <a:rPr lang="ru-RU" sz="2800">
                <a:latin typeface="Calibri" pitchFamily="34" charset="0"/>
              </a:rPr>
              <a:t>2. Что дарит осина?</a:t>
            </a:r>
          </a:p>
          <a:p>
            <a:r>
              <a:rPr lang="ru-RU" sz="2800">
                <a:latin typeface="Calibri" pitchFamily="34" charset="0"/>
              </a:rPr>
              <a:t>3. Что роняет  клён?</a:t>
            </a:r>
          </a:p>
          <a:p>
            <a:r>
              <a:rPr lang="ru-RU" sz="2800">
                <a:latin typeface="Calibri" pitchFamily="34" charset="0"/>
              </a:rPr>
              <a:t>4. Чем засыпает ёлочку ива?</a:t>
            </a:r>
          </a:p>
          <a:p>
            <a:r>
              <a:rPr lang="ru-RU" sz="2800">
                <a:latin typeface="Calibri" pitchFamily="34" charset="0"/>
              </a:rPr>
              <a:t>5.Какая стоит ёлочка?</a:t>
            </a: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428875" y="164306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Осенняя  ёлочка.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571625" y="688975"/>
            <a:ext cx="3929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/>
              <a:t>7 декабря</a:t>
            </a:r>
            <a:r>
              <a:rPr lang="ru-RU" sz="2800">
                <a:latin typeface="Calibri" pitchFamily="34" charset="0"/>
              </a:rPr>
              <a:t>.</a:t>
            </a:r>
          </a:p>
          <a:p>
            <a:pPr marL="514350" indent="-514350" algn="ctr"/>
            <a:r>
              <a:rPr lang="ru-RU" sz="2800">
                <a:latin typeface="Calibri" pitchFamily="34" charset="0"/>
              </a:rPr>
              <a:t>Изложение.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00063" y="4357688"/>
            <a:ext cx="85169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Ос</a:t>
            </a:r>
            <a:r>
              <a:rPr lang="ru-RU" sz="2800" u="sng">
                <a:latin typeface="Calibri" pitchFamily="34" charset="0"/>
              </a:rPr>
              <a:t>е</a:t>
            </a:r>
            <a:r>
              <a:rPr lang="ru-RU" sz="2800">
                <a:latin typeface="Calibri" pitchFamily="34" charset="0"/>
              </a:rPr>
              <a:t>н</a:t>
            </a:r>
            <a:r>
              <a:rPr lang="ru-RU" sz="2800" u="sng">
                <a:latin typeface="Calibri" pitchFamily="34" charset="0"/>
              </a:rPr>
              <a:t>ь</a:t>
            </a:r>
            <a:r>
              <a:rPr lang="ru-RU" sz="2800">
                <a:latin typeface="Calibri" pitchFamily="34" charset="0"/>
              </a:rPr>
              <a:t>ю, д</a:t>
            </a:r>
            <a:r>
              <a:rPr lang="ru-RU" sz="2800" u="sng">
                <a:latin typeface="Calibri" pitchFamily="34" charset="0"/>
              </a:rPr>
              <a:t>е</a:t>
            </a:r>
            <a:r>
              <a:rPr lang="ru-RU" sz="2800">
                <a:latin typeface="Calibri" pitchFamily="34" charset="0"/>
              </a:rPr>
              <a:t>рев</a:t>
            </a:r>
            <a:r>
              <a:rPr lang="ru-RU" sz="2800" u="sng">
                <a:latin typeface="Calibri" pitchFamily="34" charset="0"/>
              </a:rPr>
              <a:t>ь</a:t>
            </a:r>
            <a:r>
              <a:rPr lang="ru-RU" sz="2800">
                <a:latin typeface="Calibri" pitchFamily="34" charset="0"/>
              </a:rPr>
              <a:t>я, ёл</a:t>
            </a:r>
            <a:r>
              <a:rPr lang="ru-RU" sz="2800" u="sng">
                <a:latin typeface="Calibri" pitchFamily="34" charset="0"/>
              </a:rPr>
              <a:t>очк</a:t>
            </a:r>
            <a:r>
              <a:rPr lang="ru-RU" sz="2800">
                <a:latin typeface="Calibri" pitchFamily="34" charset="0"/>
              </a:rPr>
              <a:t>а, п</a:t>
            </a:r>
            <a:r>
              <a:rPr lang="ru-RU" sz="2800" u="sng">
                <a:latin typeface="Calibri" pitchFamily="34" charset="0"/>
              </a:rPr>
              <a:t>о</a:t>
            </a:r>
            <a:r>
              <a:rPr lang="ru-RU" sz="2800">
                <a:latin typeface="Calibri" pitchFamily="34" charset="0"/>
              </a:rPr>
              <a:t>дарки, </a:t>
            </a:r>
            <a:r>
              <a:rPr lang="ru-RU" sz="2800" u="sng">
                <a:latin typeface="Calibri" pitchFamily="34" charset="0"/>
              </a:rPr>
              <a:t>о</a:t>
            </a:r>
            <a:r>
              <a:rPr lang="ru-RU" sz="2800">
                <a:latin typeface="Calibri" pitchFamily="34" charset="0"/>
              </a:rPr>
              <a:t>сина,  к</a:t>
            </a:r>
            <a:r>
              <a:rPr lang="ru-RU" sz="2800" u="sng">
                <a:latin typeface="Calibri" pitchFamily="34" charset="0"/>
              </a:rPr>
              <a:t>и</a:t>
            </a:r>
            <a:r>
              <a:rPr lang="ru-RU" sz="2800">
                <a:latin typeface="Calibri" pitchFamily="34" charset="0"/>
              </a:rPr>
              <a:t>та</a:t>
            </a:r>
            <a:r>
              <a:rPr lang="ru-RU" sz="2800" u="sng">
                <a:latin typeface="Calibri" pitchFamily="34" charset="0"/>
              </a:rPr>
              <a:t>й</a:t>
            </a:r>
            <a:r>
              <a:rPr lang="ru-RU" sz="2800">
                <a:latin typeface="Calibri" pitchFamily="34" charset="0"/>
              </a:rPr>
              <a:t>ские  </a:t>
            </a:r>
          </a:p>
          <a:p>
            <a:r>
              <a:rPr lang="ru-RU" sz="2800">
                <a:latin typeface="Calibri" pitchFamily="34" charset="0"/>
              </a:rPr>
              <a:t>ф</a:t>
            </a:r>
            <a:r>
              <a:rPr lang="ru-RU" sz="2800" u="sng">
                <a:latin typeface="Calibri" pitchFamily="34" charset="0"/>
              </a:rPr>
              <a:t>о</a:t>
            </a:r>
            <a:r>
              <a:rPr lang="ru-RU" sz="2800">
                <a:latin typeface="Calibri" pitchFamily="34" charset="0"/>
              </a:rPr>
              <a:t>нар</a:t>
            </a:r>
            <a:r>
              <a:rPr lang="ru-RU" sz="2800" u="sng">
                <a:latin typeface="Calibri" pitchFamily="34" charset="0"/>
              </a:rPr>
              <a:t>и</a:t>
            </a:r>
            <a:r>
              <a:rPr lang="ru-RU" sz="2800">
                <a:latin typeface="Calibri" pitchFamily="34" charset="0"/>
              </a:rPr>
              <a:t>ки, р</a:t>
            </a:r>
            <a:r>
              <a:rPr lang="ru-RU" sz="2800" u="sng">
                <a:latin typeface="Calibri" pitchFamily="34" charset="0"/>
              </a:rPr>
              <a:t>о</a:t>
            </a:r>
            <a:r>
              <a:rPr lang="ru-RU" sz="2800">
                <a:latin typeface="Calibri" pitchFamily="34" charset="0"/>
              </a:rPr>
              <a:t>ня</a:t>
            </a:r>
            <a:r>
              <a:rPr lang="ru-RU" sz="2800" u="sng">
                <a:latin typeface="Calibri" pitchFamily="34" charset="0"/>
              </a:rPr>
              <a:t>е</a:t>
            </a:r>
            <a:r>
              <a:rPr lang="ru-RU" sz="2800">
                <a:latin typeface="Calibri" pitchFamily="34" charset="0"/>
              </a:rPr>
              <a:t>т, </a:t>
            </a:r>
            <a:r>
              <a:rPr lang="ru-RU" sz="2800" u="sng">
                <a:latin typeface="Calibri" pitchFamily="34" charset="0"/>
              </a:rPr>
              <a:t>о</a:t>
            </a:r>
            <a:r>
              <a:rPr lang="ru-RU" sz="2800">
                <a:latin typeface="Calibri" pitchFamily="34" charset="0"/>
              </a:rPr>
              <a:t>ранж</a:t>
            </a:r>
            <a:r>
              <a:rPr lang="ru-RU" sz="2800" u="sng">
                <a:latin typeface="Calibri" pitchFamily="34" charset="0"/>
              </a:rPr>
              <a:t>е</a:t>
            </a:r>
            <a:r>
              <a:rPr lang="ru-RU" sz="2800">
                <a:latin typeface="Calibri" pitchFamily="34" charset="0"/>
              </a:rPr>
              <a:t>вые,  з</a:t>
            </a:r>
            <a:r>
              <a:rPr lang="ru-RU" sz="2800" u="sng">
                <a:latin typeface="Calibri" pitchFamily="34" charset="0"/>
              </a:rPr>
              <a:t>а</a:t>
            </a:r>
            <a:r>
              <a:rPr lang="ru-RU" sz="2800">
                <a:latin typeface="Calibri" pitchFamily="34" charset="0"/>
              </a:rPr>
              <a:t>сыпа</a:t>
            </a:r>
            <a:r>
              <a:rPr lang="ru-RU" sz="2800" u="sng">
                <a:latin typeface="Calibri" pitchFamily="34" charset="0"/>
              </a:rPr>
              <a:t>е</a:t>
            </a:r>
            <a:r>
              <a:rPr lang="ru-RU" sz="2800">
                <a:latin typeface="Calibri" pitchFamily="34" charset="0"/>
              </a:rPr>
              <a:t>т, з</a:t>
            </a:r>
            <a:r>
              <a:rPr lang="ru-RU" sz="2800" u="sng">
                <a:latin typeface="Calibri" pitchFamily="34" charset="0"/>
              </a:rPr>
              <a:t>о</a:t>
            </a:r>
            <a:r>
              <a:rPr lang="ru-RU" sz="2800">
                <a:latin typeface="Calibri" pitchFamily="34" charset="0"/>
              </a:rPr>
              <a:t>л</a:t>
            </a:r>
            <a:r>
              <a:rPr lang="ru-RU" sz="2800" u="sng">
                <a:latin typeface="Calibri" pitchFamily="34" charset="0"/>
              </a:rPr>
              <a:t>о</a:t>
            </a:r>
            <a:r>
              <a:rPr lang="ru-RU" sz="2800">
                <a:latin typeface="Calibri" pitchFamily="34" charset="0"/>
              </a:rPr>
              <a:t>тыми, </a:t>
            </a:r>
          </a:p>
          <a:p>
            <a:r>
              <a:rPr lang="ru-RU" sz="2800">
                <a:latin typeface="Calibri" pitchFamily="34" charset="0"/>
              </a:rPr>
              <a:t>р</a:t>
            </a:r>
            <a:r>
              <a:rPr lang="ru-RU" sz="2800" u="sng">
                <a:latin typeface="Calibri" pitchFamily="34" charset="0"/>
              </a:rPr>
              <a:t>а</a:t>
            </a:r>
            <a:r>
              <a:rPr lang="ru-RU" sz="2800">
                <a:latin typeface="Calibri" pitchFamily="34" charset="0"/>
              </a:rPr>
              <a:t>скинула, на л</a:t>
            </a:r>
            <a:r>
              <a:rPr lang="ru-RU" sz="2800" u="sng">
                <a:latin typeface="Calibri" pitchFamily="34" charset="0"/>
              </a:rPr>
              <a:t>а</a:t>
            </a:r>
            <a:r>
              <a:rPr lang="ru-RU" sz="2800">
                <a:latin typeface="Calibri" pitchFamily="34" charset="0"/>
              </a:rPr>
              <a:t>дошках.</a:t>
            </a:r>
          </a:p>
          <a:p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2" descr="http://gardenin.ru/img-encikloped_les_hoza/image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0"/>
            <a:ext cx="4333875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4" descr="http://forest.geoman.ru/forest/item/f00/s00/e0000995/pic/000_3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373438"/>
            <a:ext cx="3611563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0" descr="http://forest.geoman.ru/forest/item/f00/s01/e0001952/pic/00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3857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img1.liveinternet.ru/images/attach/c/3/78/172/78172483_mapleleaf_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75732">
            <a:off x="6520455" y="2007055"/>
            <a:ext cx="2574641" cy="316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Красный лист осины"/>
          <p:cNvPicPr>
            <a:picLocks noChangeAspect="1" noChangeArrowheads="1"/>
          </p:cNvPicPr>
          <p:nvPr/>
        </p:nvPicPr>
        <p:blipFill>
          <a:blip r:embed="rId6" cstate="print"/>
          <a:srcRect l="6452" t="7500" r="6451" b="15357"/>
          <a:stretch>
            <a:fillRect/>
          </a:stretch>
        </p:blipFill>
        <p:spPr bwMode="auto">
          <a:xfrm rot="1874137">
            <a:off x="308957" y="3311873"/>
            <a:ext cx="1915271" cy="2553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img0.liveinternet.ru/images/foto/b/3/502/1415502/f_15733016.jpg"/>
          <p:cNvPicPr>
            <a:picLocks noChangeAspect="1" noChangeArrowheads="1"/>
          </p:cNvPicPr>
          <p:nvPr/>
        </p:nvPicPr>
        <p:blipFill>
          <a:blip r:embed="rId7"/>
          <a:srcRect b="4033"/>
          <a:stretch>
            <a:fillRect/>
          </a:stretch>
        </p:blipFill>
        <p:spPr bwMode="auto">
          <a:xfrm rot="3097023">
            <a:off x="5465763" y="4083050"/>
            <a:ext cx="12461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1000125" y="1357313"/>
            <a:ext cx="76215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   Осенью деревья дарят ёлочке подарки. </a:t>
            </a:r>
          </a:p>
          <a:p>
            <a:r>
              <a:rPr lang="ru-RU" sz="2800">
                <a:latin typeface="Calibri" pitchFamily="34" charset="0"/>
              </a:rPr>
              <a:t>   Осина дарит  красные  китайские фонарики. </a:t>
            </a:r>
          </a:p>
          <a:p>
            <a:r>
              <a:rPr lang="ru-RU" sz="2800">
                <a:latin typeface="Calibri" pitchFamily="34" charset="0"/>
              </a:rPr>
              <a:t>Клён  роняет  оранжевые  звёзды. Ива засыпает </a:t>
            </a:r>
          </a:p>
          <a:p>
            <a:r>
              <a:rPr lang="ru-RU" sz="2800">
                <a:latin typeface="Calibri" pitchFamily="34" charset="0"/>
              </a:rPr>
              <a:t>ёлочку   тонкими золотыми рыбками.</a:t>
            </a:r>
          </a:p>
          <a:p>
            <a:r>
              <a:rPr lang="ru-RU" sz="2800">
                <a:latin typeface="Calibri" pitchFamily="34" charset="0"/>
              </a:rPr>
              <a:t>    И стоит  ёлочка нарядная.  Раскинула лапки, </a:t>
            </a:r>
          </a:p>
          <a:p>
            <a:r>
              <a:rPr lang="ru-RU" sz="2800">
                <a:latin typeface="Calibri" pitchFamily="34" charset="0"/>
              </a:rPr>
              <a:t>а на ладошках подарки.</a:t>
            </a:r>
          </a:p>
          <a:p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www.maneki-neko.ru/upload/product/3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57188"/>
            <a:ext cx="20923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img1.liveinternet.ru/images/attach/c/3/78/172/78172483_mapleleaf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75732">
            <a:off x="5060174" y="517985"/>
            <a:ext cx="3340862" cy="4108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Красный лист осины"/>
          <p:cNvPicPr>
            <a:picLocks noChangeAspect="1" noChangeArrowheads="1"/>
          </p:cNvPicPr>
          <p:nvPr/>
        </p:nvPicPr>
        <p:blipFill>
          <a:blip r:embed="rId4" cstate="print"/>
          <a:srcRect l="6452" t="7500" r="6451" b="15357"/>
          <a:stretch>
            <a:fillRect/>
          </a:stretch>
        </p:blipFill>
        <p:spPr bwMode="auto">
          <a:xfrm rot="1874137">
            <a:off x="570925" y="697015"/>
            <a:ext cx="208956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12" descr="http://img0.liveinternet.ru/images/foto/b/3/502/1415502/f_15733016.jpg"/>
          <p:cNvPicPr>
            <a:picLocks noChangeAspect="1" noChangeArrowheads="1"/>
          </p:cNvPicPr>
          <p:nvPr/>
        </p:nvPicPr>
        <p:blipFill>
          <a:blip r:embed="rId5"/>
          <a:srcRect b="4033"/>
          <a:stretch>
            <a:fillRect/>
          </a:stretch>
        </p:blipFill>
        <p:spPr bwMode="auto">
          <a:xfrm rot="5788118">
            <a:off x="2019301" y="1987550"/>
            <a:ext cx="1820862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http://www.indiasilver.com/images_hi/yellow_starbur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1772" y="3071810"/>
            <a:ext cx="2982228" cy="2922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6" name="Picture 18" descr="http://myaquaclub.ru/images/Fish/Kometa_06.jpg"/>
          <p:cNvPicPr>
            <a:picLocks noChangeAspect="1" noChangeArrowheads="1"/>
          </p:cNvPicPr>
          <p:nvPr/>
        </p:nvPicPr>
        <p:blipFill>
          <a:blip r:embed="rId7"/>
          <a:srcRect t="9236" b="22014"/>
          <a:stretch>
            <a:fillRect/>
          </a:stretch>
        </p:blipFill>
        <p:spPr bwMode="auto">
          <a:xfrm>
            <a:off x="1928813" y="4286250"/>
            <a:ext cx="33734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http://img-fotki.yandex.ru/get/5214/116484221.10/0_629a3_d16a195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488" y="71438"/>
            <a:ext cx="7037387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850" y="2143125"/>
            <a:ext cx="76215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   Осенью деревья дарят ёлочке подарки. </a:t>
            </a:r>
          </a:p>
          <a:p>
            <a:r>
              <a:rPr lang="ru-RU" sz="2800">
                <a:latin typeface="Calibri" pitchFamily="34" charset="0"/>
              </a:rPr>
              <a:t>   Осина дарит  красные  китайские фонарики. </a:t>
            </a:r>
          </a:p>
          <a:p>
            <a:r>
              <a:rPr lang="ru-RU" sz="2800">
                <a:latin typeface="Calibri" pitchFamily="34" charset="0"/>
              </a:rPr>
              <a:t>Клён  роняет  оранжевые  звёзды. Ива засыпает </a:t>
            </a:r>
          </a:p>
          <a:p>
            <a:r>
              <a:rPr lang="ru-RU" sz="2800">
                <a:latin typeface="Calibri" pitchFamily="34" charset="0"/>
              </a:rPr>
              <a:t>ёлочку   тонкими золотыми рыбками.</a:t>
            </a:r>
          </a:p>
          <a:p>
            <a:r>
              <a:rPr lang="ru-RU" sz="2800">
                <a:latin typeface="Calibri" pitchFamily="34" charset="0"/>
              </a:rPr>
              <a:t>    И стоит  ёлочка нарядная.  Раскинула лапки, </a:t>
            </a:r>
          </a:p>
          <a:p>
            <a:r>
              <a:rPr lang="ru-RU" sz="2800">
                <a:latin typeface="Calibri" pitchFamily="34" charset="0"/>
              </a:rPr>
              <a:t>а на ладошках подарки.</a:t>
            </a: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28875" y="164306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Осенняя  ёлочка.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625" y="688975"/>
            <a:ext cx="3929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/>
              <a:t>7 декабря</a:t>
            </a:r>
            <a:r>
              <a:rPr lang="ru-RU" sz="2800">
                <a:latin typeface="Calibri" pitchFamily="34" charset="0"/>
              </a:rPr>
              <a:t>.</a:t>
            </a:r>
          </a:p>
          <a:p>
            <a:pPr marL="514350" indent="-514350" algn="ctr"/>
            <a:r>
              <a:rPr lang="ru-RU" sz="2800">
                <a:latin typeface="Calibri" pitchFamily="34" charset="0"/>
              </a:rPr>
              <a:t>Изложение.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1000125" y="2071688"/>
            <a:ext cx="58721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1. Что дарят деревья ёлочке осенью?</a:t>
            </a:r>
          </a:p>
          <a:p>
            <a:r>
              <a:rPr lang="ru-RU" sz="2800">
                <a:latin typeface="Calibri" pitchFamily="34" charset="0"/>
              </a:rPr>
              <a:t>2. Что дарит осина?</a:t>
            </a:r>
          </a:p>
          <a:p>
            <a:r>
              <a:rPr lang="ru-RU" sz="2800">
                <a:latin typeface="Calibri" pitchFamily="34" charset="0"/>
              </a:rPr>
              <a:t>3. Что роняет  клён?</a:t>
            </a:r>
          </a:p>
          <a:p>
            <a:r>
              <a:rPr lang="ru-RU" sz="2800">
                <a:latin typeface="Calibri" pitchFamily="34" charset="0"/>
              </a:rPr>
              <a:t>4. Чем засыпает ёлочку ива?</a:t>
            </a:r>
          </a:p>
          <a:p>
            <a:r>
              <a:rPr lang="ru-RU" sz="2800">
                <a:latin typeface="Calibri" pitchFamily="34" charset="0"/>
              </a:rPr>
              <a:t>5.Какая стоит ёлочка?</a:t>
            </a: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428875" y="164306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Осенняя  ёлочка.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571625" y="688975"/>
            <a:ext cx="3929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/>
              <a:t>7 декабря</a:t>
            </a:r>
            <a:r>
              <a:rPr lang="ru-RU" sz="2800">
                <a:latin typeface="Calibri" pitchFamily="34" charset="0"/>
              </a:rPr>
              <a:t>.</a:t>
            </a:r>
          </a:p>
          <a:p>
            <a:pPr marL="514350" indent="-514350" algn="ctr"/>
            <a:r>
              <a:rPr lang="ru-RU" sz="2800">
                <a:latin typeface="Calibri" pitchFamily="34" charset="0"/>
              </a:rPr>
              <a:t>Изложение.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1000125" y="2071688"/>
            <a:ext cx="58721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1. Что дарят деревья ёлочке осенью?</a:t>
            </a:r>
          </a:p>
          <a:p>
            <a:r>
              <a:rPr lang="ru-RU" sz="2800">
                <a:latin typeface="Calibri" pitchFamily="34" charset="0"/>
              </a:rPr>
              <a:t>2. Что дарит осина?</a:t>
            </a:r>
          </a:p>
          <a:p>
            <a:r>
              <a:rPr lang="ru-RU" sz="2800">
                <a:latin typeface="Calibri" pitchFamily="34" charset="0"/>
              </a:rPr>
              <a:t>3. Что роняет  клён?</a:t>
            </a:r>
          </a:p>
          <a:p>
            <a:r>
              <a:rPr lang="ru-RU" sz="2800">
                <a:latin typeface="Calibri" pitchFamily="34" charset="0"/>
              </a:rPr>
              <a:t>4. Чем засыпает ёлочку ива?</a:t>
            </a:r>
          </a:p>
          <a:p>
            <a:r>
              <a:rPr lang="ru-RU" sz="2800">
                <a:latin typeface="Calibri" pitchFamily="34" charset="0"/>
              </a:rPr>
              <a:t>5.Какая стоит ёлочка?</a:t>
            </a: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428875" y="164306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Осенняя  ёлочка.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571625" y="688975"/>
            <a:ext cx="3929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/>
              <a:t>7 декабря</a:t>
            </a:r>
            <a:r>
              <a:rPr lang="ru-RU" sz="2800">
                <a:latin typeface="Calibri" pitchFamily="34" charset="0"/>
              </a:rPr>
              <a:t>.</a:t>
            </a:r>
          </a:p>
          <a:p>
            <a:pPr marL="514350" indent="-514350" algn="ctr"/>
            <a:r>
              <a:rPr lang="ru-RU" sz="2800">
                <a:latin typeface="Calibri" pitchFamily="34" charset="0"/>
              </a:rPr>
              <a:t>Изложение.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00063" y="4357688"/>
            <a:ext cx="85169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Осенью, деревья, ёлочка, подарки, осина,  китайские  </a:t>
            </a:r>
          </a:p>
          <a:p>
            <a:r>
              <a:rPr lang="ru-RU" sz="2800">
                <a:latin typeface="Calibri" pitchFamily="34" charset="0"/>
              </a:rPr>
              <a:t>фонарики, роняет, оранжевые,  засыпает, золотыми, </a:t>
            </a:r>
          </a:p>
          <a:p>
            <a:r>
              <a:rPr lang="ru-RU" sz="2800">
                <a:latin typeface="Calibri" pitchFamily="34" charset="0"/>
              </a:rPr>
              <a:t>раскинула, на ладошках.</a:t>
            </a: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350" y="4581525"/>
            <a:ext cx="144463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7675" y="45815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3938" y="45815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4663" y="45815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0063" y="45815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35825" y="45815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1550" y="50133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7313" y="50133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72450" y="50133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03575" y="50133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35600" y="4941888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40650" y="50133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92950" y="50133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51275" y="5445125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85813" y="5429250"/>
            <a:ext cx="14287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450850" y="2143125"/>
            <a:ext cx="76215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   Осенью деревья дарят ёлочке подарки. </a:t>
            </a:r>
          </a:p>
          <a:p>
            <a:r>
              <a:rPr lang="ru-RU" sz="2800">
                <a:latin typeface="Calibri" pitchFamily="34" charset="0"/>
              </a:rPr>
              <a:t>   Осина дарит  красные  китайские фонарики. </a:t>
            </a:r>
          </a:p>
          <a:p>
            <a:r>
              <a:rPr lang="ru-RU" sz="2800">
                <a:latin typeface="Calibri" pitchFamily="34" charset="0"/>
              </a:rPr>
              <a:t>Клён  роняет  оранжевые  звёзды. Ива засыпает </a:t>
            </a:r>
          </a:p>
          <a:p>
            <a:r>
              <a:rPr lang="ru-RU" sz="2800">
                <a:latin typeface="Calibri" pitchFamily="34" charset="0"/>
              </a:rPr>
              <a:t>ёлочку   тонкими золотыми рыбками.</a:t>
            </a:r>
          </a:p>
          <a:p>
            <a:r>
              <a:rPr lang="ru-RU" sz="2800">
                <a:latin typeface="Calibri" pitchFamily="34" charset="0"/>
              </a:rPr>
              <a:t>    И стоит  ёлочка нарядная.  Раскинула лапки, </a:t>
            </a:r>
          </a:p>
          <a:p>
            <a:r>
              <a:rPr lang="ru-RU" sz="2800">
                <a:latin typeface="Calibri" pitchFamily="34" charset="0"/>
              </a:rPr>
              <a:t>а на ладошках подарки.</a:t>
            </a:r>
          </a:p>
          <a:p>
            <a:endParaRPr lang="ru-RU" sz="2800">
              <a:latin typeface="Calibri" pitchFamily="34" charset="0"/>
            </a:endParaRP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428875" y="164306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Осенняя  ёлочка.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571625" y="688975"/>
            <a:ext cx="3929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800"/>
              <a:t>7 декабря</a:t>
            </a:r>
            <a:r>
              <a:rPr lang="ru-RU" sz="2800">
                <a:latin typeface="Calibri" pitchFamily="34" charset="0"/>
              </a:rPr>
              <a:t>.</a:t>
            </a:r>
          </a:p>
          <a:p>
            <a:pPr marL="514350" indent="-514350" algn="ctr"/>
            <a:r>
              <a:rPr lang="ru-RU" sz="2800">
                <a:latin typeface="Calibri" pitchFamily="34" charset="0"/>
              </a:rPr>
              <a:t>Изложение.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209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Евгения</cp:lastModifiedBy>
  <cp:revision>28</cp:revision>
  <dcterms:modified xsi:type="dcterms:W3CDTF">2017-12-17T12:21:57Z</dcterms:modified>
</cp:coreProperties>
</file>