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62" r:id="rId9"/>
    <p:sldId id="266" r:id="rId10"/>
    <p:sldId id="264" r:id="rId11"/>
    <p:sldId id="281" r:id="rId12"/>
    <p:sldId id="270" r:id="rId13"/>
    <p:sldId id="271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2" r:id="rId22"/>
    <p:sldId id="283" r:id="rId23"/>
    <p:sldId id="273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CA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80" autoAdjust="0"/>
  </p:normalViewPr>
  <p:slideViewPr>
    <p:cSldViewPr>
      <p:cViewPr>
        <p:scale>
          <a:sx n="100" d="100"/>
          <a:sy n="100" d="100"/>
        </p:scale>
        <p:origin x="-193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303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B61EA2-83B8-48CC-BDF4-4117D2FEF368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B1218C-5EA0-416A-AA17-5EA6B4899B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1218C-5EA0-416A-AA17-5EA6B4899B9B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9F47E-24D3-4666-B770-1E4C0D462A99}" type="datetimeFigureOut">
              <a:rPr lang="ru-RU"/>
              <a:pPr>
                <a:defRPr/>
              </a:pPr>
              <a:t>09.12.2018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74E88-53FF-4A72-8C1D-DA21FE71A4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EB88A-F16B-4605-9D26-7DF455841229}" type="datetimeFigureOut">
              <a:rPr lang="ru-RU"/>
              <a:pPr>
                <a:defRPr/>
              </a:pPr>
              <a:t>09.12.2018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CEE86-4D98-4BB8-B656-A8293B763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FCDB3-DF49-4EE6-A6D7-3F64862A39FC}" type="datetimeFigureOut">
              <a:rPr lang="ru-RU"/>
              <a:pPr>
                <a:defRPr/>
              </a:pPr>
              <a:t>09.12.2018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C979D-E1E0-4BED-B2E3-0C92FE8201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70578-F7A3-4960-8CB9-CB396BA62202}" type="datetimeFigureOut">
              <a:rPr lang="ru-RU"/>
              <a:pPr>
                <a:defRPr/>
              </a:pPr>
              <a:t>09.12.2018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2E643-5411-405C-87E8-DABBC13E56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5BC87-85C9-4F55-8D64-DD515D8D86D2}" type="datetimeFigureOut">
              <a:rPr lang="ru-RU"/>
              <a:pPr>
                <a:defRPr/>
              </a:pPr>
              <a:t>09.12.2018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ED95D-8A24-4875-BCE7-79F617F1EC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81421-0391-45CB-8074-18A297361141}" type="datetimeFigureOut">
              <a:rPr lang="ru-RU"/>
              <a:pPr>
                <a:defRPr/>
              </a:pPr>
              <a:t>09.12.2018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8A997-B172-4C94-8FCD-E63D36343F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C3417-1DF9-4136-8A9A-59868759DEBC}" type="datetimeFigureOut">
              <a:rPr lang="ru-RU"/>
              <a:pPr>
                <a:defRPr/>
              </a:pPr>
              <a:t>09.12.2018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BDD9E-2C51-4665-A5C3-AFCBB24FFC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C7B5B-FDDE-401D-BA9B-F70A3300E213}" type="datetimeFigureOut">
              <a:rPr lang="ru-RU"/>
              <a:pPr>
                <a:defRPr/>
              </a:pPr>
              <a:t>09.12.2018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E651B-4CCC-4FD6-9AA6-8BD8D5094C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C8D11-E73C-4090-B716-BF24CB004650}" type="datetimeFigureOut">
              <a:rPr lang="ru-RU"/>
              <a:pPr>
                <a:defRPr/>
              </a:pPr>
              <a:t>09.12.2018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EFC4B-D046-476F-B791-B29EFD905C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60B4E-B3B7-43A4-BE55-3634A71BDEFC}" type="datetimeFigureOut">
              <a:rPr lang="ru-RU"/>
              <a:pPr>
                <a:defRPr/>
              </a:pPr>
              <a:t>09.12.2018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E99AC-FEDD-4EDC-A6C2-4526027E19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FCD08-D04E-4054-A8E8-B473A9FB9F15}" type="datetimeFigureOut">
              <a:rPr lang="ru-RU"/>
              <a:pPr>
                <a:defRPr/>
              </a:pPr>
              <a:t>09.12.2018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D2CDC-99E1-4D29-AB07-375B47038C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AC8CB4-3302-450D-9DDF-026975FE7376}" type="datetimeFigureOut">
              <a:rPr lang="ru-RU"/>
              <a:pPr>
                <a:defRPr/>
              </a:pPr>
              <a:t>09.12.2018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F023507-A340-4834-93A0-CD748CAC03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1" r:id="rId4"/>
    <p:sldLayoutId id="2147483735" r:id="rId5"/>
    <p:sldLayoutId id="2147483730" r:id="rId6"/>
    <p:sldLayoutId id="2147483736" r:id="rId7"/>
    <p:sldLayoutId id="2147483737" r:id="rId8"/>
    <p:sldLayoutId id="2147483738" r:id="rId9"/>
    <p:sldLayoutId id="2147483729" r:id="rId10"/>
    <p:sldLayoutId id="2147483739" r:id="rId11"/>
  </p:sldLayoutIdLst>
  <p:transition spd="slow">
    <p:newsflash/>
  </p:transition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000125" y="5934075"/>
            <a:ext cx="7215188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00647" y="6211669"/>
            <a:ext cx="18473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47664" y="2348880"/>
            <a:ext cx="6480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Bookman Old Style" pitchFamily="18" charset="0"/>
              </a:rPr>
              <a:t>Права и обязанности 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Bookman Old Style" pitchFamily="18" charset="0"/>
              </a:rPr>
              <a:t>родителей и детей</a:t>
            </a:r>
            <a:endParaRPr lang="ru-RU" sz="40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7664" y="476672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ГБОУ «Специальная школа-интернат города Ельца»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47664" y="1556792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Интегрированный урок в 9 классе:</a:t>
            </a:r>
          </a:p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(обществознание, СБО)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24578" name="Picture 2" descr="ÐÐ°ÑÑÐ¸Ð½ÐºÐ¸ Ð¿Ð¾ Ð·Ð°Ð¿ÑÐ¾ÑÑ Ð¿ÑÐ°Ð²Ð° Ð¸ Ð¾Ð±ÑÐ·Ð°Ð½Ð½Ð¾ÑÑÐ¸ Ð´ÐµÑÐµÐ¹"/>
          <p:cNvPicPr>
            <a:picLocks noChangeAspect="1" noChangeArrowheads="1"/>
          </p:cNvPicPr>
          <p:nvPr/>
        </p:nvPicPr>
        <p:blipFill>
          <a:blip r:embed="rId2" cstate="print"/>
          <a:srcRect t="2439" r="8036" b="7317"/>
          <a:stretch>
            <a:fillRect/>
          </a:stretch>
        </p:blipFill>
        <p:spPr bwMode="auto">
          <a:xfrm>
            <a:off x="323528" y="3717032"/>
            <a:ext cx="2952328" cy="2874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4283968" y="4941168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Учитель высшей квалификационной категории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:               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                   Соломенцева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Т.А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1124744"/>
            <a:ext cx="828680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514350" indent="-514350">
              <a:buClr>
                <a:schemeClr val="accent6">
                  <a:lumMod val="50000"/>
                </a:schemeClr>
              </a:buClr>
              <a:buSzPct val="70000"/>
              <a:buFont typeface="+mj-lt"/>
              <a:buAutoNum type="arabicPeriod"/>
              <a:tabLst>
                <a:tab pos="2047875" algn="l"/>
              </a:tabLst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Уважать родителей и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взрослых людей.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514350" indent="-514350" eaLnBrk="0" hangingPunct="0">
              <a:buClr>
                <a:schemeClr val="accent6">
                  <a:lumMod val="50000"/>
                </a:schemeClr>
              </a:buClr>
              <a:buSzPct val="70000"/>
              <a:buFont typeface="+mj-lt"/>
              <a:buAutoNum type="arabicPeriod"/>
              <a:tabLst>
                <a:tab pos="2047875" algn="l"/>
              </a:tabLst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Культурно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вести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себя в семье, классе, в школе и за их пределами.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  <a:cs typeface="Times New Roman" pitchFamily="18" charset="0"/>
            </a:endParaRPr>
          </a:p>
          <a:p>
            <a:pPr marL="514350" indent="-514350" eaLnBrk="0" hangingPunct="0">
              <a:buClr>
                <a:schemeClr val="accent6">
                  <a:lumMod val="50000"/>
                </a:schemeClr>
              </a:buClr>
              <a:buSzPct val="70000"/>
              <a:buFont typeface="+mj-lt"/>
              <a:buAutoNum type="arabicPeriod"/>
              <a:tabLst>
                <a:tab pos="2047875" algn="l"/>
              </a:tabLst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Ходить опрятными,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аккуратными.</a:t>
            </a:r>
          </a:p>
          <a:p>
            <a:pPr marL="514350" indent="-514350" eaLnBrk="0" hangingPunct="0">
              <a:buClr>
                <a:schemeClr val="accent6">
                  <a:lumMod val="50000"/>
                </a:schemeClr>
              </a:buClr>
              <a:buSzPct val="70000"/>
              <a:buFont typeface="+mj-lt"/>
              <a:buAutoNum type="arabicPeriod"/>
              <a:tabLst>
                <a:tab pos="2047875" algn="l"/>
              </a:tabLst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Выполнять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устав школы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.</a:t>
            </a:r>
          </a:p>
          <a:p>
            <a:pPr marL="514350" indent="-514350" eaLnBrk="0" hangingPunct="0">
              <a:buClr>
                <a:schemeClr val="accent6">
                  <a:lumMod val="50000"/>
                </a:schemeClr>
              </a:buClr>
              <a:buSzPct val="70000"/>
              <a:buFont typeface="+mj-lt"/>
              <a:buAutoNum type="arabicPeriod"/>
              <a:tabLst>
                <a:tab pos="2047875" algn="l"/>
              </a:tabLst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Уметь выслушать не перебивая.</a:t>
            </a:r>
          </a:p>
          <a:p>
            <a:pPr marL="514350" indent="-514350">
              <a:buClr>
                <a:schemeClr val="accent6">
                  <a:lumMod val="50000"/>
                </a:schemeClr>
              </a:buClr>
              <a:buSzPct val="70000"/>
              <a:buFont typeface="+mj-lt"/>
              <a:buAutoNum type="arabicPeriod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Уметь признать, что были не правы.</a:t>
            </a:r>
          </a:p>
          <a:p>
            <a:pPr marL="514350" indent="-514350">
              <a:buClr>
                <a:schemeClr val="accent6">
                  <a:lumMod val="50000"/>
                </a:schemeClr>
              </a:buClr>
              <a:buSzPct val="70000"/>
              <a:buFont typeface="+mj-lt"/>
              <a:buAutoNum type="arabicPeriod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Помогать товарищу, стараться договориться.</a:t>
            </a:r>
          </a:p>
          <a:p>
            <a:pPr marL="514350" indent="-514350">
              <a:buClr>
                <a:schemeClr val="accent6">
                  <a:lumMod val="50000"/>
                </a:schemeClr>
              </a:buClr>
              <a:buSzPct val="70000"/>
              <a:buFont typeface="+mj-lt"/>
              <a:buAutoNum type="arabicPeriod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Говорить всегда только правду.</a:t>
            </a:r>
          </a:p>
          <a:p>
            <a:pPr marL="514350" indent="-514350">
              <a:buClr>
                <a:schemeClr val="accent6">
                  <a:lumMod val="50000"/>
                </a:schemeClr>
              </a:buClr>
              <a:buSzPct val="70000"/>
              <a:buFont typeface="+mj-lt"/>
              <a:buAutoNum type="arabicPeriod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Радоваться успеху товарища.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60648"/>
            <a:ext cx="7596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          </a:t>
            </a:r>
            <a:r>
              <a:rPr lang="ru-RU" sz="3200" b="1" dirty="0" smtClean="0">
                <a:solidFill>
                  <a:srgbClr val="FF0000"/>
                </a:solidFill>
                <a:latin typeface="Bookman Old Style" pitchFamily="18" charset="0"/>
              </a:rPr>
              <a:t>ОБЯЗАННОСТИ РЕБЁНКА:</a:t>
            </a:r>
            <a:endParaRPr lang="ru-RU" sz="3200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Bookman Old Style" pitchFamily="18" charset="0"/>
              </a:rPr>
              <a:t>П</a:t>
            </a:r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рава </a:t>
            </a:r>
            <a:r>
              <a:rPr lang="ru-RU" b="1" dirty="0">
                <a:solidFill>
                  <a:srgbClr val="FF0000"/>
                </a:solidFill>
                <a:latin typeface="Bookman Old Style" pitchFamily="18" charset="0"/>
              </a:rPr>
              <a:t>и обязанности </a:t>
            </a:r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родителей:</a:t>
            </a:r>
            <a:endParaRPr lang="ru-RU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07504" y="1554163"/>
            <a:ext cx="9036496" cy="4525962"/>
          </a:xfrm>
        </p:spPr>
        <p:txBody>
          <a:bodyPr>
            <a:normAutofit/>
          </a:bodyPr>
          <a:lstStyle/>
          <a:p>
            <a:pPr marL="0" indent="0"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Родители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несут ответственность за воспитание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  </a:t>
            </a:r>
          </a:p>
          <a:p>
            <a:pPr marL="0" indent="0">
              <a:buClr>
                <a:schemeClr val="accent6">
                  <a:lumMod val="50000"/>
                </a:schemeClr>
              </a:buClr>
              <a:buNone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 и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развитие своих детей (ст.63 п.1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СК).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  <a:p>
            <a:pPr marL="0" indent="0"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Обеспечить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получение детьми основного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 </a:t>
            </a:r>
          </a:p>
          <a:p>
            <a:pPr marL="0" indent="0">
              <a:buClr>
                <a:schemeClr val="accent6">
                  <a:lumMod val="50000"/>
                </a:schemeClr>
              </a:buClr>
              <a:buNone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 общего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образования  (ст.63 п.2 СК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).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  <a:p>
            <a:pPr marL="0" indent="0"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Равенство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прав и обязанностей родителей </a:t>
            </a:r>
            <a:endParaRPr lang="ru-RU" sz="2800" dirty="0" smtClean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  <a:p>
            <a:pPr marL="0" indent="0">
              <a:buClr>
                <a:schemeClr val="accent6">
                  <a:lumMod val="50000"/>
                </a:schemeClr>
              </a:buClr>
              <a:buNone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 (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ст. 61 СК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).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  <a:p>
            <a:pPr marL="0" indent="0"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Защита прав и интересов детей (ст.64 СК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). 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  <a:p>
            <a:pPr marL="0" indent="0"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Осуществление родительских прав (ст. 65 СК).</a:t>
            </a:r>
          </a:p>
          <a:p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5975043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504" y="404664"/>
            <a:ext cx="8686800" cy="8382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Семейное право в древности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57200" y="1554163"/>
            <a:ext cx="8363272" cy="45259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Князь Владимир Мономах оставил 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“Поучения детям” : </a:t>
            </a:r>
          </a:p>
          <a:p>
            <a:pPr marL="0" indent="0" algn="ctr">
              <a:buNone/>
            </a:pP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-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при старших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молчать,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-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мудрых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слушать,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-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старшим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повиноваться,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-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с равными себе дружить.</a:t>
            </a:r>
          </a:p>
          <a:p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6626" name="Picture 2" descr="ÐÐ°ÑÑÐ¸Ð½ÐºÐ¸ Ð¿Ð¾ Ð·Ð°Ð¿ÑÐ¾ÑÑ ÐÐ½ÑÐ·Ñ ÐÐ»Ð°Ð´Ð¸Ð¼Ð¸Ñ ÐÐ¾Ð½Ð¾Ð¼Ð°Ñ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564904"/>
            <a:ext cx="3160555" cy="3938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093697660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Bookman Old Style" pitchFamily="18" charset="0"/>
              </a:rPr>
              <a:t>При Иване Грозном появился знаменитый “Домострой”.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6">
                    <a:lumMod val="50000"/>
                  </a:schemeClr>
                </a:solidFill>
              </a:rPr>
            </a:b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79512" y="2708920"/>
            <a:ext cx="7128792" cy="3744416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Он учил:</a:t>
            </a:r>
            <a:endParaRPr lang="ru-RU" sz="2800" dirty="0" smtClean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-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не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красть,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-не лгать,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-не завидовать, 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-не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осуждать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других,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-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соблюдать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порядок и чистоту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в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доме,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-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строго выполнять свои обязанности.</a:t>
            </a:r>
          </a:p>
          <a:p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560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340768"/>
            <a:ext cx="3049819" cy="3821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948372213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1520" y="54868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Bookman Old Style" pitchFamily="18" charset="0"/>
              </a:rPr>
              <a:t>Определение прав и обязанностей родителей и детей в рамках СК.РФ. </a:t>
            </a:r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</a:rPr>
              <a:t>из </a:t>
            </a:r>
            <a:r>
              <a:rPr lang="ru-RU" sz="2800" b="1" dirty="0">
                <a:solidFill>
                  <a:srgbClr val="FF0000"/>
                </a:solidFill>
                <a:latin typeface="Bookman Old Style" pitchFamily="18" charset="0"/>
              </a:rPr>
              <a:t>отрывков сказок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6">
                    <a:lumMod val="50000"/>
                  </a:schemeClr>
                </a:solidFill>
              </a:rPr>
            </a:b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95536" y="5445224"/>
            <a:ext cx="8496944" cy="12177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1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. Мачеха с утра до ночи заставляет Золушку трудиться. Несчастной девочке запрещено участвовать в играх и забавах ее сестер. Чего лишили эту девочку? 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07" t="1887" r="5607" b="1887"/>
          <a:stretch>
            <a:fillRect/>
          </a:stretch>
        </p:blipFill>
        <p:spPr bwMode="auto">
          <a:xfrm>
            <a:off x="1259632" y="1700808"/>
            <a:ext cx="6840760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63357287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95536" y="5517232"/>
            <a:ext cx="8640960" cy="1223664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2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.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Вы помните, что дальше произошло с Каем из сказки "Снежная королева"? (Его увезла Снежная королева.) Чего лишила Кая Снежная королева</a:t>
            </a:r>
            <a:r>
              <a:rPr lang="ru-RU" sz="2000" b="1" dirty="0">
                <a:latin typeface="Bookman Old Style" pitchFamily="18" charset="0"/>
              </a:rPr>
              <a:t>? </a:t>
            </a:r>
          </a:p>
          <a:p>
            <a:endParaRPr lang="ru-RU" b="1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0648"/>
            <a:ext cx="6705178" cy="5028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7924544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одзаголовок 5"/>
          <p:cNvSpPr>
            <a:spLocks noGrp="1"/>
          </p:cNvSpPr>
          <p:nvPr>
            <p:ph type="subTitle" sz="quarter" idx="4294967295"/>
          </p:nvPr>
        </p:nvSpPr>
        <p:spPr>
          <a:xfrm>
            <a:off x="2362200" y="4357688"/>
            <a:ext cx="6781800" cy="914400"/>
          </a:xfrm>
          <a:ln w="9525"/>
          <a:extLs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ctr"/>
            <a:r>
              <a:rPr lang="ru-RU" sz="3600" smtClean="0"/>
              <a:t>Маугли</a:t>
            </a:r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7776864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5661248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3. Является ли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Маугли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, живущий в лесу вместе с дикими зверями, ребенком, имеющим равные с прочими права? 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9789827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95536" y="5805264"/>
            <a:ext cx="8352928" cy="6750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4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. Баба-Яга уносит братца Иванушку от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сестрицы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Аленушки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за тридевять земель в тридесятое царство. 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286750" cy="4968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18077655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39552" y="5301209"/>
            <a:ext cx="8280920" cy="1008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5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. Кто обидел падчерицу из сказки "12 месяцев"? Что может произойти с ребенком, если его ночью в метель отправляют в лес? Чего может лишиться эта 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девочка. </a:t>
            </a:r>
            <a:endParaRPr lang="ru-RU" sz="1800" b="1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ru-RU" sz="900" b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7776864" cy="48708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65521478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23528" y="5229201"/>
            <a:ext cx="8352928" cy="1296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6 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. Кто обидел Буратино? Чего от него добивались кот и лиса? 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Вспомните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, куда шел Буратино с монетами? </a:t>
            </a:r>
          </a:p>
          <a:p>
            <a:endParaRPr lang="ru-RU" b="1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661"/>
          <a:stretch>
            <a:fillRect/>
          </a:stretch>
        </p:blipFill>
        <p:spPr bwMode="auto">
          <a:xfrm>
            <a:off x="611560" y="260648"/>
            <a:ext cx="7920880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17700926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476672"/>
            <a:ext cx="8219256" cy="5688632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  Давным-давно, тысячи лет назад на Земле появились люди. Одновременно с ними возникли и главные вопросы: что люди могут делать по отношению друг к другу и что не могут? На что имеют право и на что не имеют? 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  И люди взялись за решение этих вопросов. В беседах между собой они пытались  об этом договориться и установить правила жизни в человеческом обществе.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43608" y="188640"/>
            <a:ext cx="7124700" cy="1008063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</a:rPr>
              <a:t>Ответы:</a:t>
            </a:r>
            <a:endParaRPr lang="ru-RU" sz="28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23528" y="1196753"/>
            <a:ext cx="8640763" cy="5256584"/>
          </a:xfrm>
        </p:spPr>
        <p:txBody>
          <a:bodyPr>
            <a:normAutofit fontScale="40000" lnSpcReduction="20000"/>
          </a:bodyPr>
          <a:lstStyle/>
          <a:p>
            <a:pPr marL="742950" indent="-742950">
              <a:buNone/>
            </a:pPr>
            <a:r>
              <a:rPr lang="ru-RU" sz="42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1.(ст. </a:t>
            </a:r>
            <a:r>
              <a:rPr lang="ru-RU" sz="4200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54 п.2 СК, ребенок имеет права на воспитание своими </a:t>
            </a:r>
            <a:r>
              <a:rPr lang="ru-RU" sz="42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 родителями</a:t>
            </a:r>
            <a:r>
              <a:rPr lang="ru-RU" sz="4200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, </a:t>
            </a:r>
            <a:r>
              <a:rPr lang="ru-RU" sz="42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обеспечение </a:t>
            </a:r>
            <a:r>
              <a:rPr lang="ru-RU" sz="4200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его интересов, всестороннее развитие, уважение человеческого достоинства.) </a:t>
            </a:r>
            <a:endParaRPr lang="ru-RU" sz="4200" dirty="0" smtClean="0">
              <a:solidFill>
                <a:schemeClr val="accent6">
                  <a:lumMod val="50000"/>
                </a:schemeClr>
              </a:solidFill>
              <a:latin typeface="Bookman Old Style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4200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2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2. (ст. </a:t>
            </a:r>
            <a:r>
              <a:rPr lang="ru-RU" sz="4200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54 п.1 СК ребенком признается лицо</a:t>
            </a:r>
            <a:r>
              <a:rPr lang="ru-RU" sz="42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, не </a:t>
            </a:r>
            <a:r>
              <a:rPr lang="ru-RU" sz="4200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достигшее возраста </a:t>
            </a:r>
            <a:endParaRPr lang="ru-RU" sz="4200" dirty="0" smtClean="0">
              <a:solidFill>
                <a:schemeClr val="accent6">
                  <a:lumMod val="50000"/>
                </a:schemeClr>
              </a:solidFill>
              <a:latin typeface="Bookman Old Style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2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           восемнадцати </a:t>
            </a:r>
            <a:r>
              <a:rPr lang="ru-RU" sz="4200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лет, совершеннолетия</a:t>
            </a:r>
            <a:r>
              <a:rPr lang="ru-RU" sz="42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endParaRPr lang="ru-RU" sz="4200" dirty="0" smtClean="0">
              <a:solidFill>
                <a:schemeClr val="accent6">
                  <a:lumMod val="50000"/>
                </a:schemeClr>
              </a:solidFill>
              <a:latin typeface="Bookman Old Style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ru-RU" sz="42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3. (ст. 54 </a:t>
            </a:r>
            <a:r>
              <a:rPr lang="ru-RU" sz="4200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п.2  каждый ребенок имеет право жить и воспитываться в </a:t>
            </a:r>
            <a:r>
              <a:rPr lang="ru-RU" sz="42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семье,    </a:t>
            </a:r>
          </a:p>
          <a:p>
            <a:pPr marL="514350" indent="-514350">
              <a:buNone/>
            </a:pPr>
            <a:r>
              <a:rPr lang="ru-RU" sz="42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           право знать своих </a:t>
            </a:r>
            <a:r>
              <a:rPr lang="ru-RU" sz="4200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родителей, право на их заботу, право на </a:t>
            </a:r>
            <a:r>
              <a:rPr lang="ru-RU" sz="42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 </a:t>
            </a:r>
          </a:p>
          <a:p>
            <a:pPr marL="514350" indent="-514350">
              <a:buNone/>
            </a:pPr>
            <a:r>
              <a:rPr lang="ru-RU" sz="42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           совместное </a:t>
            </a:r>
            <a:r>
              <a:rPr lang="ru-RU" sz="4200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с ним проживание</a:t>
            </a:r>
            <a:r>
              <a:rPr lang="ru-RU" sz="42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.)</a:t>
            </a:r>
          </a:p>
          <a:p>
            <a:pPr marL="514350" indent="-514350">
              <a:buAutoNum type="arabicPeriod" startAt="3"/>
            </a:pPr>
            <a:endParaRPr lang="ru-RU" sz="4200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2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4.</a:t>
            </a:r>
            <a:r>
              <a:rPr lang="ru-RU" sz="4200" dirty="0" smtClean="0">
                <a:latin typeface="Bookman Old Style" pitchFamily="18" charset="0"/>
                <a:cs typeface="Times New Roman" pitchFamily="18" charset="0"/>
              </a:rPr>
              <a:t>(ст. </a:t>
            </a:r>
            <a:r>
              <a:rPr lang="ru-RU" sz="42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54 </a:t>
            </a:r>
            <a:r>
              <a:rPr lang="ru-RU" sz="4200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п.2  каждый ребенок имеет право жить и воспитываться в семье, </a:t>
            </a:r>
            <a:r>
              <a:rPr lang="ru-RU" sz="42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sz="42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            право </a:t>
            </a:r>
            <a:r>
              <a:rPr lang="ru-RU" sz="4200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знать </a:t>
            </a:r>
            <a:r>
              <a:rPr lang="ru-RU" sz="42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своих </a:t>
            </a:r>
            <a:r>
              <a:rPr lang="ru-RU" sz="4200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родителей, право на их заботу, право на </a:t>
            </a:r>
            <a:endParaRPr lang="ru-RU" sz="4200" dirty="0" smtClean="0">
              <a:solidFill>
                <a:schemeClr val="accent6">
                  <a:lumMod val="50000"/>
                </a:schemeClr>
              </a:solidFill>
              <a:latin typeface="Bookman Old Style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2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            совместное </a:t>
            </a:r>
            <a:r>
              <a:rPr lang="ru-RU" sz="4200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с ним проживание.) </a:t>
            </a:r>
            <a:endParaRPr lang="ru-RU" sz="4200" dirty="0" smtClean="0">
              <a:solidFill>
                <a:schemeClr val="accent6">
                  <a:lumMod val="50000"/>
                </a:schemeClr>
              </a:solidFill>
              <a:latin typeface="Bookman Old Style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4200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2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5.(ст</a:t>
            </a:r>
            <a:r>
              <a:rPr lang="ru-RU" sz="4200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. 63 </a:t>
            </a:r>
            <a:r>
              <a:rPr lang="ru-RU" sz="42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п.1 жизни</a:t>
            </a:r>
            <a:r>
              <a:rPr lang="ru-RU" sz="4200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, здоровья</a:t>
            </a:r>
            <a:r>
              <a:rPr lang="ru-RU" sz="42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.)</a:t>
            </a:r>
          </a:p>
          <a:p>
            <a:pPr marL="0" indent="0">
              <a:buNone/>
            </a:pPr>
            <a:endParaRPr lang="ru-RU" sz="4200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2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6.(ст</a:t>
            </a:r>
            <a:r>
              <a:rPr lang="ru-RU" sz="4200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. 60 Буратино мог лишиться своих денег, своего имущества</a:t>
            </a:r>
            <a:r>
              <a:rPr lang="ru-RU" sz="42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r>
              <a:rPr lang="ru-RU" sz="42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   (</a:t>
            </a:r>
            <a:r>
              <a:rPr lang="ru-RU" sz="4200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ст. 63 </a:t>
            </a:r>
            <a:r>
              <a:rPr lang="ru-RU" sz="42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право </a:t>
            </a:r>
            <a:r>
              <a:rPr lang="ru-RU" sz="4200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на образование.)</a:t>
            </a:r>
            <a:endParaRPr lang="ru-RU" sz="4200" dirty="0" smtClean="0">
              <a:solidFill>
                <a:schemeClr val="accent6">
                  <a:lumMod val="50000"/>
                </a:schemeClr>
              </a:solidFill>
              <a:latin typeface="Bookman Old Style" pitchFamily="18" charset="0"/>
              <a:cs typeface="Times New Roman" pitchFamily="18" charset="0"/>
            </a:endParaRPr>
          </a:p>
          <a:p>
            <a:endParaRPr lang="ru-RU" sz="2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62867561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79512" y="755412"/>
            <a:ext cx="878497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1" u="sng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Мама: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 Немедленно сделай музыку потише! Уже полночь, ты весь дом разбудишь!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1" u="sng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Сын: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 Я имею право на отдых и досуг! Я привык отдыхать с громкой музыкой.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Пожалуйста, разберитесь, кто здесь прав?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1" u="sng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Учитель: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Коля, ты сегодня дежурный, вытри, пожалуйста, доску.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1" u="sng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Дима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 Вы не имеете право заставлять меня дежурить! Конвенцией «О правах ребенка» запрещено насилие над детьми.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Объясните, пожалуйста, Коле в чем он не прав.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251520" y="743841"/>
            <a:ext cx="842493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ru-RU" sz="2400" b="0" i="1" u="sng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Учитель: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Иванов, ты опять разрисовал парту в кабинете! Ведь дети ее только что помыли!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ru-RU" sz="2400" b="0" i="1" u="sng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Иванов: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А что здесь такого? Я имею право на занятия своим любимым делом – рисованием!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Разъясните Иванову его права и обязанности.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lang="ru-RU" sz="2400" i="1" dirty="0" smtClean="0">
              <a:solidFill>
                <a:schemeClr val="accent6">
                  <a:lumMod val="50000"/>
                </a:schemeClr>
              </a:solidFill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ru-RU" sz="2400" b="0" i="1" u="sng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Учитель: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Петров, ты почему на математике бегал по классу?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ru-RU" sz="2400" b="0" i="1" u="sng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Петров: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Ну и что? Я имею право на свободу перемещения!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Правильно ли рассуждает Петров?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75656" y="404664"/>
            <a:ext cx="6084168" cy="838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Рефлексия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79512" y="1988840"/>
            <a:ext cx="8586787" cy="3746500"/>
          </a:xfrm>
        </p:spPr>
        <p:txBody>
          <a:bodyPr/>
          <a:lstStyle/>
          <a:p>
            <a:pPr marL="0" indent="0">
              <a:buNone/>
            </a:pPr>
            <a:r>
              <a:rPr lang="ru-RU" sz="2800" b="1" u="sng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Задание </a:t>
            </a:r>
            <a:r>
              <a:rPr lang="ru-RU" sz="2800" b="1" u="sng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к группе </a:t>
            </a:r>
            <a:r>
              <a:rPr lang="ru-RU" sz="2800" b="1" u="sng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1</a:t>
            </a:r>
            <a:endParaRPr lang="ru-RU" sz="2800" b="1" u="sng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Какими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вы хотели бы видеть ваших будущих детей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?</a:t>
            </a:r>
          </a:p>
          <a:p>
            <a:pPr marL="0" indent="0">
              <a:buNone/>
            </a:pPr>
            <a:endParaRPr lang="ru-RU" sz="2800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  <a:p>
            <a:pPr marL="0" indent="0">
              <a:buNone/>
            </a:pPr>
            <a:r>
              <a:rPr lang="ru-RU" sz="2800" b="1" u="sng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Задание к группе 2</a:t>
            </a:r>
            <a:endParaRPr lang="ru-RU" sz="2800" b="1" u="sng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Какими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родителями вы себя представляете в будущем?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35417994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Содержимое 2"/>
          <p:cNvSpPr>
            <a:spLocks noGrp="1"/>
          </p:cNvSpPr>
          <p:nvPr>
            <p:ph idx="4294967295"/>
          </p:nvPr>
        </p:nvSpPr>
        <p:spPr>
          <a:xfrm>
            <a:off x="251520" y="548680"/>
            <a:ext cx="8686800" cy="452596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  Эти правила записаны во Всеобщую декларацию прав человека. В ней изложены права взрослых людей. </a:t>
            </a:r>
          </a:p>
        </p:txBody>
      </p:sp>
      <p:pic>
        <p:nvPicPr>
          <p:cNvPr id="4" name="Рисунок 3" descr="declaration.jpg"/>
          <p:cNvPicPr>
            <a:picLocks noChangeAspect="1"/>
          </p:cNvPicPr>
          <p:nvPr/>
        </p:nvPicPr>
        <p:blipFill>
          <a:blip r:embed="rId2" cstate="print"/>
          <a:srcRect l="5532" t="6094" r="8728" b="10622"/>
          <a:stretch>
            <a:fillRect/>
          </a:stretch>
        </p:blipFill>
        <p:spPr bwMode="auto">
          <a:xfrm>
            <a:off x="5724128" y="2348880"/>
            <a:ext cx="3096344" cy="40951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1520" y="908720"/>
            <a:ext cx="8686800" cy="4525962"/>
          </a:xfrm>
        </p:spPr>
        <p:txBody>
          <a:bodyPr>
            <a:normAutofit fontScale="77500" lnSpcReduction="20000"/>
          </a:bodyPr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  Дети тоже являются полноценными членами общества людей. У них тоже есть права и обязанности. Люди из разных стран собрались вместе, договорились и приняли одинаковые права для всех, независимо от того,  в каком государстве живет маленький человек. В 1989 году Организация Объединенных Наций создала и приняла документ, в котором прописаны права и обязанности детей. 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ru-RU" dirty="0" smtClean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  <a:p>
            <a:pPr fontAlgn="auto">
              <a:spcAft>
                <a:spcPts val="0"/>
              </a:spcAft>
              <a:buNone/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  Этот документ  называется 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   Конвенция о правах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          «ребенка».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8194" name="Picture 2" descr="ÐÐ°ÑÑÐ¸Ð½ÐºÐ¸ Ð¿Ð¾ Ð·Ð°Ð¿ÑÐ¾ÑÑ ÐºÐ¾Ð½Ð²ÐµÐ½ÑÐ¸Ñ Ð¾ Ð¿ÑÐ°Ð²Ð°Ñ ÑÐµÐ»Ð¾Ð²Ðµ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501008"/>
            <a:ext cx="3081561" cy="31568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79512" y="260648"/>
            <a:ext cx="8686800" cy="597666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   </a:t>
            </a:r>
            <a:endParaRPr lang="ru-RU" dirty="0" smtClean="0"/>
          </a:p>
        </p:txBody>
      </p:sp>
      <p:pic>
        <p:nvPicPr>
          <p:cNvPr id="4" name="Рисунок 3" descr="06bc7af0d5b5eb01988f162730fde1c9_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3284984"/>
            <a:ext cx="2381201" cy="334037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1520" y="188640"/>
            <a:ext cx="85689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В каждой стране есть еще и своя Конституция это основной закон, по  которому должны жить и взрослые, и дети.  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Права взрослого и права ребенка важно знать. Не менее важно помнить, что кроме прав  и у взрослых и у детей  есть обязанности,   которые необходимо выполнять.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512" y="404664"/>
            <a:ext cx="8686800" cy="838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Определение понятий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51520" y="2132856"/>
            <a:ext cx="8686800" cy="3747045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</a:rPr>
              <a:t>ПРАВО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-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система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общеобязательных, формально определенных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норм.</a:t>
            </a:r>
            <a:endParaRPr lang="ru-RU" sz="2800" dirty="0" smtClean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  <a:p>
            <a:pPr marL="0" indent="0">
              <a:buNone/>
            </a:pPr>
            <a:endParaRPr lang="ru-RU" sz="2800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</a:rPr>
              <a:t>ОБЯЗАННОСТЬ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-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безусловные для выполнения действия, по общественным требованиям или внутренним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побуждениям;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просто синоним долга.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00733592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одержимое 17"/>
          <p:cNvSpPr>
            <a:spLocks noGrp="1"/>
          </p:cNvSpPr>
          <p:nvPr>
            <p:ph idx="4294967295"/>
          </p:nvPr>
        </p:nvSpPr>
        <p:spPr>
          <a:xfrm>
            <a:off x="179512" y="1143000"/>
            <a:ext cx="8640960" cy="5429250"/>
          </a:xfrm>
        </p:spPr>
        <p:txBody>
          <a:bodyPr/>
          <a:lstStyle/>
          <a:p>
            <a:pPr marL="514350" indent="-514350">
              <a:buClr>
                <a:schemeClr val="accent6">
                  <a:lumMod val="50000"/>
                </a:schemeClr>
              </a:buClr>
              <a:buAutoNum type="arabicPeriod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Право на жизнь.</a:t>
            </a:r>
          </a:p>
          <a:p>
            <a:pPr marL="514350" indent="-514350">
              <a:buClr>
                <a:schemeClr val="accent6">
                  <a:lumMod val="50000"/>
                </a:schemeClr>
              </a:buClr>
              <a:buAutoNum type="arabicPeriod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Право на имя при рождении.</a:t>
            </a:r>
          </a:p>
          <a:p>
            <a:pPr marL="514350" indent="-514350">
              <a:buClr>
                <a:schemeClr val="accent6">
                  <a:lumMod val="50000"/>
                </a:schemeClr>
              </a:buClr>
              <a:buAutoNum type="arabicPeriod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Право на образование.</a:t>
            </a:r>
          </a:p>
          <a:p>
            <a:pPr marL="514350" indent="-514350">
              <a:buClr>
                <a:schemeClr val="accent6">
                  <a:lumMod val="50000"/>
                </a:schemeClr>
              </a:buClr>
              <a:buAutoNum type="arabicPeriod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Право на медицинскую помощь.</a:t>
            </a:r>
          </a:p>
          <a:p>
            <a:pPr marL="514350" indent="-514350">
              <a:buClr>
                <a:schemeClr val="accent6">
                  <a:lumMod val="50000"/>
                </a:schemeClr>
              </a:buClr>
              <a:buAutoNum type="arabicPeriod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Право на заботу и воспитание родителями.</a:t>
            </a:r>
          </a:p>
          <a:p>
            <a:pPr marL="514350" indent="-514350">
              <a:buClr>
                <a:schemeClr val="accent6">
                  <a:lumMod val="50000"/>
                </a:schemeClr>
              </a:buClr>
              <a:buAutoNum type="arabicPeriod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Право на всестороннее развитие и уважение человеческого достоинства.</a:t>
            </a:r>
          </a:p>
          <a:p>
            <a:pPr marL="514350" indent="-514350">
              <a:buClr>
                <a:schemeClr val="accent6">
                  <a:lumMod val="50000"/>
                </a:schemeClr>
              </a:buClr>
              <a:buAutoNum type="arabicPeriod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Право на отдых и досуг.</a:t>
            </a:r>
          </a:p>
          <a:p>
            <a:pPr marL="514350" indent="-514350">
              <a:buClr>
                <a:schemeClr val="accent6">
                  <a:lumMod val="50000"/>
                </a:schemeClr>
              </a:buClr>
              <a:buAutoNum type="arabicPeriod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Право на защиту своих прав и законных интересов родителями.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20" name="Заголовок 19"/>
          <p:cNvSpPr>
            <a:spLocks noGrp="1"/>
          </p:cNvSpPr>
          <p:nvPr>
            <p:ph type="title" idx="4294967295"/>
          </p:nvPr>
        </p:nvSpPr>
        <p:spPr>
          <a:xfrm>
            <a:off x="438150" y="214313"/>
            <a:ext cx="8705850" cy="85725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            « Имею право»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1520" y="1412776"/>
            <a:ext cx="8686800" cy="452596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 Мы с вами живем не одни, не в лесу, а среди людей. Поэтому очень важно научиться различать хорошее и плохое, принимать правильное решение в различных жизненных ситуациях, контролировать свое поведение при общении с другими людьми.</a:t>
            </a:r>
          </a:p>
          <a:p>
            <a:endParaRPr lang="ru-RU" dirty="0" smtClean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14313"/>
            <a:ext cx="8686800" cy="928687"/>
          </a:xfrm>
        </p:spPr>
        <p:txBody>
          <a:bodyPr/>
          <a:lstStyle/>
          <a:p>
            <a:r>
              <a:rPr lang="ru-RU" b="1" dirty="0" smtClean="0"/>
              <a:t>         </a:t>
            </a:r>
            <a:r>
              <a:rPr lang="ru-RU" sz="3200" b="1" dirty="0" smtClean="0">
                <a:solidFill>
                  <a:srgbClr val="FF0000"/>
                </a:solidFill>
                <a:latin typeface="Bookman Old Style" pitchFamily="18" charset="0"/>
              </a:rPr>
              <a:t>Обязанности ребенка:</a:t>
            </a:r>
            <a:endParaRPr lang="ru-RU" sz="32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214438"/>
            <a:ext cx="8435280" cy="5643562"/>
          </a:xfrm>
        </p:spPr>
        <p:txBody>
          <a:bodyPr/>
          <a:lstStyle/>
          <a:p>
            <a:pPr marL="514350" indent="-514350">
              <a:buNone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    </a:t>
            </a:r>
            <a:r>
              <a:rPr lang="ru-RU" sz="2800" u="sng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Ребенок обязан:</a:t>
            </a:r>
          </a:p>
          <a:p>
            <a:pPr marL="514350" indent="-514350"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соблюдать законы государства, </a:t>
            </a:r>
          </a:p>
          <a:p>
            <a:pPr marL="514350" indent="-514350"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заботиться о родителях,</a:t>
            </a:r>
          </a:p>
          <a:p>
            <a:pPr marL="514350" indent="-514350"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уважать права и интересы других граждан,</a:t>
            </a:r>
          </a:p>
          <a:p>
            <a:pPr marL="514350" indent="-514350"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традиции и культурные ценности народа, других наций и народностей,</a:t>
            </a:r>
          </a:p>
          <a:p>
            <a:pPr marL="514350" indent="-514350"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овладевать знаниями, умениями и навыками,</a:t>
            </a:r>
          </a:p>
          <a:p>
            <a:pPr marL="514350" indent="-514350"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бережно относиться к окружающей среде, всем видам собственности.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710</TotalTime>
  <Words>977</Words>
  <Application>Microsoft Office PowerPoint</Application>
  <PresentationFormat>Экран (4:3)</PresentationFormat>
  <Paragraphs>129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Трек</vt:lpstr>
      <vt:lpstr>Слайд 1</vt:lpstr>
      <vt:lpstr>Слайд 2</vt:lpstr>
      <vt:lpstr>Слайд 3</vt:lpstr>
      <vt:lpstr>Слайд 4</vt:lpstr>
      <vt:lpstr>Слайд 5</vt:lpstr>
      <vt:lpstr>Определение понятий</vt:lpstr>
      <vt:lpstr>            « Имею право»</vt:lpstr>
      <vt:lpstr>Слайд 8</vt:lpstr>
      <vt:lpstr>         Обязанности ребенка:</vt:lpstr>
      <vt:lpstr>Слайд 10</vt:lpstr>
      <vt:lpstr>Права и обязанности родителей:</vt:lpstr>
      <vt:lpstr>Семейное право в древности</vt:lpstr>
      <vt:lpstr>При Иване Грозном появился знаменитый “Домострой”.  </vt:lpstr>
      <vt:lpstr>Определение прав и обязанностей родителей и детей в рамках СК.РФ.  из отрывков сказок </vt:lpstr>
      <vt:lpstr>Слайд 15</vt:lpstr>
      <vt:lpstr>Слайд 16</vt:lpstr>
      <vt:lpstr>Слайд 17</vt:lpstr>
      <vt:lpstr>Слайд 18</vt:lpstr>
      <vt:lpstr>Слайд 19</vt:lpstr>
      <vt:lpstr>Ответы:</vt:lpstr>
      <vt:lpstr>Слайд 21</vt:lpstr>
      <vt:lpstr>Слайд 22</vt:lpstr>
      <vt:lpstr>Рефлексия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999</cp:lastModifiedBy>
  <cp:revision>60</cp:revision>
  <dcterms:created xsi:type="dcterms:W3CDTF">2011-11-24T13:17:04Z</dcterms:created>
  <dcterms:modified xsi:type="dcterms:W3CDTF">2018-12-09T18:20:43Z</dcterms:modified>
</cp:coreProperties>
</file>