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7" r:id="rId12"/>
    <p:sldId id="268" r:id="rId13"/>
    <p:sldId id="269" r:id="rId14"/>
    <p:sldId id="270" r:id="rId15"/>
    <p:sldId id="271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1AB5E-E4AF-4ECD-8E09-8BA9B4BE51C5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299BE-2229-48DE-9B77-B940B324C0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859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6AB8A-9581-47CE-8258-E13CD657D35F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2F67A-1DD8-43E2-8248-2C3B4EB82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9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6AB8A-9581-47CE-8258-E13CD657D35F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2F67A-1DD8-43E2-8248-2C3B4EB82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117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6AB8A-9581-47CE-8258-E13CD657D35F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2F67A-1DD8-43E2-8248-2C3B4EB82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25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6AB8A-9581-47CE-8258-E13CD657D35F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2F67A-1DD8-43E2-8248-2C3B4EB82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39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6AB8A-9581-47CE-8258-E13CD657D35F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2F67A-1DD8-43E2-8248-2C3B4EB82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833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BB34C-4E2B-47E6-A853-CFEC918A2138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95BD3-DD6E-47E6-A118-F994953473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97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99A3C-7DA0-4FC9-A2CD-7AA5990F9EF3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80B88-4F1C-49A4-840E-18816873EB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0987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7E6FD-9A76-49BA-B0F0-26E05D6233CE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FFBF2-224F-46FA-81C0-D643F647EA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102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6891F-4A77-461A-AE57-C37E7F929D85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5B012-75BA-4299-939E-93CA5A2353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74489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F6295-6B86-4333-B01F-0EA7CABAD5ED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B5BF6-C0D6-4AA7-A78D-5C66D8CEF6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3822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31639-7FB9-4534-A171-6F873D743D83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AB278-ACCB-4227-A00D-593EA1B3DC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3174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A891D5-7561-4417-B34F-74FDBEDA39E0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DAE63-9871-4D6C-94D3-AA83CECD73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6175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096F3-060F-4BA5-B251-9E94DC7EC41B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29600-BA77-4457-9837-65135A31D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6478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AFECF-31D8-4668-B6D6-D6BB8B397729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B95A6-7F85-4620-A9A2-D3720437ED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655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02484-F8F2-451A-85F7-BA107A51AFCC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AA9E3-604C-4D88-8168-45C24EE4FD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7576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36AB8A-9581-47CE-8258-E13CD657D35F}" type="datetimeFigureOut">
              <a:rPr lang="ru-RU" smtClean="0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FD2F67A-1DD8-43E2-8248-2C3B4EB82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1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14290"/>
            <a:ext cx="6192688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/>
              <a:t>Информационные системы</a:t>
            </a:r>
          </a:p>
        </p:txBody>
      </p:sp>
      <p:pic>
        <p:nvPicPr>
          <p:cNvPr id="6" name="Рисунок 5" descr="kni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29132"/>
            <a:ext cx="3123476" cy="1788110"/>
          </a:xfrm>
          <a:prstGeom prst="rect">
            <a:avLst/>
          </a:prstGeom>
        </p:spPr>
      </p:pic>
      <p:pic>
        <p:nvPicPr>
          <p:cNvPr id="7" name="Рисунок 6" descr="tek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071678"/>
            <a:ext cx="331103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572560" cy="1399032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Обеспечивающие подсистемы ИС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857500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Информационное</a:t>
            </a:r>
            <a:r>
              <a:rPr lang="en-US" sz="3200" dirty="0"/>
              <a:t> </a:t>
            </a:r>
            <a:r>
              <a:rPr lang="ru-RU" sz="3200" dirty="0"/>
              <a:t>обеспечение</a:t>
            </a:r>
          </a:p>
          <a:p>
            <a:r>
              <a:rPr lang="ru-RU" sz="3200" dirty="0"/>
              <a:t>Техническое обеспечение</a:t>
            </a:r>
          </a:p>
          <a:p>
            <a:r>
              <a:rPr lang="ru-RU" sz="3200" dirty="0"/>
              <a:t>Математическое и программное обеспечение</a:t>
            </a:r>
          </a:p>
          <a:p>
            <a:r>
              <a:rPr lang="ru-RU" sz="3200" dirty="0"/>
              <a:t>Организационное обеспечение</a:t>
            </a:r>
          </a:p>
          <a:p>
            <a:r>
              <a:rPr lang="ru-RU" sz="3200" dirty="0"/>
              <a:t>Правовое обеспечение</a:t>
            </a:r>
          </a:p>
          <a:p>
            <a:r>
              <a:rPr lang="ru-RU" sz="3200" dirty="0"/>
              <a:t>Эргономическое обеспечение</a:t>
            </a:r>
          </a:p>
          <a:p>
            <a:endParaRPr lang="ru-RU" sz="2800" dirty="0"/>
          </a:p>
        </p:txBody>
      </p:sp>
      <p:pic>
        <p:nvPicPr>
          <p:cNvPr id="5" name="Рисунок 4" descr="ya-tehnologii-kotorie-mogut-perevernut-sistemu-obrazovaniya-13655007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5214950"/>
            <a:ext cx="2250545" cy="1496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1836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Информационное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обеспечение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643866" cy="5240386"/>
          </a:xfrm>
        </p:spPr>
        <p:txBody>
          <a:bodyPr/>
          <a:lstStyle/>
          <a:p>
            <a:r>
              <a:rPr lang="ru-RU" dirty="0"/>
              <a:t>Совокупность баз данных и файлов  операционной системы, форматной и лексических баз, а также языковых средств, предназначенных для ввода, обработки, поиска и представления информации в форме, необходимой потребителю.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3" name="Picture 1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1357322" cy="24616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Техническое обеспечение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5168948"/>
          </a:xfrm>
        </p:spPr>
        <p:txBody>
          <a:bodyPr/>
          <a:lstStyle/>
          <a:p>
            <a:pPr marL="85725" indent="-20638">
              <a:buNone/>
            </a:pPr>
            <a:r>
              <a:rPr lang="ru-RU" sz="2400" dirty="0"/>
              <a:t>Комплекс технических средств, обеспечивающих работу ИС:</a:t>
            </a:r>
          </a:p>
          <a:p>
            <a:r>
              <a:rPr lang="ru-RU" sz="2400" dirty="0"/>
              <a:t>Средства сбора информации</a:t>
            </a:r>
          </a:p>
          <a:p>
            <a:r>
              <a:rPr lang="ru-RU" sz="2400" dirty="0"/>
              <a:t>Средства регистрации информации</a:t>
            </a:r>
          </a:p>
          <a:p>
            <a:r>
              <a:rPr lang="ru-RU" sz="2400" dirty="0"/>
              <a:t>Средства передачи  информации и линий связи</a:t>
            </a:r>
          </a:p>
          <a:p>
            <a:r>
              <a:rPr lang="ru-RU" sz="2400" dirty="0"/>
              <a:t>Средства обработки информации</a:t>
            </a:r>
          </a:p>
          <a:p>
            <a:r>
              <a:rPr lang="ru-RU" sz="2400" dirty="0"/>
              <a:t>Средства отображения информации</a:t>
            </a:r>
          </a:p>
          <a:p>
            <a:r>
              <a:rPr lang="ru-RU" sz="2400" dirty="0"/>
              <a:t>Оргтехника</a:t>
            </a:r>
          </a:p>
          <a:p>
            <a:r>
              <a:rPr lang="ru-RU" sz="2400" dirty="0"/>
              <a:t>Эксплуатационные материалы</a:t>
            </a:r>
          </a:p>
          <a:p>
            <a:pPr indent="1588">
              <a:buNone/>
            </a:pPr>
            <a:r>
              <a:rPr lang="ru-RU" sz="2400" dirty="0"/>
              <a:t>(Бумага, картриджи и др.)</a:t>
            </a:r>
          </a:p>
        </p:txBody>
      </p:sp>
      <p:pic>
        <p:nvPicPr>
          <p:cNvPr id="4" name="Рисунок 3" descr="1936434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694" y="4286256"/>
            <a:ext cx="3352800" cy="23469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b="1" dirty="0">
                <a:solidFill>
                  <a:schemeClr val="tx1"/>
                </a:solidFill>
              </a:rPr>
              <a:t>Математическое и программное обеспечение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72000"/>
          </a:xfrm>
        </p:spPr>
        <p:txBody>
          <a:bodyPr/>
          <a:lstStyle/>
          <a:p>
            <a:r>
              <a:rPr lang="ru-RU" sz="2800" dirty="0"/>
              <a:t>Совокупность математических методов, моделей и алгоритмов, примененных в ИС</a:t>
            </a:r>
          </a:p>
          <a:p>
            <a:r>
              <a:rPr lang="ru-RU" sz="2800" dirty="0"/>
              <a:t>Совокупность общесистемных и прикладных программ</a:t>
            </a:r>
          </a:p>
          <a:p>
            <a:r>
              <a:rPr lang="ru-RU" sz="2800" dirty="0"/>
              <a:t>Инструктивно-методическая документация по применению программных средств</a:t>
            </a:r>
          </a:p>
        </p:txBody>
      </p:sp>
      <p:pic>
        <p:nvPicPr>
          <p:cNvPr id="5" name="Рисунок 4" descr="Www.Pix98.CoM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500570"/>
            <a:ext cx="2974520" cy="1981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Autofit/>
          </a:bodyPr>
          <a:lstStyle/>
          <a:p>
            <a:r>
              <a:rPr lang="ru-RU" sz="3800" b="1" dirty="0">
                <a:solidFill>
                  <a:schemeClr val="tx1"/>
                </a:solidFill>
              </a:rPr>
              <a:t>Организационное обеспечение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358246" cy="3357586"/>
          </a:xfrm>
        </p:spPr>
        <p:txBody>
          <a:bodyPr/>
          <a:lstStyle/>
          <a:p>
            <a:r>
              <a:rPr lang="ru-RU" sz="2800" dirty="0"/>
              <a:t>Совокупность документов, определяющих организационную структуру ИС </a:t>
            </a:r>
          </a:p>
          <a:p>
            <a:r>
              <a:rPr lang="ru-RU" sz="2800" dirty="0"/>
              <a:t>Совокупность средств и методов, регламентирующих взаимодействие работников с техническими средствами и между собой в процессе разработки и эксплуатации ИС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Правовое обеспечение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/>
          <a:lstStyle/>
          <a:p>
            <a:r>
              <a:rPr lang="ru-RU" sz="2800" dirty="0"/>
              <a:t>Совокупность</a:t>
            </a:r>
            <a:r>
              <a:rPr lang="ru-RU" dirty="0"/>
              <a:t> правовых норм, регламентирующих правовые отношения при функционировании ИС </a:t>
            </a:r>
          </a:p>
          <a:p>
            <a:r>
              <a:rPr lang="ru-RU" sz="2800" dirty="0"/>
              <a:t>Юридический</a:t>
            </a:r>
            <a:r>
              <a:rPr lang="ru-RU" dirty="0"/>
              <a:t> статус результатов ее функционирования</a:t>
            </a:r>
          </a:p>
        </p:txBody>
      </p:sp>
      <p:sp>
        <p:nvSpPr>
          <p:cNvPr id="2052" name="AutoShape 4" descr="http://ts3.mm.bing.net/th?id=HN.608051379495961461&amp;pid=1.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8699">
            <a:off x="5500694" y="4214818"/>
            <a:ext cx="2286016" cy="1925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1045838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>
                <a:solidFill>
                  <a:schemeClr val="tx1"/>
                </a:solidFill>
              </a:rPr>
              <a:t>Эргономическое обеспечение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/>
          <a:lstStyle/>
          <a:p>
            <a:pPr marL="0" indent="449263">
              <a:buNone/>
            </a:pPr>
            <a:r>
              <a:rPr lang="ru-RU" sz="2800" dirty="0"/>
              <a:t>Совокупность реализованных решений по согласованию психологических, психофизиологических, физиологических характеристик пользователей ИС с техническими характеристиками комплекса средств ИС и параметрами рабочей среды на рабочих местах персонала.</a:t>
            </a:r>
          </a:p>
          <a:p>
            <a:pPr marL="0" indent="449263">
              <a:buNone/>
            </a:pPr>
            <a:r>
              <a:rPr lang="ru-RU" sz="2800" dirty="0"/>
              <a:t>Способствует созданию обстановки, исключающей профессиональные заболевания и травматизм.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48F82-3EFD-4709-9362-720D2382F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07" y="332656"/>
            <a:ext cx="6347713" cy="608507"/>
          </a:xfrm>
        </p:spPr>
        <p:txBody>
          <a:bodyPr>
            <a:normAutofit fontScale="90000"/>
          </a:bodyPr>
          <a:lstStyle/>
          <a:p>
            <a:r>
              <a:rPr lang="ru-RU" dirty="0"/>
              <a:t>Самостоятельная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02217-6054-4BDE-AA45-2531E7FA6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06" y="1344597"/>
            <a:ext cx="7222154" cy="3880773"/>
          </a:xfrm>
        </p:spPr>
        <p:txBody>
          <a:bodyPr/>
          <a:lstStyle/>
          <a:p>
            <a:pPr algn="ctr"/>
            <a:r>
              <a:rPr lang="ru-RU" dirty="0"/>
              <a:t>Заполнить таблицу </a:t>
            </a:r>
          </a:p>
          <a:p>
            <a:pPr marL="0" indent="0" algn="ctr">
              <a:buNone/>
            </a:pPr>
            <a:r>
              <a:rPr lang="ru-RU" dirty="0"/>
              <a:t>«</a:t>
            </a:r>
            <a:r>
              <a:rPr lang="ru-RU" b="1" dirty="0"/>
              <a:t>Этапы развития информационных систем»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100FA0A-FA56-4C1C-8725-1FB985091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75837"/>
              </p:ext>
            </p:extLst>
          </p:nvPr>
        </p:nvGraphicFramePr>
        <p:xfrm>
          <a:off x="395536" y="2276872"/>
          <a:ext cx="7992888" cy="307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3648427975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3650355533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77522135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59212739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/>
                        <a:t>Период времени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Концепция использования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Виды информационных систем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 использования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62494"/>
                  </a:ext>
                </a:extLst>
              </a:tr>
              <a:tr h="534721">
                <a:tc>
                  <a:txBody>
                    <a:bodyPr/>
                    <a:lstStyle/>
                    <a:p>
                      <a:r>
                        <a:rPr lang="ru-RU" dirty="0"/>
                        <a:t>1950-1960 </a:t>
                      </a:r>
                      <a:r>
                        <a:rPr lang="ru-RU" dirty="0" err="1"/>
                        <a:t>гг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643745"/>
                  </a:ext>
                </a:extLst>
              </a:tr>
              <a:tr h="534721">
                <a:tc>
                  <a:txBody>
                    <a:bodyPr/>
                    <a:lstStyle/>
                    <a:p>
                      <a:r>
                        <a:rPr lang="ru-RU" dirty="0"/>
                        <a:t>1960-1970 </a:t>
                      </a:r>
                      <a:r>
                        <a:rPr lang="ru-RU" dirty="0" err="1"/>
                        <a:t>гг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174992"/>
                  </a:ext>
                </a:extLst>
              </a:tr>
              <a:tr h="534721">
                <a:tc>
                  <a:txBody>
                    <a:bodyPr/>
                    <a:lstStyle/>
                    <a:p>
                      <a:r>
                        <a:rPr lang="ru-RU" dirty="0"/>
                        <a:t>1970-1980 </a:t>
                      </a:r>
                      <a:r>
                        <a:rPr lang="ru-RU" dirty="0" err="1"/>
                        <a:t>гг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17488"/>
                  </a:ext>
                </a:extLst>
              </a:tr>
              <a:tr h="534721">
                <a:tc>
                  <a:txBody>
                    <a:bodyPr/>
                    <a:lstStyle/>
                    <a:p>
                      <a:r>
                        <a:rPr lang="ru-RU" dirty="0"/>
                        <a:t>1980-2000 </a:t>
                      </a:r>
                      <a:r>
                        <a:rPr lang="ru-RU" dirty="0" err="1"/>
                        <a:t>гг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86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6443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071810"/>
            <a:ext cx="4357686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Представление об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информационной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системе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00034" y="214313"/>
            <a:ext cx="828677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Система </a:t>
            </a:r>
            <a:r>
              <a:rPr lang="ru-RU" sz="2800" dirty="0">
                <a:latin typeface="Century Gothic" pitchFamily="34" charset="0"/>
              </a:rPr>
              <a:t>– любой объект, который одновременно рассматривается и как единое целое, и как совокупность более мелких, разнородных объектов, объединенных для достижения поставленных целей.</a:t>
            </a:r>
          </a:p>
        </p:txBody>
      </p:sp>
      <p:pic>
        <p:nvPicPr>
          <p:cNvPr id="4" name="Рисунок 3" descr="komplek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071810"/>
            <a:ext cx="4127511" cy="3157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3929066"/>
            <a:ext cx="4071934" cy="1399032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Представление об </a:t>
            </a:r>
            <a:br>
              <a:rPr lang="ru-RU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информационной</a:t>
            </a:r>
            <a:br>
              <a:rPr lang="ru-RU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системе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571472" y="357166"/>
            <a:ext cx="82867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Информационная система (ИС) </a:t>
            </a:r>
            <a:r>
              <a:rPr lang="ru-RU" sz="2800" dirty="0">
                <a:latin typeface="Century Gothic" pitchFamily="34" charset="0"/>
              </a:rPr>
              <a:t>– это взаимосвязанная совокупность средств, методов и персонала, используемая для обработки данных.</a:t>
            </a:r>
          </a:p>
        </p:txBody>
      </p:sp>
      <p:pic>
        <p:nvPicPr>
          <p:cNvPr id="5" name="Рисунок 4" descr="7technologii_obraz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3" y="3000372"/>
            <a:ext cx="4600453" cy="3057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786058"/>
            <a:ext cx="1571636" cy="12144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Источник входной информации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2857496"/>
            <a:ext cx="150019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Потребитель информации</a:t>
            </a:r>
          </a:p>
        </p:txBody>
      </p:sp>
      <p:cxnSp>
        <p:nvCxnSpPr>
          <p:cNvPr id="11" name="Прямая со стрелкой 10"/>
          <p:cNvCxnSpPr>
            <a:stCxn id="0" idx="3"/>
            <a:endCxn id="0" idx="1"/>
          </p:cNvCxnSpPr>
          <p:nvPr/>
        </p:nvCxnSpPr>
        <p:spPr>
          <a:xfrm>
            <a:off x="1785938" y="3429000"/>
            <a:ext cx="2873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1928813" y="1714500"/>
            <a:ext cx="5072062" cy="3500438"/>
            <a:chOff x="1928813" y="1714500"/>
            <a:chExt cx="5072062" cy="3500438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928813" y="1714500"/>
              <a:ext cx="5072062" cy="3500438"/>
            </a:xfrm>
            <a:prstGeom prst="round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94000">
                  <a:schemeClr val="tx2">
                    <a:lumMod val="20000"/>
                    <a:lumOff val="80000"/>
                  </a:schemeClr>
                </a:gs>
              </a:gsLst>
            </a:gradFill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2071670" y="2786058"/>
              <a:ext cx="4714908" cy="1357322"/>
              <a:chOff x="2071670" y="2786058"/>
              <a:chExt cx="4714908" cy="135732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071670" y="3143248"/>
                <a:ext cx="1285884" cy="64294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dirty="0"/>
                  <a:t>Прием информации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3500430" y="2786058"/>
                <a:ext cx="1857388" cy="135732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/>
                  <a:t>Хранение и преобразование информации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500694" y="3143248"/>
                <a:ext cx="1285884" cy="64294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dirty="0"/>
                  <a:t>Вывод информации</a:t>
                </a:r>
              </a:p>
            </p:txBody>
          </p:sp>
          <p:cxnSp>
            <p:nvCxnSpPr>
              <p:cNvPr id="13" name="Прямая со стрелкой 12"/>
              <p:cNvCxnSpPr>
                <a:stCxn id="0" idx="3"/>
                <a:endCxn id="0" idx="1"/>
              </p:cNvCxnSpPr>
              <p:nvPr/>
            </p:nvCxnSpPr>
            <p:spPr>
              <a:xfrm>
                <a:off x="3357563" y="3465513"/>
                <a:ext cx="142875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0" idx="3"/>
                <a:endCxn id="0" idx="1"/>
              </p:cNvCxnSpPr>
              <p:nvPr/>
            </p:nvCxnSpPr>
            <p:spPr>
              <a:xfrm>
                <a:off x="5357813" y="3465513"/>
                <a:ext cx="142875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>
                <a:stCxn id="0" idx="3"/>
                <a:endCxn id="0" idx="1"/>
              </p:cNvCxnSpPr>
              <p:nvPr/>
            </p:nvCxnSpPr>
            <p:spPr>
              <a:xfrm>
                <a:off x="5357813" y="3465513"/>
                <a:ext cx="142875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" name="Прямая со стрелкой 20"/>
          <p:cNvCxnSpPr/>
          <p:nvPr/>
        </p:nvCxnSpPr>
        <p:spPr>
          <a:xfrm flipV="1">
            <a:off x="6786578" y="3429000"/>
            <a:ext cx="5000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312" name="TextBox 15"/>
          <p:cNvSpPr txBox="1">
            <a:spLocks noChangeArrowheads="1"/>
          </p:cNvSpPr>
          <p:nvPr/>
        </p:nvSpPr>
        <p:spPr bwMode="auto">
          <a:xfrm>
            <a:off x="1357313" y="285750"/>
            <a:ext cx="642937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Разомкнутая ИС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5458968"/>
            <a:ext cx="3714744" cy="13990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sz="2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Замкнутая и разомкнутая ИС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3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58968"/>
            <a:ext cx="3714744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Замкнутая и разомкнутая ИС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786058"/>
            <a:ext cx="1785918" cy="1285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Источник входной информации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2857496"/>
            <a:ext cx="150019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Потребитель информации</a:t>
            </a:r>
          </a:p>
        </p:txBody>
      </p:sp>
      <p:cxnSp>
        <p:nvCxnSpPr>
          <p:cNvPr id="11" name="Прямая со стрелкой 10"/>
          <p:cNvCxnSpPr>
            <a:stCxn id="0" idx="3"/>
            <a:endCxn id="0" idx="1"/>
          </p:cNvCxnSpPr>
          <p:nvPr/>
        </p:nvCxnSpPr>
        <p:spPr>
          <a:xfrm>
            <a:off x="1785938" y="3429000"/>
            <a:ext cx="2873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1928794" y="1643050"/>
            <a:ext cx="5072062" cy="3929063"/>
            <a:chOff x="1928813" y="1714500"/>
            <a:chExt cx="5072062" cy="3929063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928813" y="1714500"/>
              <a:ext cx="5072062" cy="3929063"/>
            </a:xfrm>
            <a:prstGeom prst="roundRect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</a:schemeClr>
                </a:gs>
                <a:gs pos="94000">
                  <a:schemeClr val="bg1">
                    <a:lumMod val="95000"/>
                  </a:schemeClr>
                </a:gs>
              </a:gsLst>
            </a:gradFill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2071670" y="2786058"/>
              <a:ext cx="4714908" cy="1357322"/>
              <a:chOff x="2071670" y="2786058"/>
              <a:chExt cx="4714908" cy="135732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071670" y="3143248"/>
                <a:ext cx="1285884" cy="64294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dirty="0"/>
                  <a:t>Ввод информации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3500430" y="2786058"/>
                <a:ext cx="1857388" cy="135732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/>
                  <a:t>Хранение и преобразование информации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500694" y="3143248"/>
                <a:ext cx="1285884" cy="64294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dirty="0"/>
                  <a:t>Вывод информации</a:t>
                </a:r>
              </a:p>
            </p:txBody>
          </p:sp>
          <p:cxnSp>
            <p:nvCxnSpPr>
              <p:cNvPr id="13" name="Прямая со стрелкой 12"/>
              <p:cNvCxnSpPr>
                <a:stCxn id="0" idx="3"/>
                <a:endCxn id="0" idx="1"/>
              </p:cNvCxnSpPr>
              <p:nvPr/>
            </p:nvCxnSpPr>
            <p:spPr>
              <a:xfrm>
                <a:off x="3357563" y="3465513"/>
                <a:ext cx="142875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>
                <a:stCxn id="0" idx="3"/>
                <a:endCxn id="0" idx="1"/>
              </p:cNvCxnSpPr>
              <p:nvPr/>
            </p:nvCxnSpPr>
            <p:spPr>
              <a:xfrm>
                <a:off x="5357813" y="3465513"/>
                <a:ext cx="142875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" name="Прямая со стрелкой 20"/>
          <p:cNvCxnSpPr/>
          <p:nvPr/>
        </p:nvCxnSpPr>
        <p:spPr>
          <a:xfrm flipV="1">
            <a:off x="6786578" y="3357562"/>
            <a:ext cx="5000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37" name="TextBox 15"/>
          <p:cNvSpPr txBox="1">
            <a:spLocks noChangeArrowheads="1"/>
          </p:cNvSpPr>
          <p:nvPr/>
        </p:nvSpPr>
        <p:spPr bwMode="auto">
          <a:xfrm>
            <a:off x="1357313" y="285750"/>
            <a:ext cx="642937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Замкнутая ИС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2714625" y="3786188"/>
            <a:ext cx="5322888" cy="1643076"/>
            <a:chOff x="2714625" y="3786188"/>
            <a:chExt cx="5322888" cy="164307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929190" y="4643446"/>
              <a:ext cx="1571636" cy="78581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Обратная связь</a:t>
              </a:r>
            </a:p>
          </p:txBody>
        </p:sp>
        <p:cxnSp>
          <p:nvCxnSpPr>
            <p:cNvPr id="23" name="Соединительная линия уступом 22"/>
            <p:cNvCxnSpPr>
              <a:stCxn id="0" idx="2"/>
              <a:endCxn id="0" idx="3"/>
            </p:cNvCxnSpPr>
            <p:nvPr/>
          </p:nvCxnSpPr>
          <p:spPr>
            <a:xfrm rot="5400000">
              <a:off x="6679406" y="3679032"/>
              <a:ext cx="1179513" cy="153670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0" idx="1"/>
              <a:endCxn id="0" idx="2"/>
            </p:cNvCxnSpPr>
            <p:nvPr/>
          </p:nvCxnSpPr>
          <p:spPr>
            <a:xfrm rot="10800000">
              <a:off x="2714625" y="3786188"/>
              <a:ext cx="2214563" cy="125095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33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143" y="908720"/>
            <a:ext cx="6347713" cy="803176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Значение ИС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3832225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Освобождает сотрудников от рутинной работы за счет ее автоматизации</a:t>
            </a:r>
          </a:p>
          <a:p>
            <a:r>
              <a:rPr lang="ru-RU" sz="2800" dirty="0"/>
              <a:t>Обеспечивает достоверность информации</a:t>
            </a:r>
          </a:p>
          <a:p>
            <a:r>
              <a:rPr lang="ru-RU" sz="2800" dirty="0"/>
              <a:t>Обеспечивает более рациональную организацию переработки информации на компьютере</a:t>
            </a:r>
          </a:p>
          <a:p>
            <a:r>
              <a:rPr lang="ru-RU" sz="2800" dirty="0"/>
              <a:t>Предоставляет потребителям уникальные услуги</a:t>
            </a:r>
          </a:p>
        </p:txBody>
      </p:sp>
      <p:pic>
        <p:nvPicPr>
          <p:cNvPr id="5" name="Рисунок 4" descr="107853_6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2428892" cy="143131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</a:rPr>
              <a:t>Классификация</a:t>
            </a: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ИС</a:t>
            </a:r>
            <a:b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4000" b="1" dirty="0">
                <a:solidFill>
                  <a:schemeClr val="tx1"/>
                </a:solidFill>
              </a:rPr>
              <a:t>(по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характеру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использования)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428875"/>
            <a:ext cx="8229600" cy="2428875"/>
          </a:xfrm>
        </p:spPr>
        <p:txBody>
          <a:bodyPr/>
          <a:lstStyle/>
          <a:p>
            <a:r>
              <a:rPr lang="ru-RU" sz="2800" dirty="0"/>
              <a:t>Информационно – поисковые</a:t>
            </a:r>
          </a:p>
          <a:p>
            <a:r>
              <a:rPr lang="ru-RU" sz="2800" dirty="0"/>
              <a:t>Управляющие</a:t>
            </a:r>
          </a:p>
          <a:p>
            <a:r>
              <a:rPr lang="ru-RU" sz="2800" dirty="0"/>
              <a:t>Интеллектуальные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Классификация</a:t>
            </a: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ИС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(по сфере применения)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000375"/>
          </a:xfrm>
        </p:spPr>
        <p:txBody>
          <a:bodyPr/>
          <a:lstStyle/>
          <a:p>
            <a:r>
              <a:rPr lang="ru-RU" sz="2800" dirty="0"/>
              <a:t>Управление технологическими процессами</a:t>
            </a:r>
          </a:p>
          <a:p>
            <a:r>
              <a:rPr lang="ru-RU" sz="2800" dirty="0"/>
              <a:t>Системы автоматизированного проектирования (САПР)</a:t>
            </a:r>
          </a:p>
          <a:p>
            <a:r>
              <a:rPr lang="ru-RU" sz="2800" dirty="0"/>
              <a:t>Организационное управление</a:t>
            </a:r>
          </a:p>
          <a:p>
            <a:r>
              <a:rPr lang="ru-RU" sz="2800" dirty="0"/>
              <a:t>Корпоративные</a:t>
            </a:r>
          </a:p>
          <a:p>
            <a:endParaRPr lang="ru-RU" sz="2800" dirty="0"/>
          </a:p>
        </p:txBody>
      </p:sp>
      <p:pic>
        <p:nvPicPr>
          <p:cNvPr id="6" name="Рисунок 5" descr="3d технолог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429132"/>
            <a:ext cx="3286128" cy="2185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ru-RU" b="1" dirty="0">
                <a:solidFill>
                  <a:schemeClr val="tx1"/>
                </a:solidFill>
              </a:rPr>
              <a:t>Структура информационной системы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403476" y="1714488"/>
            <a:ext cx="8633020" cy="4882864"/>
            <a:chOff x="82954" y="1714488"/>
            <a:chExt cx="8633020" cy="4882864"/>
          </a:xfrm>
        </p:grpSpPr>
        <p:sp>
          <p:nvSpPr>
            <p:cNvPr id="5" name="Блок-схема: процесс 4"/>
            <p:cNvSpPr/>
            <p:nvPr/>
          </p:nvSpPr>
          <p:spPr>
            <a:xfrm>
              <a:off x="3500430" y="1714488"/>
              <a:ext cx="1643074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ИС</a:t>
              </a:r>
            </a:p>
          </p:txBody>
        </p:sp>
        <p:sp>
          <p:nvSpPr>
            <p:cNvPr id="6" name="Блок-схема: процесс 5"/>
            <p:cNvSpPr/>
            <p:nvPr/>
          </p:nvSpPr>
          <p:spPr>
            <a:xfrm>
              <a:off x="82954" y="2454892"/>
              <a:ext cx="4631922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Обеспечивающие</a:t>
              </a:r>
              <a:r>
                <a:rPr lang="ru-RU" dirty="0">
                  <a:solidFill>
                    <a:schemeClr val="bg1"/>
                  </a:solidFill>
                </a:rPr>
                <a:t> </a:t>
              </a:r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подсистемы</a:t>
              </a:r>
            </a:p>
          </p:txBody>
        </p:sp>
        <p:sp>
          <p:nvSpPr>
            <p:cNvPr id="7" name="Блок-схема: процесс 6"/>
            <p:cNvSpPr/>
            <p:nvPr/>
          </p:nvSpPr>
          <p:spPr>
            <a:xfrm>
              <a:off x="5000628" y="2428868"/>
              <a:ext cx="3715346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Функциональные</a:t>
              </a:r>
              <a:r>
                <a:rPr lang="ru-RU" sz="1400" dirty="0">
                  <a:solidFill>
                    <a:schemeClr val="bg1"/>
                  </a:solidFill>
                </a:rPr>
                <a:t> </a:t>
              </a: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подсистемы</a:t>
              </a:r>
            </a:p>
          </p:txBody>
        </p:sp>
        <p:sp>
          <p:nvSpPr>
            <p:cNvPr id="8" name="Блок-схема: процесс 7"/>
            <p:cNvSpPr/>
            <p:nvPr/>
          </p:nvSpPr>
          <p:spPr>
            <a:xfrm>
              <a:off x="4929190" y="3357562"/>
              <a:ext cx="1000132" cy="3095204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Сбор</a:t>
              </a:r>
              <a:r>
                <a:rPr lang="ru-RU" sz="2000" dirty="0">
                  <a:solidFill>
                    <a:schemeClr val="bg1"/>
                  </a:solidFill>
                </a:rPr>
                <a:t> </a:t>
              </a:r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информации</a:t>
              </a:r>
            </a:p>
          </p:txBody>
        </p:sp>
        <p:sp>
          <p:nvSpPr>
            <p:cNvPr id="9" name="Блок-схема: процесс 8"/>
            <p:cNvSpPr/>
            <p:nvPr/>
          </p:nvSpPr>
          <p:spPr>
            <a:xfrm>
              <a:off x="6037428" y="3357562"/>
              <a:ext cx="1285884" cy="3167782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Представление</a:t>
              </a:r>
              <a:r>
                <a:rPr lang="ru-RU" sz="1600" dirty="0">
                  <a:solidFill>
                    <a:schemeClr val="bg1"/>
                  </a:solidFill>
                </a:rPr>
                <a:t>, </a:t>
              </a:r>
              <a:r>
                <a: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хранение</a:t>
              </a:r>
              <a:r>
                <a:rPr lang="ru-RU" sz="1600" dirty="0">
                  <a:solidFill>
                    <a:schemeClr val="bg1"/>
                  </a:solidFill>
                </a:rPr>
                <a:t> </a:t>
              </a:r>
              <a:r>
                <a: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</a:t>
              </a:r>
              <a:r>
                <a:rPr lang="ru-RU" sz="1600" dirty="0">
                  <a:solidFill>
                    <a:schemeClr val="bg1"/>
                  </a:solidFill>
                </a:rPr>
                <a:t> </a:t>
              </a:r>
              <a:r>
                <a: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обработка</a:t>
              </a:r>
              <a:r>
                <a:rPr lang="ru-RU" sz="1600" dirty="0">
                  <a:solidFill>
                    <a:schemeClr val="bg1"/>
                  </a:solidFill>
                </a:rPr>
                <a:t> </a:t>
              </a:r>
              <a:r>
                <a: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информации</a:t>
              </a:r>
            </a:p>
          </p:txBody>
        </p:sp>
        <p:sp>
          <p:nvSpPr>
            <p:cNvPr id="10" name="Блок-схема: процесс 9"/>
            <p:cNvSpPr/>
            <p:nvPr/>
          </p:nvSpPr>
          <p:spPr>
            <a:xfrm>
              <a:off x="7429520" y="3357562"/>
              <a:ext cx="1108238" cy="3239790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Выдача</a:t>
              </a:r>
              <a:r>
                <a:rPr lang="ru-RU" dirty="0">
                  <a:solidFill>
                    <a:schemeClr val="bg1"/>
                  </a:solidFill>
                </a:rPr>
                <a:t> и </a:t>
              </a:r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распространение</a:t>
              </a:r>
              <a:r>
                <a:rPr lang="ru-RU" dirty="0">
                  <a:solidFill>
                    <a:schemeClr val="bg1"/>
                  </a:solidFill>
                </a:rPr>
                <a:t> </a:t>
              </a:r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информации</a:t>
              </a:r>
            </a:p>
          </p:txBody>
        </p:sp>
        <p:sp>
          <p:nvSpPr>
            <p:cNvPr id="11" name="Блок-схема: процесс 10"/>
            <p:cNvSpPr/>
            <p:nvPr/>
          </p:nvSpPr>
          <p:spPr>
            <a:xfrm rot="16200000">
              <a:off x="-398262" y="4654846"/>
              <a:ext cx="3095774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Информационное</a:t>
              </a:r>
            </a:p>
          </p:txBody>
        </p:sp>
        <p:sp>
          <p:nvSpPr>
            <p:cNvPr id="12" name="Блок-схема: процесс 11"/>
            <p:cNvSpPr/>
            <p:nvPr/>
          </p:nvSpPr>
          <p:spPr>
            <a:xfrm rot="16200000">
              <a:off x="274035" y="4655131"/>
              <a:ext cx="3095204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Организационное</a:t>
              </a:r>
              <a:r>
                <a:rPr lang="ru-RU" sz="1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3" name="Блок-схема: процесс 12"/>
            <p:cNvSpPr/>
            <p:nvPr/>
          </p:nvSpPr>
          <p:spPr>
            <a:xfrm rot="16200000">
              <a:off x="1060232" y="4619982"/>
              <a:ext cx="3167782" cy="642942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Математическое</a:t>
              </a:r>
              <a:r>
                <a:rPr lang="ru-RU" sz="1200" dirty="0">
                  <a:solidFill>
                    <a:schemeClr val="bg1"/>
                  </a:solidFill>
                </a:rPr>
                <a:t> </a:t>
              </a:r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</a:t>
              </a:r>
              <a:r>
                <a:rPr lang="ru-RU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программное</a:t>
              </a:r>
            </a:p>
          </p:txBody>
        </p:sp>
        <p:sp>
          <p:nvSpPr>
            <p:cNvPr id="14" name="Блок-схема: процесс 13"/>
            <p:cNvSpPr/>
            <p:nvPr/>
          </p:nvSpPr>
          <p:spPr>
            <a:xfrm rot="16200000">
              <a:off x="1846050" y="4691420"/>
              <a:ext cx="3167782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Техническое</a:t>
              </a:r>
            </a:p>
          </p:txBody>
        </p:sp>
        <p:sp>
          <p:nvSpPr>
            <p:cNvPr id="15" name="Блок-схема: процесс 14"/>
            <p:cNvSpPr/>
            <p:nvPr/>
          </p:nvSpPr>
          <p:spPr>
            <a:xfrm rot="16200000">
              <a:off x="2739595" y="4655131"/>
              <a:ext cx="3095204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Правовое</a:t>
              </a:r>
            </a:p>
          </p:txBody>
        </p:sp>
        <p:cxnSp>
          <p:nvCxnSpPr>
            <p:cNvPr id="17" name="Прямая со стрелкой 16"/>
            <p:cNvCxnSpPr>
              <a:stCxn id="5" idx="2"/>
            </p:cNvCxnSpPr>
            <p:nvPr/>
          </p:nvCxnSpPr>
          <p:spPr>
            <a:xfrm rot="16200000" flipH="1">
              <a:off x="5268520" y="1268000"/>
              <a:ext cx="214314" cy="2107421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5" idx="2"/>
            </p:cNvCxnSpPr>
            <p:nvPr/>
          </p:nvCxnSpPr>
          <p:spPr>
            <a:xfrm rot="5400000">
              <a:off x="3232538" y="1339439"/>
              <a:ext cx="214314" cy="1964545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5400000">
              <a:off x="902096" y="313846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5400000">
              <a:off x="1572398" y="314245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rot="5400000">
              <a:off x="2358216" y="314245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rot="5400000">
              <a:off x="3215472" y="314245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rot="5400000">
              <a:off x="4001290" y="314245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5287174" y="314245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rot="5400000">
              <a:off x="6430182" y="314245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rot="5400000">
              <a:off x="7716066" y="314245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rot="5400000">
              <a:off x="254024" y="3138464"/>
              <a:ext cx="428628" cy="15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Блок-схема: процесс 30"/>
            <p:cNvSpPr/>
            <p:nvPr/>
          </p:nvSpPr>
          <p:spPr>
            <a:xfrm rot="16200000">
              <a:off x="-1118342" y="4654846"/>
              <a:ext cx="3095774" cy="500066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Эргономическое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1344</TotalTime>
  <Words>400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Trebuchet MS</vt:lpstr>
      <vt:lpstr>Wingdings 2</vt:lpstr>
      <vt:lpstr>Wingdings 3</vt:lpstr>
      <vt:lpstr>Аспект</vt:lpstr>
      <vt:lpstr>Презентация PowerPoint</vt:lpstr>
      <vt:lpstr>Представление об  информационной системе</vt:lpstr>
      <vt:lpstr>Представление об  информационной системе</vt:lpstr>
      <vt:lpstr>Презентация PowerPoint</vt:lpstr>
      <vt:lpstr>Замкнутая и разомкнутая ИС</vt:lpstr>
      <vt:lpstr>Значение ИС</vt:lpstr>
      <vt:lpstr>Классификация ИС (по характеру использования)</vt:lpstr>
      <vt:lpstr>Классификация ИС (по сфере применения)</vt:lpstr>
      <vt:lpstr>Структура информационной системы</vt:lpstr>
      <vt:lpstr>Обеспечивающие подсистемы ИС</vt:lpstr>
      <vt:lpstr>Информационное обеспечение </vt:lpstr>
      <vt:lpstr>Техническое обеспечение </vt:lpstr>
      <vt:lpstr>Математическое и программное обеспечение </vt:lpstr>
      <vt:lpstr>Организационное обеспечение </vt:lpstr>
      <vt:lpstr>Правовое обеспечение </vt:lpstr>
      <vt:lpstr>Эргономическое обеспечение</vt:lpstr>
      <vt:lpstr>Самостоятельная работа</vt:lpstr>
    </vt:vector>
  </TitlesOfParts>
  <Company>МОУ Колыванская СОШ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Ольга Головчанская</cp:lastModifiedBy>
  <cp:revision>94</cp:revision>
  <dcterms:created xsi:type="dcterms:W3CDTF">2009-09-21T04:32:56Z</dcterms:created>
  <dcterms:modified xsi:type="dcterms:W3CDTF">2023-09-07T04:45:50Z</dcterms:modified>
</cp:coreProperties>
</file>