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1" r:id="rId2"/>
    <p:sldId id="273" r:id="rId3"/>
    <p:sldId id="276" r:id="rId4"/>
    <p:sldId id="263" r:id="rId5"/>
    <p:sldId id="271" r:id="rId6"/>
    <p:sldId id="274" r:id="rId7"/>
    <p:sldId id="283" r:id="rId8"/>
    <p:sldId id="277" r:id="rId9"/>
    <p:sldId id="272" r:id="rId10"/>
    <p:sldId id="284" r:id="rId11"/>
    <p:sldId id="278" r:id="rId12"/>
    <p:sldId id="280" r:id="rId13"/>
    <p:sldId id="285" r:id="rId14"/>
    <p:sldId id="28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8" autoAdjust="0"/>
    <p:restoredTop sz="94671" autoAdjust="0"/>
  </p:normalViewPr>
  <p:slideViewPr>
    <p:cSldViewPr>
      <p:cViewPr varScale="1">
        <p:scale>
          <a:sx n="65" d="100"/>
          <a:sy n="65" d="100"/>
        </p:scale>
        <p:origin x="-9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0C66F-27D4-437E-942A-5D3581B2A701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A599B-C11F-4CF2-9652-D758E80D9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1017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6;&#1040;&#1041;&#1054;&#1058;&#1040;\&#1052;&#1077;&#1088;&#1086;&#1087;&#1088;&#1080;&#1103;&#1090;&#1080;&#1103;%20&#1042;&#1086;&#1078;&#1072;&#1090;&#1072;&#1103;\&#1044;&#1077;&#1085;&#1100;%20&#1052;&#1072;&#1090;&#1077;&#1088;&#1080;\pole-chudes-super-igra-2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6.jpeg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6;&#1040;&#1041;&#1054;&#1058;&#1040;\&#1052;&#1077;&#1088;&#1086;&#1087;&#1088;&#1080;&#1103;&#1090;&#1080;&#1103;%20&#1042;&#1086;&#1078;&#1072;&#1090;&#1072;&#1103;\&#1044;&#1077;&#1085;&#1100;%20&#1052;&#1072;&#1090;&#1077;&#1088;&#1080;\pole-chudes-super-igra-2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6;&#1040;&#1041;&#1054;&#1058;&#1040;\&#1052;&#1077;&#1088;&#1086;&#1087;&#1088;&#1080;&#1103;&#1090;&#1080;&#1103;%20&#1042;&#1086;&#1078;&#1072;&#1090;&#1072;&#1103;\&#1044;&#1077;&#1085;&#1100;%20&#1052;&#1072;&#1090;&#1077;&#1088;&#1080;\pole-chudes-super-igra-2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6.jpeg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6;&#1040;&#1041;&#1054;&#1058;&#1040;\&#1052;&#1077;&#1088;&#1086;&#1087;&#1088;&#1080;&#1103;&#1090;&#1080;&#1103;%20&#1042;&#1086;&#1078;&#1072;&#1090;&#1072;&#1103;\&#1044;&#1077;&#1085;&#1100;%20&#1052;&#1072;&#1090;&#1077;&#1088;&#1080;\pole-chudes-super-igra-2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6;&#1040;&#1041;&#1054;&#1058;&#1040;\&#1052;&#1077;&#1088;&#1086;&#1087;&#1088;&#1080;&#1103;&#1090;&#1080;&#1103;%20&#1042;&#1086;&#1078;&#1072;&#1090;&#1072;&#1103;\&#1044;&#1077;&#1085;&#1100;%20&#1052;&#1072;&#1090;&#1077;&#1088;&#1080;\pole-chudes-super-igra-2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6.jpe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6;&#1040;&#1041;&#1054;&#1058;&#1040;\&#1052;&#1077;&#1088;&#1086;&#1087;&#1088;&#1080;&#1103;&#1090;&#1080;&#1103;%20&#1042;&#1086;&#1078;&#1072;&#1090;&#1072;&#1103;\&#1044;&#1077;&#1085;&#1100;%20&#1052;&#1072;&#1090;&#1077;&#1088;&#1080;\pole-chudes-super-igra-2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6;&#1040;&#1041;&#1054;&#1058;&#1040;\&#1052;&#1077;&#1088;&#1086;&#1087;&#1088;&#1080;&#1103;&#1090;&#1080;&#1103;%20&#1042;&#1086;&#1078;&#1072;&#1090;&#1072;&#1103;\&#1044;&#1077;&#1085;&#1100;%20&#1052;&#1072;&#1090;&#1077;&#1088;&#1080;\pole-chudes-super-igra-2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6.jpeg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2" Type="http://schemas.openxmlformats.org/officeDocument/2006/relationships/audio" Target="file:///D:\&#1056;&#1040;&#1041;&#1054;&#1058;&#1040;\&#1052;&#1077;&#1088;&#1086;&#1087;&#1088;&#1080;&#1103;&#1090;&#1080;&#1103;%20&#1042;&#1086;&#1078;&#1072;&#1090;&#1072;&#1103;\&#1044;&#1077;&#1085;&#1100;%20&#1052;&#1072;&#1090;&#1077;&#1088;&#1080;\pole-chudes-super-igra-2.mp3" TargetMode="External"/><Relationship Id="rId1" Type="http://schemas.openxmlformats.org/officeDocument/2006/relationships/audio" Target="file:///F:\&#1053;&#1086;&#1074;&#1072;&#1103;%20&#1087;&#1072;&#1087;&#1082;&#1072;\&#1055;&#1086;&#1083;&#1077;%20&#1095;&#1091;&#1076;&#1077;&#1089;-&#1057;&#1086;&#1074;&#1088;&#1077;&#1084;&#1077;&#1085;&#1085;&#1072;&#1103;%20&#1079;&#1072;&#1089;&#1090;&#1072;&#1074;&#1082;&#1072;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3;&#1086;&#1074;&#1072;&#1103;%20&#1087;&#1072;&#1087;&#1082;&#1072;\&#1055;&#1086;&#1083;&#1077;%20&#1095;&#1091;&#1076;&#1077;&#1089;-&#1057;&#1086;&#1074;&#1088;&#1077;&#1084;&#1077;&#1085;&#1085;&#1072;&#1103;%20&#1079;&#1072;&#1089;&#1090;&#1072;&#1074;&#1082;&#1072;.mp3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Винни Пух\Сетка для презентации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781" y="-17439"/>
            <a:ext cx="91678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:\барабан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" y="2643188"/>
            <a:ext cx="771525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:\Поле чудес_надпись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813" y="1214438"/>
            <a:ext cx="5286375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в конец 5">
            <a:hlinkClick r:id="" action="ppaction://hlinkshowjump?jump=nextslide" highlightClick="1"/>
          </p:cNvPr>
          <p:cNvSpPr/>
          <p:nvPr/>
        </p:nvSpPr>
        <p:spPr>
          <a:xfrm>
            <a:off x="8072462" y="6143644"/>
            <a:ext cx="428628" cy="39947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ole-chudes-super-igra-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572528" y="21429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Винни Пух\f9401e02b4a0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40162" y="269973"/>
            <a:ext cx="8856000" cy="6399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H:\Винни Пух\Сетка для презентации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23813" y="0"/>
            <a:ext cx="91678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8257" y="71414"/>
            <a:ext cx="6046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А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522" y="928670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Б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317" y="1785926"/>
            <a:ext cx="57259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В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06" y="2577108"/>
            <a:ext cx="48442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Г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671" y="3434364"/>
            <a:ext cx="6511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Д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9791" y="4291620"/>
            <a:ext cx="5229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Е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0010" y="5072074"/>
            <a:ext cx="5229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Ё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71470" y="5857892"/>
            <a:ext cx="76174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Ж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1603" y="5863256"/>
            <a:ext cx="5180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З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22359" y="5863256"/>
            <a:ext cx="6367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И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53683" y="5863256"/>
            <a:ext cx="57419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К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30505" y="5863256"/>
            <a:ext cx="62068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Л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45613" y="5863256"/>
            <a:ext cx="79060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М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29836" y="5863256"/>
            <a:ext cx="62228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Н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76384" y="5863256"/>
            <a:ext cx="65274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О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59331" y="5863256"/>
            <a:ext cx="62068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П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93061" y="5863256"/>
            <a:ext cx="55335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Р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27077" y="5863256"/>
            <a:ext cx="55175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С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506017" y="5863256"/>
            <a:ext cx="5277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Т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88449" y="5863256"/>
            <a:ext cx="5629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У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426800" y="5863256"/>
            <a:ext cx="68640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Ф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986979" y="5863256"/>
            <a:ext cx="56618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Х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450175" y="5863256"/>
            <a:ext cx="63992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Ц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980699" y="5863256"/>
            <a:ext cx="5790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Ч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367753" y="5863256"/>
            <a:ext cx="8050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Ш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357333" y="5072074"/>
            <a:ext cx="82586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Щ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501090" y="4214818"/>
            <a:ext cx="62709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Ъ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429652" y="3357562"/>
            <a:ext cx="73770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Ы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486375" y="2643182"/>
            <a:ext cx="56778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Ь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491184" y="1714488"/>
            <a:ext cx="55816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Э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361341" y="1005472"/>
            <a:ext cx="817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Ю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479161" y="142852"/>
            <a:ext cx="58221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Я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928662" y="1714488"/>
            <a:ext cx="79701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564983" y="1714488"/>
            <a:ext cx="61106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916667" y="1714488"/>
            <a:ext cx="79701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983083" y="1714488"/>
            <a:ext cx="53412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00115" y="1714488"/>
            <a:ext cx="6431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08445" y="1714488"/>
            <a:ext cx="56457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Э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675389" y="1728104"/>
            <a:ext cx="18473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827088" y="442913"/>
            <a:ext cx="7489825" cy="10080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звучит слово «мама» на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литовском языке?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071538" y="1785926"/>
            <a:ext cx="485775" cy="828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571736" y="1785926"/>
            <a:ext cx="485775" cy="828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071670" y="1785926"/>
            <a:ext cx="485775" cy="828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071802" y="1785926"/>
            <a:ext cx="485775" cy="828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1571604" y="1785926"/>
            <a:ext cx="485775" cy="828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571868" y="1785926"/>
            <a:ext cx="485775" cy="828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Управляющая кнопка: в конец 54">
            <a:hlinkClick r:id="" action="ppaction://hlinkshowjump?jump=nextslide" highlightClick="1"/>
          </p:cNvPr>
          <p:cNvSpPr/>
          <p:nvPr/>
        </p:nvSpPr>
        <p:spPr>
          <a:xfrm>
            <a:off x="7929586" y="5429264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7" name="Группа 10"/>
          <p:cNvGrpSpPr>
            <a:grpSpLocks/>
          </p:cNvGrpSpPr>
          <p:nvPr/>
        </p:nvGrpSpPr>
        <p:grpSpPr bwMode="auto">
          <a:xfrm>
            <a:off x="4286248" y="1857364"/>
            <a:ext cx="4060825" cy="4122737"/>
            <a:chOff x="395536" y="2204864"/>
            <a:chExt cx="4060923" cy="4122759"/>
          </a:xfrm>
        </p:grpSpPr>
        <p:grpSp>
          <p:nvGrpSpPr>
            <p:cNvPr id="40" name="Группа 128"/>
            <p:cNvGrpSpPr>
              <a:grpSpLocks/>
            </p:cNvGrpSpPr>
            <p:nvPr/>
          </p:nvGrpSpPr>
          <p:grpSpPr bwMode="auto">
            <a:xfrm>
              <a:off x="395536" y="2204864"/>
              <a:ext cx="4060923" cy="4122759"/>
              <a:chOff x="928265" y="1556792"/>
              <a:chExt cx="4060923" cy="4122759"/>
            </a:xfrm>
          </p:grpSpPr>
          <p:grpSp>
            <p:nvGrpSpPr>
              <p:cNvPr id="41" name="Группа 126"/>
              <p:cNvGrpSpPr>
                <a:grpSpLocks/>
              </p:cNvGrpSpPr>
              <p:nvPr/>
            </p:nvGrpSpPr>
            <p:grpSpPr bwMode="auto">
              <a:xfrm>
                <a:off x="928265" y="1556792"/>
                <a:ext cx="4060923" cy="4122759"/>
                <a:chOff x="928265" y="1556792"/>
                <a:chExt cx="4060923" cy="4122759"/>
              </a:xfrm>
            </p:grpSpPr>
            <p:grpSp>
              <p:nvGrpSpPr>
                <p:cNvPr id="46" name="Группа 124"/>
                <p:cNvGrpSpPr>
                  <a:grpSpLocks/>
                </p:cNvGrpSpPr>
                <p:nvPr/>
              </p:nvGrpSpPr>
              <p:grpSpPr bwMode="auto">
                <a:xfrm>
                  <a:off x="971600" y="1556792"/>
                  <a:ext cx="4017588" cy="4122759"/>
                  <a:chOff x="971600" y="1556792"/>
                  <a:chExt cx="4017588" cy="4122759"/>
                </a:xfrm>
              </p:grpSpPr>
              <p:grpSp>
                <p:nvGrpSpPr>
                  <p:cNvPr id="54" name="Группа 121"/>
                  <p:cNvGrpSpPr>
                    <a:grpSpLocks/>
                  </p:cNvGrpSpPr>
                  <p:nvPr/>
                </p:nvGrpSpPr>
                <p:grpSpPr bwMode="auto">
                  <a:xfrm>
                    <a:off x="971600" y="1556792"/>
                    <a:ext cx="4017588" cy="4122759"/>
                    <a:chOff x="971600" y="1556792"/>
                    <a:chExt cx="4017588" cy="4122759"/>
                  </a:xfrm>
                </p:grpSpPr>
                <p:grpSp>
                  <p:nvGrpSpPr>
                    <p:cNvPr id="56" name="Группа 1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57" name="Группа 1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59" name="Группа 1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71600" y="1556792"/>
                          <a:ext cx="4017588" cy="4085215"/>
                          <a:chOff x="971600" y="1556792"/>
                          <a:chExt cx="4017588" cy="4085215"/>
                        </a:xfrm>
                      </p:grpSpPr>
                      <p:grpSp>
                        <p:nvGrpSpPr>
                          <p:cNvPr id="61" name="Группа 11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971600" y="1556792"/>
                            <a:ext cx="4017588" cy="4085215"/>
                            <a:chOff x="971600" y="1556792"/>
                            <a:chExt cx="4017588" cy="4085215"/>
                          </a:xfrm>
                        </p:grpSpPr>
                        <p:grpSp>
                          <p:nvGrpSpPr>
                            <p:cNvPr id="63" name="Группа 1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971600" y="1556792"/>
                              <a:ext cx="4017588" cy="4085215"/>
                              <a:chOff x="971600" y="1556792"/>
                              <a:chExt cx="4017588" cy="4085215"/>
                            </a:xfrm>
                          </p:grpSpPr>
                          <p:grpSp>
                            <p:nvGrpSpPr>
                              <p:cNvPr id="65" name="Группа 108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971600" y="1556792"/>
                                <a:ext cx="4017588" cy="4085215"/>
                                <a:chOff x="971600" y="1556792"/>
                                <a:chExt cx="4017588" cy="4085215"/>
                              </a:xfrm>
                            </p:grpSpPr>
                            <p:grpSp>
                              <p:nvGrpSpPr>
                                <p:cNvPr id="67" name="Группа 10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971600" y="1556792"/>
                                  <a:ext cx="4017588" cy="4085215"/>
                                  <a:chOff x="827584" y="1526657"/>
                                  <a:chExt cx="4017588" cy="4085215"/>
                                </a:xfrm>
                              </p:grpSpPr>
                              <p:pic>
                                <p:nvPicPr>
                                  <p:cNvPr id="79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7" cstate="print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</p:spPr>
                              </p:pic>
                              <p:sp>
                                <p:nvSpPr>
                                  <p:cNvPr id="80" name="Прямоугольник 79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 fontAlgn="auto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defRPr/>
                                    </a:pPr>
                                    <a:r>
                                      <a:rPr lang="ru-RU" sz="5400" b="1" spc="150" dirty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  <a:latin typeface="+mn-lt"/>
                                        <a:cs typeface="+mn-cs"/>
                                      </a:rPr>
                                      <a:t>+</a:t>
                                    </a: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78" name="Прямоугольник 77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pPr algn="ctr" fontAlgn="auto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defRPr/>
                                  </a:pPr>
                                  <a:r>
                                    <a:rPr lang="ru-RU" sz="4000" b="1" dirty="0">
                                      <a:latin typeface="+mn-lt"/>
                                      <a:cs typeface="+mn-cs"/>
                                    </a:rPr>
                                    <a:t>50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76" name="Прямоугольник 75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 algn="ctr" fontAlgn="auto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defRPr/>
                                </a:pPr>
                                <a:r>
                                  <a:rPr lang="ru-RU" sz="4000" dirty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  <a:latin typeface="+mn-lt"/>
                                    <a:cs typeface="+mn-cs"/>
                                  </a:rPr>
                                  <a:t>х2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74" name="Прямоугольник 73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 algn="ctr" fontAlgn="auto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defRPr/>
                              </a:pPr>
                              <a:r>
                                <a:rPr lang="ru-RU" sz="4000" b="1" dirty="0">
                                  <a:latin typeface="+mn-lt"/>
                                  <a:cs typeface="+mn-cs"/>
                                </a:rPr>
                                <a:t>100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72" name="Прямоугольник 71"/>
                          <p:cNvSpPr/>
                          <p:nvPr/>
                        </p:nvSpPr>
                        <p:spPr>
                          <a:xfrm rot="8136348">
                            <a:off x="3721484" y="4646380"/>
                            <a:ext cx="962122" cy="52322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 algn="ctr" fontAlgn="auto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defRPr/>
                            </a:pPr>
                            <a:r>
                              <a:rPr lang="ru-RU" sz="2800" dirty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+mn-lt"/>
                                <a:cs typeface="+mn-cs"/>
                              </a:rPr>
                              <a:t>шанс</a:t>
                            </a:r>
                          </a:p>
                        </p:txBody>
                      </p:sp>
                    </p:grpSp>
                    <p:sp>
                      <p:nvSpPr>
                        <p:cNvPr id="70" name="Прямоугольник 69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r>
                            <a:rPr lang="ru-RU" sz="4000" b="1" dirty="0">
                              <a:latin typeface="+mn-lt"/>
                              <a:cs typeface="+mn-cs"/>
                            </a:rPr>
                            <a:t>150</a:t>
                          </a:r>
                        </a:p>
                      </p:txBody>
                    </p:sp>
                  </p:grpSp>
                  <p:sp>
                    <p:nvSpPr>
                      <p:cNvPr id="68" name="Прямоугольник 67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ru-RU" sz="4000" dirty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+mn-lt"/>
                            <a:cs typeface="+mn-cs"/>
                          </a:rPr>
                          <a:t>200</a:t>
                        </a:r>
                      </a:p>
                    </p:txBody>
                  </p:sp>
                </p:grpSp>
                <p:sp>
                  <p:nvSpPr>
                    <p:cNvPr id="66" name="Прямоугольник 65"/>
                    <p:cNvSpPr/>
                    <p:nvPr/>
                  </p:nvSpPr>
                  <p:spPr>
                    <a:xfrm rot="17501029">
                      <a:off x="775245" y="2930112"/>
                      <a:ext cx="1027845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3200" b="1" dirty="0">
                          <a:latin typeface="+mn-lt"/>
                          <a:cs typeface="+mn-cs"/>
                        </a:rPr>
                        <a:t>приз</a:t>
                      </a:r>
                    </a:p>
                  </p:txBody>
                </p:sp>
              </p:grpSp>
              <p:cxnSp>
                <p:nvCxnSpPr>
                  <p:cNvPr id="64" name="Прямая со стрелкой 63"/>
                  <p:cNvCxnSpPr/>
                  <p:nvPr/>
                </p:nvCxnSpPr>
                <p:spPr>
                  <a:xfrm flipH="1" flipV="1">
                    <a:off x="1475965" y="4580995"/>
                    <a:ext cx="358784" cy="360365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2" name="Прямоугольник 61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4000" dirty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+mn-lt"/>
                      <a:cs typeface="+mn-cs"/>
                    </a:rPr>
                    <a:t>250</a:t>
                  </a:r>
                </a:p>
              </p:txBody>
            </p:sp>
          </p:grpSp>
          <p:sp>
            <p:nvSpPr>
              <p:cNvPr id="60" name="Прямоугольник 59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+mn-cs"/>
                  </a:rPr>
                  <a:t>300</a:t>
                </a:r>
              </a:p>
            </p:txBody>
          </p:sp>
        </p:grpSp>
        <p:sp>
          <p:nvSpPr>
            <p:cNvPr id="58" name="Прямоугольник 57"/>
            <p:cNvSpPr/>
            <p:nvPr/>
          </p:nvSpPr>
          <p:spPr>
            <a:xfrm rot="20933116">
              <a:off x="1753038" y="2291115"/>
              <a:ext cx="470000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atin typeface="+mn-lt"/>
                  <a:cs typeface="+mn-cs"/>
                </a:rPr>
                <a:t>Б</a:t>
              </a:r>
            </a:p>
          </p:txBody>
        </p:sp>
      </p:grpSp>
      <p:grpSp>
        <p:nvGrpSpPr>
          <p:cNvPr id="69" name="Группа 30"/>
          <p:cNvGrpSpPr>
            <a:grpSpLocks/>
          </p:cNvGrpSpPr>
          <p:nvPr/>
        </p:nvGrpSpPr>
        <p:grpSpPr bwMode="auto">
          <a:xfrm rot="20093240">
            <a:off x="5690719" y="1869517"/>
            <a:ext cx="679559" cy="2430757"/>
            <a:chOff x="2127825" y="2368240"/>
            <a:chExt cx="681685" cy="2084571"/>
          </a:xfrm>
          <a:solidFill>
            <a:srgbClr val="FF0000"/>
          </a:solidFill>
        </p:grpSpPr>
        <p:sp>
          <p:nvSpPr>
            <p:cNvPr id="82" name="Стрелка вниз 81"/>
            <p:cNvSpPr/>
            <p:nvPr/>
          </p:nvSpPr>
          <p:spPr>
            <a:xfrm rot="11778511">
              <a:off x="2532969" y="2368240"/>
              <a:ext cx="276541" cy="1863748"/>
            </a:xfrm>
            <a:prstGeom prst="downArrow">
              <a:avLst>
                <a:gd name="adj1" fmla="val 50000"/>
                <a:gd name="adj2" fmla="val 215942"/>
              </a:avLst>
            </a:prstGeom>
            <a:grp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83" name="Овал 82"/>
            <p:cNvSpPr/>
            <p:nvPr/>
          </p:nvSpPr>
          <p:spPr>
            <a:xfrm rot="14525451">
              <a:off x="2159912" y="4002175"/>
              <a:ext cx="418549" cy="482723"/>
            </a:xfrm>
            <a:prstGeom prst="ellipse">
              <a:avLst/>
            </a:prstGeom>
            <a:grp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22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22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22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6000000">
                                      <p:cBhvr>
                                        <p:cTn id="23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3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24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24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5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5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26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26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26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27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27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28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Винни Пух\Сетка для презентации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781" y="-17439"/>
            <a:ext cx="91678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:\барабан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" y="2643188"/>
            <a:ext cx="771525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:\Поле чудес_надпись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813" y="1214438"/>
            <a:ext cx="5286375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в конец 5">
            <a:hlinkClick r:id="" action="ppaction://hlinkshowjump?jump=nextslide" highlightClick="1"/>
          </p:cNvPr>
          <p:cNvSpPr/>
          <p:nvPr/>
        </p:nvSpPr>
        <p:spPr>
          <a:xfrm>
            <a:off x="8001024" y="6143644"/>
            <a:ext cx="428628" cy="39947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ole-chudes-super-igra-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643966" y="21429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Винни Пух\Сетка для презентации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781" y="-17439"/>
            <a:ext cx="91678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:\барабан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" y="2643188"/>
            <a:ext cx="771525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:\Поле чудес_надпись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813" y="1214438"/>
            <a:ext cx="5286375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в конец 6">
            <a:hlinkClick r:id="" action="ppaction://hlinkshowjump?jump=nextslide" highlightClick="1"/>
          </p:cNvPr>
          <p:cNvSpPr/>
          <p:nvPr/>
        </p:nvSpPr>
        <p:spPr>
          <a:xfrm>
            <a:off x="8072462" y="6143644"/>
            <a:ext cx="357190" cy="39947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ole-chudes-super-igra-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643966" y="214290"/>
            <a:ext cx="304800" cy="3048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 rot="20246728">
            <a:off x="1559134" y="3582760"/>
            <a:ext cx="6329708" cy="156966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softEdge"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ФИНАЛ!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4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Винни Пух\f9401e02b4a0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40162" y="269973"/>
            <a:ext cx="8856000" cy="6399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H:\Винни Пух\Сетка для презентации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23813" y="0"/>
            <a:ext cx="91678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8257" y="71414"/>
            <a:ext cx="6046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А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522" y="928670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Б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317" y="1785926"/>
            <a:ext cx="57259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В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06" y="2577108"/>
            <a:ext cx="48442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Г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671" y="3434364"/>
            <a:ext cx="6511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Д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9791" y="4291620"/>
            <a:ext cx="5229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Е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0010" y="5072074"/>
            <a:ext cx="5229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Ё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71470" y="5857892"/>
            <a:ext cx="76174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Ж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1603" y="5863256"/>
            <a:ext cx="5180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З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22359" y="5863256"/>
            <a:ext cx="6367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И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53683" y="5863256"/>
            <a:ext cx="57419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К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30505" y="5863256"/>
            <a:ext cx="62068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Л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45613" y="5863256"/>
            <a:ext cx="79060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М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29836" y="5863256"/>
            <a:ext cx="62228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Н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76384" y="5863256"/>
            <a:ext cx="65274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О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59331" y="5863256"/>
            <a:ext cx="62068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П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93061" y="5863256"/>
            <a:ext cx="55335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Р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27077" y="5863256"/>
            <a:ext cx="55175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С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506017" y="5863256"/>
            <a:ext cx="5277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Т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88449" y="5863256"/>
            <a:ext cx="5629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У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426800" y="5863256"/>
            <a:ext cx="68640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Ф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986979" y="5863256"/>
            <a:ext cx="56618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Х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450175" y="5863256"/>
            <a:ext cx="63992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Ц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980699" y="5863256"/>
            <a:ext cx="5790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Ч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367753" y="5863256"/>
            <a:ext cx="8050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Ш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357333" y="5072074"/>
            <a:ext cx="82586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Щ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501090" y="4214818"/>
            <a:ext cx="62709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Ъ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429652" y="3357562"/>
            <a:ext cx="73770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Ы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486375" y="2643182"/>
            <a:ext cx="56778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Ь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491184" y="1714488"/>
            <a:ext cx="55816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Э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361341" y="1005472"/>
            <a:ext cx="817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Ю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479161" y="142852"/>
            <a:ext cx="58221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Я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13621" y="1714488"/>
            <a:ext cx="62709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532175" y="1714488"/>
            <a:ext cx="61106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013083" y="1714488"/>
            <a:ext cx="62869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000232" y="1714488"/>
            <a:ext cx="53412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500166" y="1714488"/>
            <a:ext cx="6431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469171" y="1714488"/>
            <a:ext cx="64312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675389" y="1728104"/>
            <a:ext cx="18473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827088" y="442913"/>
            <a:ext cx="7489825" cy="10080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означает слог «МА» на первичном древнем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языке?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071538" y="1785926"/>
            <a:ext cx="485775" cy="828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571787" y="1785926"/>
            <a:ext cx="485775" cy="828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3083929" y="1785926"/>
            <a:ext cx="485775" cy="828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088951" y="1785926"/>
            <a:ext cx="485775" cy="828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2578357" y="1785926"/>
            <a:ext cx="485775" cy="828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571868" y="1785926"/>
            <a:ext cx="485775" cy="828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Управляющая кнопка: в конец 54">
            <a:hlinkClick r:id="" action="ppaction://hlinkshowjump?jump=nextslide" highlightClick="1"/>
          </p:cNvPr>
          <p:cNvSpPr/>
          <p:nvPr/>
        </p:nvSpPr>
        <p:spPr>
          <a:xfrm>
            <a:off x="7929586" y="5429264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7" name="Группа 10"/>
          <p:cNvGrpSpPr>
            <a:grpSpLocks/>
          </p:cNvGrpSpPr>
          <p:nvPr/>
        </p:nvGrpSpPr>
        <p:grpSpPr bwMode="auto">
          <a:xfrm>
            <a:off x="4286248" y="1857364"/>
            <a:ext cx="4060825" cy="4122737"/>
            <a:chOff x="395536" y="2204864"/>
            <a:chExt cx="4060923" cy="4122759"/>
          </a:xfrm>
        </p:grpSpPr>
        <p:grpSp>
          <p:nvGrpSpPr>
            <p:cNvPr id="40" name="Группа 128"/>
            <p:cNvGrpSpPr>
              <a:grpSpLocks/>
            </p:cNvGrpSpPr>
            <p:nvPr/>
          </p:nvGrpSpPr>
          <p:grpSpPr bwMode="auto">
            <a:xfrm>
              <a:off x="395536" y="2204864"/>
              <a:ext cx="4060923" cy="4122759"/>
              <a:chOff x="928265" y="1556792"/>
              <a:chExt cx="4060923" cy="4122759"/>
            </a:xfrm>
          </p:grpSpPr>
          <p:grpSp>
            <p:nvGrpSpPr>
              <p:cNvPr id="41" name="Группа 126"/>
              <p:cNvGrpSpPr>
                <a:grpSpLocks/>
              </p:cNvGrpSpPr>
              <p:nvPr/>
            </p:nvGrpSpPr>
            <p:grpSpPr bwMode="auto">
              <a:xfrm>
                <a:off x="928265" y="1556792"/>
                <a:ext cx="4060923" cy="4122759"/>
                <a:chOff x="928265" y="1556792"/>
                <a:chExt cx="4060923" cy="4122759"/>
              </a:xfrm>
            </p:grpSpPr>
            <p:grpSp>
              <p:nvGrpSpPr>
                <p:cNvPr id="46" name="Группа 124"/>
                <p:cNvGrpSpPr>
                  <a:grpSpLocks/>
                </p:cNvGrpSpPr>
                <p:nvPr/>
              </p:nvGrpSpPr>
              <p:grpSpPr bwMode="auto">
                <a:xfrm>
                  <a:off x="971600" y="1556792"/>
                  <a:ext cx="4017588" cy="4122759"/>
                  <a:chOff x="971600" y="1556792"/>
                  <a:chExt cx="4017588" cy="4122759"/>
                </a:xfrm>
              </p:grpSpPr>
              <p:grpSp>
                <p:nvGrpSpPr>
                  <p:cNvPr id="54" name="Группа 121"/>
                  <p:cNvGrpSpPr>
                    <a:grpSpLocks/>
                  </p:cNvGrpSpPr>
                  <p:nvPr/>
                </p:nvGrpSpPr>
                <p:grpSpPr bwMode="auto">
                  <a:xfrm>
                    <a:off x="971600" y="1556792"/>
                    <a:ext cx="4017588" cy="4122759"/>
                    <a:chOff x="971600" y="1556792"/>
                    <a:chExt cx="4017588" cy="4122759"/>
                  </a:xfrm>
                </p:grpSpPr>
                <p:grpSp>
                  <p:nvGrpSpPr>
                    <p:cNvPr id="56" name="Группа 1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57" name="Группа 1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59" name="Группа 1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71600" y="1556792"/>
                          <a:ext cx="4017588" cy="4085215"/>
                          <a:chOff x="971600" y="1556792"/>
                          <a:chExt cx="4017588" cy="4085215"/>
                        </a:xfrm>
                      </p:grpSpPr>
                      <p:grpSp>
                        <p:nvGrpSpPr>
                          <p:cNvPr id="61" name="Группа 11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971600" y="1556792"/>
                            <a:ext cx="4017588" cy="4085215"/>
                            <a:chOff x="971600" y="1556792"/>
                            <a:chExt cx="4017588" cy="4085215"/>
                          </a:xfrm>
                        </p:grpSpPr>
                        <p:grpSp>
                          <p:nvGrpSpPr>
                            <p:cNvPr id="63" name="Группа 1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971600" y="1556792"/>
                              <a:ext cx="4017588" cy="4085215"/>
                              <a:chOff x="971600" y="1556792"/>
                              <a:chExt cx="4017588" cy="4085215"/>
                            </a:xfrm>
                          </p:grpSpPr>
                          <p:grpSp>
                            <p:nvGrpSpPr>
                              <p:cNvPr id="65" name="Группа 108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971600" y="1556792"/>
                                <a:ext cx="4017588" cy="4085215"/>
                                <a:chOff x="971600" y="1556792"/>
                                <a:chExt cx="4017588" cy="4085215"/>
                              </a:xfrm>
                            </p:grpSpPr>
                            <p:grpSp>
                              <p:nvGrpSpPr>
                                <p:cNvPr id="67" name="Группа 10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971600" y="1556792"/>
                                  <a:ext cx="4017588" cy="4085215"/>
                                  <a:chOff x="827584" y="1526657"/>
                                  <a:chExt cx="4017588" cy="4085215"/>
                                </a:xfrm>
                              </p:grpSpPr>
                              <p:pic>
                                <p:nvPicPr>
                                  <p:cNvPr id="79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7" cstate="print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</p:spPr>
                              </p:pic>
                              <p:sp>
                                <p:nvSpPr>
                                  <p:cNvPr id="80" name="Прямоугольник 79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 fontAlgn="auto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defRPr/>
                                    </a:pPr>
                                    <a:r>
                                      <a:rPr lang="ru-RU" sz="5400" b="1" spc="150" dirty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  <a:latin typeface="+mn-lt"/>
                                        <a:cs typeface="+mn-cs"/>
                                      </a:rPr>
                                      <a:t>+</a:t>
                                    </a: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78" name="Прямоугольник 77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pPr algn="ctr" fontAlgn="auto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defRPr/>
                                  </a:pPr>
                                  <a:r>
                                    <a:rPr lang="ru-RU" sz="4000" b="1" dirty="0">
                                      <a:latin typeface="+mn-lt"/>
                                      <a:cs typeface="+mn-cs"/>
                                    </a:rPr>
                                    <a:t>50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76" name="Прямоугольник 75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 algn="ctr" fontAlgn="auto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defRPr/>
                                </a:pPr>
                                <a:r>
                                  <a:rPr lang="ru-RU" sz="4000" dirty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  <a:latin typeface="+mn-lt"/>
                                    <a:cs typeface="+mn-cs"/>
                                  </a:rPr>
                                  <a:t>х2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74" name="Прямоугольник 73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 algn="ctr" fontAlgn="auto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defRPr/>
                              </a:pPr>
                              <a:r>
                                <a:rPr lang="ru-RU" sz="4000" b="1" dirty="0">
                                  <a:latin typeface="+mn-lt"/>
                                  <a:cs typeface="+mn-cs"/>
                                </a:rPr>
                                <a:t>100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72" name="Прямоугольник 71"/>
                          <p:cNvSpPr/>
                          <p:nvPr/>
                        </p:nvSpPr>
                        <p:spPr>
                          <a:xfrm rot="8136348">
                            <a:off x="3721484" y="4646380"/>
                            <a:ext cx="962122" cy="52322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 algn="ctr" fontAlgn="auto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defRPr/>
                            </a:pPr>
                            <a:r>
                              <a:rPr lang="ru-RU" sz="2800" dirty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+mn-lt"/>
                                <a:cs typeface="+mn-cs"/>
                              </a:rPr>
                              <a:t>шанс</a:t>
                            </a:r>
                          </a:p>
                        </p:txBody>
                      </p:sp>
                    </p:grpSp>
                    <p:sp>
                      <p:nvSpPr>
                        <p:cNvPr id="70" name="Прямоугольник 69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r>
                            <a:rPr lang="ru-RU" sz="4000" b="1" dirty="0">
                              <a:latin typeface="+mn-lt"/>
                              <a:cs typeface="+mn-cs"/>
                            </a:rPr>
                            <a:t>150</a:t>
                          </a:r>
                        </a:p>
                      </p:txBody>
                    </p:sp>
                  </p:grpSp>
                  <p:sp>
                    <p:nvSpPr>
                      <p:cNvPr id="68" name="Прямоугольник 67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ru-RU" sz="4000" dirty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+mn-lt"/>
                            <a:cs typeface="+mn-cs"/>
                          </a:rPr>
                          <a:t>200</a:t>
                        </a:r>
                      </a:p>
                    </p:txBody>
                  </p:sp>
                </p:grpSp>
                <p:sp>
                  <p:nvSpPr>
                    <p:cNvPr id="66" name="Прямоугольник 65"/>
                    <p:cNvSpPr/>
                    <p:nvPr/>
                  </p:nvSpPr>
                  <p:spPr>
                    <a:xfrm rot="17501029">
                      <a:off x="775245" y="2930112"/>
                      <a:ext cx="1027845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3200" b="1" dirty="0">
                          <a:latin typeface="+mn-lt"/>
                          <a:cs typeface="+mn-cs"/>
                        </a:rPr>
                        <a:t>приз</a:t>
                      </a:r>
                    </a:p>
                  </p:txBody>
                </p:sp>
              </p:grpSp>
              <p:cxnSp>
                <p:nvCxnSpPr>
                  <p:cNvPr id="64" name="Прямая со стрелкой 63"/>
                  <p:cNvCxnSpPr/>
                  <p:nvPr/>
                </p:nvCxnSpPr>
                <p:spPr>
                  <a:xfrm flipH="1" flipV="1">
                    <a:off x="1475965" y="4580995"/>
                    <a:ext cx="358784" cy="360365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2" name="Прямоугольник 61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4000" dirty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+mn-lt"/>
                      <a:cs typeface="+mn-cs"/>
                    </a:rPr>
                    <a:t>250</a:t>
                  </a:r>
                </a:p>
              </p:txBody>
            </p:sp>
          </p:grpSp>
          <p:sp>
            <p:nvSpPr>
              <p:cNvPr id="60" name="Прямоугольник 59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+mn-cs"/>
                  </a:rPr>
                  <a:t>300</a:t>
                </a:r>
              </a:p>
            </p:txBody>
          </p:sp>
        </p:grpSp>
        <p:sp>
          <p:nvSpPr>
            <p:cNvPr id="58" name="Прямоугольник 57"/>
            <p:cNvSpPr/>
            <p:nvPr/>
          </p:nvSpPr>
          <p:spPr>
            <a:xfrm rot="20933116">
              <a:off x="1753038" y="2291115"/>
              <a:ext cx="470000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atin typeface="+mn-lt"/>
                  <a:cs typeface="+mn-cs"/>
                </a:rPr>
                <a:t>Б</a:t>
              </a:r>
            </a:p>
          </p:txBody>
        </p:sp>
      </p:grpSp>
      <p:grpSp>
        <p:nvGrpSpPr>
          <p:cNvPr id="69" name="Группа 30"/>
          <p:cNvGrpSpPr>
            <a:grpSpLocks/>
          </p:cNvGrpSpPr>
          <p:nvPr/>
        </p:nvGrpSpPr>
        <p:grpSpPr bwMode="auto">
          <a:xfrm rot="20093240">
            <a:off x="5690719" y="1869517"/>
            <a:ext cx="679559" cy="2430757"/>
            <a:chOff x="2127825" y="2368240"/>
            <a:chExt cx="681685" cy="2084571"/>
          </a:xfrm>
          <a:solidFill>
            <a:srgbClr val="FF0000"/>
          </a:solidFill>
        </p:grpSpPr>
        <p:sp>
          <p:nvSpPr>
            <p:cNvPr id="82" name="Стрелка вниз 81"/>
            <p:cNvSpPr/>
            <p:nvPr/>
          </p:nvSpPr>
          <p:spPr>
            <a:xfrm rot="11778511">
              <a:off x="2532969" y="2368240"/>
              <a:ext cx="276541" cy="1863748"/>
            </a:xfrm>
            <a:prstGeom prst="downArrow">
              <a:avLst>
                <a:gd name="adj1" fmla="val 50000"/>
                <a:gd name="adj2" fmla="val 215942"/>
              </a:avLst>
            </a:prstGeom>
            <a:grp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83" name="Овал 82"/>
            <p:cNvSpPr/>
            <p:nvPr/>
          </p:nvSpPr>
          <p:spPr>
            <a:xfrm rot="14525451">
              <a:off x="2159912" y="4002175"/>
              <a:ext cx="418549" cy="482723"/>
            </a:xfrm>
            <a:prstGeom prst="ellipse">
              <a:avLst/>
            </a:prstGeom>
            <a:grp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81" name="Прямоугольник 80"/>
          <p:cNvSpPr/>
          <p:nvPr/>
        </p:nvSpPr>
        <p:spPr>
          <a:xfrm>
            <a:off x="4071934" y="1714488"/>
            <a:ext cx="52931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071934" y="1785926"/>
            <a:ext cx="485775" cy="828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22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22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23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6000000">
                                      <p:cBhvr>
                                        <p:cTn id="23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4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24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25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5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6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26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26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27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27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28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28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47" grpId="0" animBg="1"/>
      <p:bldP spid="48" grpId="0" animBg="1"/>
      <p:bldP spid="49" grpId="0" animBg="1"/>
      <p:bldP spid="50" grpId="0" animBg="1"/>
      <p:bldP spid="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Винни Пух\Сетка для презентации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781" y="-17439"/>
            <a:ext cx="91678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:\барабан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" y="2643188"/>
            <a:ext cx="771525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:\Поле чудес_надпись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813" y="1214438"/>
            <a:ext cx="5286375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в конец 5">
            <a:hlinkClick r:id="" action="ppaction://hlinkshowjump?jump=nextslide" highlightClick="1"/>
          </p:cNvPr>
          <p:cNvSpPr/>
          <p:nvPr/>
        </p:nvSpPr>
        <p:spPr>
          <a:xfrm>
            <a:off x="8001024" y="6143644"/>
            <a:ext cx="428628" cy="39947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ole-chudes-super-igra-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643966" y="21429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Винни Пух\Сетка для презентаци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781" y="-17439"/>
            <a:ext cx="91678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:\барабан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929198"/>
            <a:ext cx="3714748" cy="1500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:\Поле чудес_надпись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4357694"/>
            <a:ext cx="2786063" cy="1090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28728" y="0"/>
            <a:ext cx="613982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  <a:r>
              <a:rPr lang="ru-RU" sz="5400" b="1" i="1" dirty="0" smtClean="0">
                <a:solidFill>
                  <a:srgbClr val="FF0000"/>
                </a:solidFill>
                <a:latin typeface="Garamond" pitchFamily="18" charset="0"/>
              </a:rPr>
              <a:t>Правила игры:</a:t>
            </a:r>
            <a:endParaRPr lang="ru-RU" sz="5400" dirty="0">
              <a:solidFill>
                <a:srgbClr val="FF0000"/>
              </a:solidFill>
              <a:latin typeface="Garamond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38100" cmpd="sng">
                <a:solidFill>
                  <a:srgbClr val="002060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Содержимое 8"/>
          <p:cNvSpPr>
            <a:spLocks noGrp="1"/>
          </p:cNvSpPr>
          <p:nvPr>
            <p:ph idx="1"/>
          </p:nvPr>
        </p:nvSpPr>
        <p:spPr>
          <a:xfrm>
            <a:off x="428625" y="1000108"/>
            <a:ext cx="4786318" cy="5340367"/>
          </a:xfrm>
        </p:spPr>
        <p:txBody>
          <a:bodyPr rtlCol="0">
            <a:normAutofit fontScale="55000" lnSpcReduction="20000"/>
          </a:bodyPr>
          <a:lstStyle/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В процессе игры нельзя подсказывать друг другу.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Тот, кто знает ответ, должен поднять руку (в отборочном туре и в игре со зрителями).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Если участник не верно назвал букву,  ход игры переходит к следующему игроку.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Если стрелка укажет на сектор "ПРИЗ", участник должен выбрать приз или игру.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Если стрелка укажет на сектор "БАНКРОТ", все заработанные раннее очки "сгорают" и ход переходит к следующему игроку.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Если стрелка укажет на сектор "НОЛЬ", ход переходит к следующему игроку.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Если стрелка укажет на сектор «ПЛЮС», он имеет право открыть любую букву в загаданном слове.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Если участник правильно назвал 3 буквы, он имеет право на 2 коробочки, в одной из которых приз</a:t>
            </a:r>
          </a:p>
          <a:p>
            <a:pPr lvl="0" algn="just"/>
            <a:endParaRPr lang="ru-RU" dirty="0" smtClean="0">
              <a:solidFill>
                <a:srgbClr val="002060"/>
              </a:solidFill>
            </a:endParaRPr>
          </a:p>
          <a:p>
            <a:pPr marL="514350" indent="-514350">
              <a:buFont typeface="Arial" charset="0"/>
              <a:buNone/>
              <a:defRPr/>
            </a:pPr>
            <a:endParaRPr lang="ru-RU" b="1" dirty="0" smtClean="0">
              <a:solidFill>
                <a:srgbClr val="FF3399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Управляющая кнопка: в конец 7">
            <a:hlinkClick r:id="" action="ppaction://hlinkshowjump?jump=nextslide" highlightClick="1"/>
          </p:cNvPr>
          <p:cNvSpPr/>
          <p:nvPr/>
        </p:nvSpPr>
        <p:spPr>
          <a:xfrm>
            <a:off x="8429652" y="6143644"/>
            <a:ext cx="500066" cy="42865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Винни Пух\Сетка для презентации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781" y="-17439"/>
            <a:ext cx="91678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:\барабан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" y="2643188"/>
            <a:ext cx="771525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:\Поле чудес_надпись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813" y="1214438"/>
            <a:ext cx="5286375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в конец 6">
            <a:hlinkClick r:id="" action="ppaction://hlinkshowjump?jump=nextslide" highlightClick="1"/>
          </p:cNvPr>
          <p:cNvSpPr/>
          <p:nvPr/>
        </p:nvSpPr>
        <p:spPr>
          <a:xfrm>
            <a:off x="8001024" y="6143644"/>
            <a:ext cx="428628" cy="32803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ole-chudes-super-igra-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643966" y="28572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Винни Пух\f9401e02b4a0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40162" y="269973"/>
            <a:ext cx="8856000" cy="6399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H:\Винни Пух\Сетка для презентации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23813" y="0"/>
            <a:ext cx="91678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8257" y="71414"/>
            <a:ext cx="6046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А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522" y="928670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Б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317" y="1785926"/>
            <a:ext cx="57259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В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06" y="2577108"/>
            <a:ext cx="48442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Г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671" y="3434364"/>
            <a:ext cx="6511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Д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9791" y="4291620"/>
            <a:ext cx="5229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Е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0010" y="5072074"/>
            <a:ext cx="5229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Ё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71470" y="5857892"/>
            <a:ext cx="76174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Ж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1603" y="5863256"/>
            <a:ext cx="5180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З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22359" y="5863256"/>
            <a:ext cx="6367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И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53683" y="5863256"/>
            <a:ext cx="57419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К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30505" y="5863256"/>
            <a:ext cx="62068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Л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45613" y="5863256"/>
            <a:ext cx="79060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М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29836" y="5863256"/>
            <a:ext cx="62228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Н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76384" y="5863256"/>
            <a:ext cx="65274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О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59331" y="5863256"/>
            <a:ext cx="62068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П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93061" y="5863256"/>
            <a:ext cx="55335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Р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27077" y="5863256"/>
            <a:ext cx="55175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С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506017" y="5863256"/>
            <a:ext cx="5277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Т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88449" y="5863256"/>
            <a:ext cx="5629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У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426800" y="5863256"/>
            <a:ext cx="68640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Ф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986979" y="5863256"/>
            <a:ext cx="56618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Х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450175" y="5863256"/>
            <a:ext cx="63992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Ц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980699" y="5863256"/>
            <a:ext cx="5790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Ч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367753" y="5863256"/>
            <a:ext cx="8050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Ш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357333" y="5072074"/>
            <a:ext cx="82586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Щ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501090" y="4214818"/>
            <a:ext cx="62709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Ъ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429652" y="3357562"/>
            <a:ext cx="73770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Ы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486375" y="2643182"/>
            <a:ext cx="56778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Ь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491184" y="1714488"/>
            <a:ext cx="55816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Э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361341" y="1005472"/>
            <a:ext cx="817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Ю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479161" y="142852"/>
            <a:ext cx="58221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Я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928662" y="1714488"/>
            <a:ext cx="79701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564983" y="1714488"/>
            <a:ext cx="61106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993611" y="1714488"/>
            <a:ext cx="6431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Й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455902" y="1714488"/>
            <a:ext cx="55976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Р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938152" y="1728104"/>
            <a:ext cx="6431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00430" y="1714488"/>
            <a:ext cx="58060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675389" y="1728104"/>
            <a:ext cx="18473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827088" y="442913"/>
            <a:ext cx="7489825" cy="10080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звучит слово «мама» на армянском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языке?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071538" y="1785926"/>
            <a:ext cx="485775" cy="828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3071802" y="1785926"/>
            <a:ext cx="485775" cy="828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071670" y="1785926"/>
            <a:ext cx="485775" cy="828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571736" y="1785926"/>
            <a:ext cx="485775" cy="828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1571604" y="1785926"/>
            <a:ext cx="485775" cy="828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571868" y="1785926"/>
            <a:ext cx="485775" cy="828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Управляющая кнопка: в конец 54">
            <a:hlinkClick r:id="" action="ppaction://hlinkshowjump?jump=nextslide" highlightClick="1"/>
          </p:cNvPr>
          <p:cNvSpPr/>
          <p:nvPr/>
        </p:nvSpPr>
        <p:spPr>
          <a:xfrm>
            <a:off x="7929586" y="5429264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6" name="Группа 10"/>
          <p:cNvGrpSpPr>
            <a:grpSpLocks/>
          </p:cNvGrpSpPr>
          <p:nvPr/>
        </p:nvGrpSpPr>
        <p:grpSpPr bwMode="auto">
          <a:xfrm>
            <a:off x="4286248" y="1857364"/>
            <a:ext cx="4060825" cy="4122737"/>
            <a:chOff x="395536" y="2204864"/>
            <a:chExt cx="4060923" cy="4122759"/>
          </a:xfrm>
        </p:grpSpPr>
        <p:grpSp>
          <p:nvGrpSpPr>
            <p:cNvPr id="57" name="Группа 128"/>
            <p:cNvGrpSpPr>
              <a:grpSpLocks/>
            </p:cNvGrpSpPr>
            <p:nvPr/>
          </p:nvGrpSpPr>
          <p:grpSpPr bwMode="auto">
            <a:xfrm>
              <a:off x="395536" y="2204864"/>
              <a:ext cx="4060923" cy="4122759"/>
              <a:chOff x="928265" y="1556792"/>
              <a:chExt cx="4060923" cy="4122759"/>
            </a:xfrm>
          </p:grpSpPr>
          <p:grpSp>
            <p:nvGrpSpPr>
              <p:cNvPr id="59" name="Группа 126"/>
              <p:cNvGrpSpPr>
                <a:grpSpLocks/>
              </p:cNvGrpSpPr>
              <p:nvPr/>
            </p:nvGrpSpPr>
            <p:grpSpPr bwMode="auto">
              <a:xfrm>
                <a:off x="928265" y="1556792"/>
                <a:ext cx="4060923" cy="4122759"/>
                <a:chOff x="928265" y="1556792"/>
                <a:chExt cx="4060923" cy="4122759"/>
              </a:xfrm>
            </p:grpSpPr>
            <p:grpSp>
              <p:nvGrpSpPr>
                <p:cNvPr id="61" name="Группа 124"/>
                <p:cNvGrpSpPr>
                  <a:grpSpLocks/>
                </p:cNvGrpSpPr>
                <p:nvPr/>
              </p:nvGrpSpPr>
              <p:grpSpPr bwMode="auto">
                <a:xfrm>
                  <a:off x="971600" y="1556792"/>
                  <a:ext cx="4017588" cy="4122759"/>
                  <a:chOff x="971600" y="1556792"/>
                  <a:chExt cx="4017588" cy="4122759"/>
                </a:xfrm>
              </p:grpSpPr>
              <p:grpSp>
                <p:nvGrpSpPr>
                  <p:cNvPr id="63" name="Группа 121"/>
                  <p:cNvGrpSpPr>
                    <a:grpSpLocks/>
                  </p:cNvGrpSpPr>
                  <p:nvPr/>
                </p:nvGrpSpPr>
                <p:grpSpPr bwMode="auto">
                  <a:xfrm>
                    <a:off x="971600" y="1556792"/>
                    <a:ext cx="4017588" cy="4122759"/>
                    <a:chOff x="971600" y="1556792"/>
                    <a:chExt cx="4017588" cy="4122759"/>
                  </a:xfrm>
                </p:grpSpPr>
                <p:grpSp>
                  <p:nvGrpSpPr>
                    <p:cNvPr id="65" name="Группа 1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67" name="Группа 1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69" name="Группа 1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71600" y="1556792"/>
                          <a:ext cx="4017588" cy="4085215"/>
                          <a:chOff x="971600" y="1556792"/>
                          <a:chExt cx="4017588" cy="4085215"/>
                        </a:xfrm>
                      </p:grpSpPr>
                      <p:grpSp>
                        <p:nvGrpSpPr>
                          <p:cNvPr id="71" name="Группа 11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971600" y="1556792"/>
                            <a:ext cx="4017588" cy="4085215"/>
                            <a:chOff x="971600" y="1556792"/>
                            <a:chExt cx="4017588" cy="4085215"/>
                          </a:xfrm>
                        </p:grpSpPr>
                        <p:grpSp>
                          <p:nvGrpSpPr>
                            <p:cNvPr id="73" name="Группа 1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971600" y="1556792"/>
                              <a:ext cx="4017588" cy="4085215"/>
                              <a:chOff x="971600" y="1556792"/>
                              <a:chExt cx="4017588" cy="4085215"/>
                            </a:xfrm>
                          </p:grpSpPr>
                          <p:grpSp>
                            <p:nvGrpSpPr>
                              <p:cNvPr id="75" name="Группа 108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971600" y="1556792"/>
                                <a:ext cx="4017588" cy="4085215"/>
                                <a:chOff x="971600" y="1556792"/>
                                <a:chExt cx="4017588" cy="4085215"/>
                              </a:xfrm>
                            </p:grpSpPr>
                            <p:grpSp>
                              <p:nvGrpSpPr>
                                <p:cNvPr id="77" name="Группа 10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971600" y="1556792"/>
                                  <a:ext cx="4017588" cy="4085215"/>
                                  <a:chOff x="827584" y="1526657"/>
                                  <a:chExt cx="4017588" cy="4085215"/>
                                </a:xfrm>
                              </p:grpSpPr>
                              <p:pic>
                                <p:nvPicPr>
                                  <p:cNvPr id="79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7" cstate="print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</p:spPr>
                              </p:pic>
                              <p:sp>
                                <p:nvSpPr>
                                  <p:cNvPr id="80" name="Прямоугольник 79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 fontAlgn="auto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defRPr/>
                                    </a:pPr>
                                    <a:r>
                                      <a:rPr lang="ru-RU" sz="5400" b="1" spc="150" dirty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  <a:latin typeface="+mn-lt"/>
                                        <a:cs typeface="+mn-cs"/>
                                      </a:rPr>
                                      <a:t>+</a:t>
                                    </a: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78" name="Прямоугольник 77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pPr algn="ctr" fontAlgn="auto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defRPr/>
                                  </a:pPr>
                                  <a:r>
                                    <a:rPr lang="ru-RU" sz="4000" b="1" dirty="0">
                                      <a:latin typeface="+mn-lt"/>
                                      <a:cs typeface="+mn-cs"/>
                                    </a:rPr>
                                    <a:t>50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76" name="Прямоугольник 75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 algn="ctr" fontAlgn="auto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defRPr/>
                                </a:pPr>
                                <a:r>
                                  <a:rPr lang="ru-RU" sz="4000" dirty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  <a:latin typeface="+mn-lt"/>
                                    <a:cs typeface="+mn-cs"/>
                                  </a:rPr>
                                  <a:t>х2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74" name="Прямоугольник 73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 algn="ctr" fontAlgn="auto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defRPr/>
                              </a:pPr>
                              <a:r>
                                <a:rPr lang="ru-RU" sz="4000" b="1" dirty="0">
                                  <a:latin typeface="+mn-lt"/>
                                  <a:cs typeface="+mn-cs"/>
                                </a:rPr>
                                <a:t>100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72" name="Прямоугольник 71"/>
                          <p:cNvSpPr/>
                          <p:nvPr/>
                        </p:nvSpPr>
                        <p:spPr>
                          <a:xfrm rot="8136348">
                            <a:off x="3721484" y="4646380"/>
                            <a:ext cx="962122" cy="52322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 algn="ctr" fontAlgn="auto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defRPr/>
                            </a:pPr>
                            <a:r>
                              <a:rPr lang="ru-RU" sz="2800" dirty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+mn-lt"/>
                                <a:cs typeface="+mn-cs"/>
                              </a:rPr>
                              <a:t>шанс</a:t>
                            </a:r>
                          </a:p>
                        </p:txBody>
                      </p:sp>
                    </p:grpSp>
                    <p:sp>
                      <p:nvSpPr>
                        <p:cNvPr id="70" name="Прямоугольник 69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r>
                            <a:rPr lang="ru-RU" sz="4000" b="1" dirty="0">
                              <a:latin typeface="+mn-lt"/>
                              <a:cs typeface="+mn-cs"/>
                            </a:rPr>
                            <a:t>150</a:t>
                          </a:r>
                        </a:p>
                      </p:txBody>
                    </p:sp>
                  </p:grpSp>
                  <p:sp>
                    <p:nvSpPr>
                      <p:cNvPr id="68" name="Прямоугольник 67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ru-RU" sz="4000" dirty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+mn-lt"/>
                            <a:cs typeface="+mn-cs"/>
                          </a:rPr>
                          <a:t>200</a:t>
                        </a:r>
                      </a:p>
                    </p:txBody>
                  </p:sp>
                </p:grpSp>
                <p:sp>
                  <p:nvSpPr>
                    <p:cNvPr id="66" name="Прямоугольник 65"/>
                    <p:cNvSpPr/>
                    <p:nvPr/>
                  </p:nvSpPr>
                  <p:spPr>
                    <a:xfrm rot="17501029">
                      <a:off x="775245" y="2930112"/>
                      <a:ext cx="1027845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3200" b="1" dirty="0">
                          <a:latin typeface="+mn-lt"/>
                          <a:cs typeface="+mn-cs"/>
                        </a:rPr>
                        <a:t>приз</a:t>
                      </a:r>
                    </a:p>
                  </p:txBody>
                </p:sp>
              </p:grpSp>
              <p:cxnSp>
                <p:nvCxnSpPr>
                  <p:cNvPr id="64" name="Прямая со стрелкой 63"/>
                  <p:cNvCxnSpPr/>
                  <p:nvPr/>
                </p:nvCxnSpPr>
                <p:spPr>
                  <a:xfrm flipH="1" flipV="1">
                    <a:off x="1475965" y="4580995"/>
                    <a:ext cx="358784" cy="360365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2" name="Прямоугольник 61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4000" dirty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+mn-lt"/>
                      <a:cs typeface="+mn-cs"/>
                    </a:rPr>
                    <a:t>250</a:t>
                  </a:r>
                </a:p>
              </p:txBody>
            </p:sp>
          </p:grpSp>
          <p:sp>
            <p:nvSpPr>
              <p:cNvPr id="60" name="Прямоугольник 59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+mn-cs"/>
                  </a:rPr>
                  <a:t>300</a:t>
                </a:r>
              </a:p>
            </p:txBody>
          </p:sp>
        </p:grpSp>
        <p:sp>
          <p:nvSpPr>
            <p:cNvPr id="58" name="Прямоугольник 57"/>
            <p:cNvSpPr/>
            <p:nvPr/>
          </p:nvSpPr>
          <p:spPr>
            <a:xfrm rot="20933116">
              <a:off x="1753038" y="2291115"/>
              <a:ext cx="470000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atin typeface="+mn-lt"/>
                  <a:cs typeface="+mn-cs"/>
                </a:rPr>
                <a:t>Б</a:t>
              </a:r>
            </a:p>
          </p:txBody>
        </p:sp>
      </p:grpSp>
      <p:grpSp>
        <p:nvGrpSpPr>
          <p:cNvPr id="81" name="Группа 30"/>
          <p:cNvGrpSpPr>
            <a:grpSpLocks/>
          </p:cNvGrpSpPr>
          <p:nvPr/>
        </p:nvGrpSpPr>
        <p:grpSpPr bwMode="auto">
          <a:xfrm rot="20093240">
            <a:off x="5690719" y="1869517"/>
            <a:ext cx="679559" cy="2430757"/>
            <a:chOff x="2127825" y="2368240"/>
            <a:chExt cx="681685" cy="2084571"/>
          </a:xfrm>
          <a:solidFill>
            <a:srgbClr val="FF0000"/>
          </a:solidFill>
        </p:grpSpPr>
        <p:sp>
          <p:nvSpPr>
            <p:cNvPr id="82" name="Стрелка вниз 81"/>
            <p:cNvSpPr/>
            <p:nvPr/>
          </p:nvSpPr>
          <p:spPr>
            <a:xfrm rot="11778511">
              <a:off x="2532969" y="2368240"/>
              <a:ext cx="276541" cy="1863748"/>
            </a:xfrm>
            <a:prstGeom prst="downArrow">
              <a:avLst>
                <a:gd name="adj1" fmla="val 50000"/>
                <a:gd name="adj2" fmla="val 215942"/>
              </a:avLst>
            </a:prstGeom>
            <a:grp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83" name="Овал 82"/>
            <p:cNvSpPr/>
            <p:nvPr/>
          </p:nvSpPr>
          <p:spPr>
            <a:xfrm rot="14525451">
              <a:off x="2159912" y="4002175"/>
              <a:ext cx="418549" cy="482723"/>
            </a:xfrm>
            <a:prstGeom prst="ellipse">
              <a:avLst/>
            </a:prstGeom>
            <a:grp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22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22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22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6000000">
                                      <p:cBhvr>
                                        <p:cTn id="23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3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24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24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5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5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26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26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26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27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27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28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47" grpId="0" animBg="1"/>
      <p:bldP spid="48" grpId="1" animBg="1"/>
      <p:bldP spid="49" grpId="1" animBg="1"/>
      <p:bldP spid="50" grpId="0" animBg="1"/>
      <p:bldP spid="52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Винни Пух\Сетка для презентации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781" y="-17439"/>
            <a:ext cx="91678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:\барабан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" y="2643188"/>
            <a:ext cx="771525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:\Поле чудес_надпись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813" y="1214438"/>
            <a:ext cx="5286375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в конец 5">
            <a:hlinkClick r:id="" action="ppaction://hlinkshowjump?jump=nextslide" highlightClick="1"/>
          </p:cNvPr>
          <p:cNvSpPr/>
          <p:nvPr/>
        </p:nvSpPr>
        <p:spPr>
          <a:xfrm>
            <a:off x="8001024" y="6143644"/>
            <a:ext cx="428628" cy="39947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ole-chudes-super-igra-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643966" y="21429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Винни Пух\Сетка для презентации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781" y="-17439"/>
            <a:ext cx="91678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:\барабан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" y="2643188"/>
            <a:ext cx="771525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:\Поле чудес_надпись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813" y="1214438"/>
            <a:ext cx="5286375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в конец 6">
            <a:hlinkClick r:id="" action="ppaction://hlinkshowjump?jump=nextslide" highlightClick="1"/>
          </p:cNvPr>
          <p:cNvSpPr/>
          <p:nvPr/>
        </p:nvSpPr>
        <p:spPr>
          <a:xfrm>
            <a:off x="8072462" y="6072206"/>
            <a:ext cx="428628" cy="39947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ole-chudes-super-igra-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643966" y="21429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4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Винни Пух\f9401e02b4a0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40162" y="269973"/>
            <a:ext cx="8856000" cy="6399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H:\Винни Пух\Сетка для презентации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23813" y="0"/>
            <a:ext cx="91678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8257" y="71414"/>
            <a:ext cx="6046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А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522" y="928670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Б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317" y="1785926"/>
            <a:ext cx="57259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В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06" y="2577108"/>
            <a:ext cx="48442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Г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671" y="3434364"/>
            <a:ext cx="6511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Д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9791" y="4291620"/>
            <a:ext cx="5229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Е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0010" y="5072074"/>
            <a:ext cx="5229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Ё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71470" y="5857892"/>
            <a:ext cx="76174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Ж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1603" y="5863256"/>
            <a:ext cx="5180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З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22359" y="5863256"/>
            <a:ext cx="6367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И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53683" y="5863256"/>
            <a:ext cx="57419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К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30505" y="5863256"/>
            <a:ext cx="62068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Л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45613" y="5863256"/>
            <a:ext cx="79060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М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29836" y="5863256"/>
            <a:ext cx="62228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Н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76384" y="5863256"/>
            <a:ext cx="65274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О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59331" y="5863256"/>
            <a:ext cx="62068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П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93061" y="5863256"/>
            <a:ext cx="55335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Р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27077" y="5863256"/>
            <a:ext cx="55175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С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506017" y="5863256"/>
            <a:ext cx="5277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Т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88449" y="5863256"/>
            <a:ext cx="5629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У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426800" y="5863256"/>
            <a:ext cx="68640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Ф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986979" y="5863256"/>
            <a:ext cx="56618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Х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450175" y="5863256"/>
            <a:ext cx="63992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Ц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980699" y="5863256"/>
            <a:ext cx="5790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Ч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367753" y="5863256"/>
            <a:ext cx="8050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Ш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357333" y="5072074"/>
            <a:ext cx="82586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Щ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501090" y="4214818"/>
            <a:ext cx="62709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Ъ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429652" y="3357562"/>
            <a:ext cx="73770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Ы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486375" y="2643182"/>
            <a:ext cx="56778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Ь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491184" y="1714488"/>
            <a:ext cx="55816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Э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361341" y="1005472"/>
            <a:ext cx="817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Ю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479161" y="142852"/>
            <a:ext cx="58221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Я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00100" y="1719852"/>
            <a:ext cx="65755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500298" y="1719852"/>
            <a:ext cx="61106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986397" y="1714488"/>
            <a:ext cx="65755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Д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511901" y="1714488"/>
            <a:ext cx="55976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Э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675389" y="1728104"/>
            <a:ext cx="18473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827088" y="442913"/>
            <a:ext cx="7489825" cy="10080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звучит слово «мама» на   грузинском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языке?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064917" y="2643182"/>
            <a:ext cx="485775" cy="828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065049" y="2643182"/>
            <a:ext cx="485775" cy="828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1552232" y="2643182"/>
            <a:ext cx="485775" cy="828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2571736" y="2643182"/>
            <a:ext cx="485775" cy="828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Управляющая кнопка: в конец 54">
            <a:hlinkClick r:id="" action="ppaction://hlinkshowjump?jump=nextslide" highlightClick="1"/>
          </p:cNvPr>
          <p:cNvSpPr/>
          <p:nvPr/>
        </p:nvSpPr>
        <p:spPr>
          <a:xfrm>
            <a:off x="7929586" y="5429264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7" name="Группа 10"/>
          <p:cNvGrpSpPr>
            <a:grpSpLocks/>
          </p:cNvGrpSpPr>
          <p:nvPr/>
        </p:nvGrpSpPr>
        <p:grpSpPr bwMode="auto">
          <a:xfrm>
            <a:off x="4286248" y="1857364"/>
            <a:ext cx="4060825" cy="4122737"/>
            <a:chOff x="395536" y="2204864"/>
            <a:chExt cx="4060923" cy="4122759"/>
          </a:xfrm>
        </p:grpSpPr>
        <p:grpSp>
          <p:nvGrpSpPr>
            <p:cNvPr id="40" name="Группа 128"/>
            <p:cNvGrpSpPr>
              <a:grpSpLocks/>
            </p:cNvGrpSpPr>
            <p:nvPr/>
          </p:nvGrpSpPr>
          <p:grpSpPr bwMode="auto">
            <a:xfrm>
              <a:off x="395536" y="2204864"/>
              <a:ext cx="4060923" cy="4122759"/>
              <a:chOff x="928265" y="1556792"/>
              <a:chExt cx="4060923" cy="4122759"/>
            </a:xfrm>
          </p:grpSpPr>
          <p:grpSp>
            <p:nvGrpSpPr>
              <p:cNvPr id="41" name="Группа 126"/>
              <p:cNvGrpSpPr>
                <a:grpSpLocks/>
              </p:cNvGrpSpPr>
              <p:nvPr/>
            </p:nvGrpSpPr>
            <p:grpSpPr bwMode="auto">
              <a:xfrm>
                <a:off x="928265" y="1556792"/>
                <a:ext cx="4060923" cy="4122759"/>
                <a:chOff x="928265" y="1556792"/>
                <a:chExt cx="4060923" cy="4122759"/>
              </a:xfrm>
            </p:grpSpPr>
            <p:grpSp>
              <p:nvGrpSpPr>
                <p:cNvPr id="46" name="Группа 124"/>
                <p:cNvGrpSpPr>
                  <a:grpSpLocks/>
                </p:cNvGrpSpPr>
                <p:nvPr/>
              </p:nvGrpSpPr>
              <p:grpSpPr bwMode="auto">
                <a:xfrm>
                  <a:off x="971600" y="1556792"/>
                  <a:ext cx="4017588" cy="4122759"/>
                  <a:chOff x="971600" y="1556792"/>
                  <a:chExt cx="4017588" cy="4122759"/>
                </a:xfrm>
              </p:grpSpPr>
              <p:grpSp>
                <p:nvGrpSpPr>
                  <p:cNvPr id="54" name="Группа 121"/>
                  <p:cNvGrpSpPr>
                    <a:grpSpLocks/>
                  </p:cNvGrpSpPr>
                  <p:nvPr/>
                </p:nvGrpSpPr>
                <p:grpSpPr bwMode="auto">
                  <a:xfrm>
                    <a:off x="971600" y="1556792"/>
                    <a:ext cx="4017588" cy="4122759"/>
                    <a:chOff x="971600" y="1556792"/>
                    <a:chExt cx="4017588" cy="4122759"/>
                  </a:xfrm>
                </p:grpSpPr>
                <p:grpSp>
                  <p:nvGrpSpPr>
                    <p:cNvPr id="56" name="Группа 1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57" name="Группа 1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59" name="Группа 1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71600" y="1556792"/>
                          <a:ext cx="4017588" cy="4085215"/>
                          <a:chOff x="971600" y="1556792"/>
                          <a:chExt cx="4017588" cy="4085215"/>
                        </a:xfrm>
                      </p:grpSpPr>
                      <p:grpSp>
                        <p:nvGrpSpPr>
                          <p:cNvPr id="61" name="Группа 11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971600" y="1556792"/>
                            <a:ext cx="4017588" cy="4085215"/>
                            <a:chOff x="971600" y="1556792"/>
                            <a:chExt cx="4017588" cy="4085215"/>
                          </a:xfrm>
                        </p:grpSpPr>
                        <p:grpSp>
                          <p:nvGrpSpPr>
                            <p:cNvPr id="63" name="Группа 11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971600" y="1556792"/>
                              <a:ext cx="4017588" cy="4085215"/>
                              <a:chOff x="971600" y="1556792"/>
                              <a:chExt cx="4017588" cy="4085215"/>
                            </a:xfrm>
                          </p:grpSpPr>
                          <p:grpSp>
                            <p:nvGrpSpPr>
                              <p:cNvPr id="65" name="Группа 108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971600" y="1556792"/>
                                <a:ext cx="4017588" cy="4085215"/>
                                <a:chOff x="971600" y="1556792"/>
                                <a:chExt cx="4017588" cy="4085215"/>
                              </a:xfrm>
                            </p:grpSpPr>
                            <p:grpSp>
                              <p:nvGrpSpPr>
                                <p:cNvPr id="67" name="Группа 10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971600" y="1556792"/>
                                  <a:ext cx="4017588" cy="4085215"/>
                                  <a:chOff x="827584" y="1526657"/>
                                  <a:chExt cx="4017588" cy="4085215"/>
                                </a:xfrm>
                              </p:grpSpPr>
                              <p:pic>
                                <p:nvPicPr>
                                  <p:cNvPr id="79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7" cstate="print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</p:spPr>
                              </p:pic>
                              <p:sp>
                                <p:nvSpPr>
                                  <p:cNvPr id="80" name="Прямоугольник 79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 fontAlgn="auto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defRPr/>
                                    </a:pPr>
                                    <a:r>
                                      <a:rPr lang="ru-RU" sz="5400" b="1" spc="150" dirty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  <a:latin typeface="+mn-lt"/>
                                        <a:cs typeface="+mn-cs"/>
                                      </a:rPr>
                                      <a:t>+</a:t>
                                    </a: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78" name="Прямоугольник 77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pPr algn="ctr" fontAlgn="auto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defRPr/>
                                  </a:pPr>
                                  <a:r>
                                    <a:rPr lang="ru-RU" sz="4000" b="1" dirty="0">
                                      <a:latin typeface="+mn-lt"/>
                                      <a:cs typeface="+mn-cs"/>
                                    </a:rPr>
                                    <a:t>50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76" name="Прямоугольник 75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 algn="ctr" fontAlgn="auto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defRPr/>
                                </a:pPr>
                                <a:r>
                                  <a:rPr lang="ru-RU" sz="4000" dirty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  <a:latin typeface="+mn-lt"/>
                                    <a:cs typeface="+mn-cs"/>
                                  </a:rPr>
                                  <a:t>х2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74" name="Прямоугольник 73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 algn="ctr" fontAlgn="auto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defRPr/>
                              </a:pPr>
                              <a:r>
                                <a:rPr lang="ru-RU" sz="4000" b="1" dirty="0">
                                  <a:latin typeface="+mn-lt"/>
                                  <a:cs typeface="+mn-cs"/>
                                </a:rPr>
                                <a:t>100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72" name="Прямоугольник 71"/>
                          <p:cNvSpPr/>
                          <p:nvPr/>
                        </p:nvSpPr>
                        <p:spPr>
                          <a:xfrm rot="8136348">
                            <a:off x="3721484" y="4646380"/>
                            <a:ext cx="962122" cy="52322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 algn="ctr" fontAlgn="auto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defRPr/>
                            </a:pPr>
                            <a:r>
                              <a:rPr lang="ru-RU" sz="2800" dirty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  <a:latin typeface="+mn-lt"/>
                                <a:cs typeface="+mn-cs"/>
                              </a:rPr>
                              <a:t>шанс</a:t>
                            </a:r>
                          </a:p>
                        </p:txBody>
                      </p:sp>
                    </p:grpSp>
                    <p:sp>
                      <p:nvSpPr>
                        <p:cNvPr id="70" name="Прямоугольник 69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r>
                            <a:rPr lang="ru-RU" sz="4000" b="1" dirty="0">
                              <a:latin typeface="+mn-lt"/>
                              <a:cs typeface="+mn-cs"/>
                            </a:rPr>
                            <a:t>150</a:t>
                          </a:r>
                        </a:p>
                      </p:txBody>
                    </p:sp>
                  </p:grpSp>
                  <p:sp>
                    <p:nvSpPr>
                      <p:cNvPr id="68" name="Прямоугольник 67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ru-RU" sz="4000" dirty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  <a:latin typeface="+mn-lt"/>
                            <a:cs typeface="+mn-cs"/>
                          </a:rPr>
                          <a:t>200</a:t>
                        </a:r>
                      </a:p>
                    </p:txBody>
                  </p:sp>
                </p:grpSp>
                <p:sp>
                  <p:nvSpPr>
                    <p:cNvPr id="66" name="Прямоугольник 65"/>
                    <p:cNvSpPr/>
                    <p:nvPr/>
                  </p:nvSpPr>
                  <p:spPr>
                    <a:xfrm rot="17501029">
                      <a:off x="775245" y="2930112"/>
                      <a:ext cx="1027845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3200" b="1" dirty="0">
                          <a:latin typeface="+mn-lt"/>
                          <a:cs typeface="+mn-cs"/>
                        </a:rPr>
                        <a:t>приз</a:t>
                      </a:r>
                    </a:p>
                  </p:txBody>
                </p:sp>
              </p:grpSp>
              <p:cxnSp>
                <p:nvCxnSpPr>
                  <p:cNvPr id="64" name="Прямая со стрелкой 63"/>
                  <p:cNvCxnSpPr/>
                  <p:nvPr/>
                </p:nvCxnSpPr>
                <p:spPr>
                  <a:xfrm flipH="1" flipV="1">
                    <a:off x="1475965" y="4580995"/>
                    <a:ext cx="358784" cy="360365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2" name="Прямоугольник 61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4000" dirty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+mn-lt"/>
                      <a:cs typeface="+mn-cs"/>
                    </a:rPr>
                    <a:t>250</a:t>
                  </a:r>
                </a:p>
              </p:txBody>
            </p:sp>
          </p:grpSp>
          <p:sp>
            <p:nvSpPr>
              <p:cNvPr id="60" name="Прямоугольник 59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+mn-cs"/>
                  </a:rPr>
                  <a:t>300</a:t>
                </a:r>
              </a:p>
            </p:txBody>
          </p:sp>
        </p:grpSp>
        <p:sp>
          <p:nvSpPr>
            <p:cNvPr id="58" name="Прямоугольник 57"/>
            <p:cNvSpPr/>
            <p:nvPr/>
          </p:nvSpPr>
          <p:spPr>
            <a:xfrm rot="20933116">
              <a:off x="1753038" y="2291115"/>
              <a:ext cx="470000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atin typeface="+mn-lt"/>
                  <a:cs typeface="+mn-cs"/>
                </a:rPr>
                <a:t>Б</a:t>
              </a:r>
            </a:p>
          </p:txBody>
        </p:sp>
      </p:grpSp>
      <p:grpSp>
        <p:nvGrpSpPr>
          <p:cNvPr id="69" name="Группа 30"/>
          <p:cNvGrpSpPr>
            <a:grpSpLocks/>
          </p:cNvGrpSpPr>
          <p:nvPr/>
        </p:nvGrpSpPr>
        <p:grpSpPr bwMode="auto">
          <a:xfrm rot="20093240">
            <a:off x="5690719" y="1869517"/>
            <a:ext cx="679559" cy="2430757"/>
            <a:chOff x="2127825" y="2368240"/>
            <a:chExt cx="681685" cy="2084571"/>
          </a:xfrm>
          <a:solidFill>
            <a:srgbClr val="FF0000"/>
          </a:solidFill>
        </p:grpSpPr>
        <p:sp>
          <p:nvSpPr>
            <p:cNvPr id="82" name="Стрелка вниз 81"/>
            <p:cNvSpPr/>
            <p:nvPr/>
          </p:nvSpPr>
          <p:spPr>
            <a:xfrm rot="11778511">
              <a:off x="2532969" y="2368240"/>
              <a:ext cx="276541" cy="1863748"/>
            </a:xfrm>
            <a:prstGeom prst="downArrow">
              <a:avLst>
                <a:gd name="adj1" fmla="val 50000"/>
                <a:gd name="adj2" fmla="val 215942"/>
              </a:avLst>
            </a:prstGeom>
            <a:grp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83" name="Овал 82"/>
            <p:cNvSpPr/>
            <p:nvPr/>
          </p:nvSpPr>
          <p:spPr>
            <a:xfrm rot="14525451">
              <a:off x="2159912" y="4002175"/>
              <a:ext cx="418549" cy="482723"/>
            </a:xfrm>
            <a:prstGeom prst="ellipse">
              <a:avLst/>
            </a:prstGeom>
            <a:grp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21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21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22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6000000">
                                      <p:cBhvr>
                                        <p:cTn id="22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3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23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24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4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5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25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25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26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26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27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27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47" grpId="0" animBg="1"/>
      <p:bldP spid="49" grpId="0" animBg="1"/>
      <p:bldP spid="50" grpId="0" animBg="1"/>
      <p:bldP spid="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Винни Пух\Сетка для презентации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3781" y="-17439"/>
            <a:ext cx="91678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:\барабан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50" y="2643188"/>
            <a:ext cx="771525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:\Поле чудес_надпись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28813" y="1214438"/>
            <a:ext cx="5286375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в конец 5">
            <a:hlinkClick r:id="" action="ppaction://hlinkshowjump?jump=nextslide" highlightClick="1"/>
          </p:cNvPr>
          <p:cNvSpPr/>
          <p:nvPr/>
        </p:nvSpPr>
        <p:spPr>
          <a:xfrm>
            <a:off x="8072462" y="6143644"/>
            <a:ext cx="357190" cy="39949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Поле чудес-Современная застав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8" name="pole-chudes-super-igra-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 cstate="print"/>
          <a:stretch>
            <a:fillRect/>
          </a:stretch>
        </p:blipFill>
        <p:spPr>
          <a:xfrm>
            <a:off x="8643966" y="21429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666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Винни Пух\Сетка для презентации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781" y="-17439"/>
            <a:ext cx="91678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:\барабан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" y="2643188"/>
            <a:ext cx="771525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:\Поле чудес_надпись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813" y="1214438"/>
            <a:ext cx="5286375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в конец 6">
            <a:hlinkClick r:id="" action="ppaction://hlinkshowjump?jump=nextslide" highlightClick="1"/>
          </p:cNvPr>
          <p:cNvSpPr/>
          <p:nvPr/>
        </p:nvSpPr>
        <p:spPr>
          <a:xfrm>
            <a:off x="8001024" y="6143644"/>
            <a:ext cx="428628" cy="39947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Поле чудес-Современная застав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143900" y="28572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6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362</Words>
  <Application>Microsoft Office PowerPoint</Application>
  <PresentationFormat>Экран (4:3)</PresentationFormat>
  <Paragraphs>210</Paragraphs>
  <Slides>14</Slides>
  <Notes>0</Notes>
  <HiddenSlides>0</HiddenSlides>
  <MMClips>10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роском</dc:creator>
  <cp:lastModifiedBy>Лена</cp:lastModifiedBy>
  <cp:revision>89</cp:revision>
  <dcterms:created xsi:type="dcterms:W3CDTF">2011-04-21T14:17:00Z</dcterms:created>
  <dcterms:modified xsi:type="dcterms:W3CDTF">2018-11-08T14:40:43Z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1062937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