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8%D0%B0%D1%82%D0%BB%D0%BE%D0%BD" TargetMode="External"/><Relationship Id="rId2" Type="http://schemas.openxmlformats.org/officeDocument/2006/relationships/hyperlink" Target="https://ru.wikipedia.org/wiki/%D0%9C%D0%BD%D0%BE%D0%B3%D0%BE%D0%B1%D0%BE%D1%80%D1%8C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5%D0%B4%D0%B8%D0%BD%D0%B0%D1%8F_%D0%B2%D1%81%D0%B5%D1%80%D0%BE%D1%81%D1%81%D0%B8%D0%B9%D1%81%D0%BA%D0%B0%D1%8F_%D1%81%D0%BF%D0%BE%D1%80%D1%82%D0%B8%D0%B2%D0%BD%D0%B0%D1%8F_%D0%BA%D0%BB%D0%B0%D1%81%D1%81%D0%B8%D1%84%D0%B8%D0%BA%D0%B0%D1%86%D0%B8%D1%8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0%BE%D1%81%D1%81%D0%B8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0%D0%B2%D0%B8%D1%82%D0%B5%D0%BB%D1%8C%D1%81%D1%82%D0%B2%D0%BE_%D0%A0%D0%A4" TargetMode="External"/><Relationship Id="rId2" Type="http://schemas.openxmlformats.org/officeDocument/2006/relationships/hyperlink" Target="https://ru.wikipedia.org/wiki/%D0%9F%D1%80%D0%B5%D0%B7%D0%B8%D0%B4%D0%B5%D0%BD%D1%82_%D0%A0%D0%BE%D1%81%D1%81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3%D0%BE%D1%81%D1%83%D0%B4%D0%B0%D1%80%D1%81%D1%82%D0%B2%D0%B5%D0%BD%D0%BD%D1%8B%D0%B9_%D0%BC%D1%83%D0%B7%D0%B5%D0%B9_%D1%81%D0%BF%D0%BE%D1%80%D1%82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D%D1%83%D1%82%D0%B0" TargetMode="External"/><Relationship Id="rId2" Type="http://schemas.openxmlformats.org/officeDocument/2006/relationships/hyperlink" Target="https://ru.wikipedia.org/wiki/%D0%A1%D0%B5%D0%BA%D1%83%D0%BD%D0%B4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Готов к труду и обороне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5724128" y="3798332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Садртдинова</a:t>
            </a:r>
            <a:r>
              <a:rPr lang="ru-RU" dirty="0" smtClean="0"/>
              <a:t> Н.К.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11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8709597"/>
              </p:ext>
            </p:extLst>
          </p:nvPr>
        </p:nvGraphicFramePr>
        <p:xfrm>
          <a:off x="395537" y="476670"/>
          <a:ext cx="8402238" cy="602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4320480"/>
                <a:gridCol w="1296144"/>
                <a:gridCol w="1368152"/>
                <a:gridCol w="985415"/>
              </a:tblGrid>
              <a:tr h="7920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№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Вид испытаний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Бронзовый знак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Серебряный знак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Золотой знак</a:t>
                      </a:r>
                    </a:p>
                  </a:txBody>
                  <a:tcPr/>
                </a:tc>
              </a:tr>
              <a:tr h="404921">
                <a:tc gridSpan="5">
                  <a:txBody>
                    <a:bodyPr/>
                    <a:lstStyle/>
                    <a:p>
                      <a:r>
                        <a:rPr lang="ru-RU" sz="1300" dirty="0" smtClean="0"/>
                        <a:t>Испытания по выбору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6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Метание спортивного снаряда весом 700 г (м)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37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Бег на лыжах</a:t>
                      </a:r>
                      <a:r>
                        <a:rPr lang="ru-RU" sz="1300" baseline="0" dirty="0" smtClean="0"/>
                        <a:t> на 5 км (</a:t>
                      </a:r>
                      <a:r>
                        <a:rPr lang="ru-RU" sz="1300" baseline="0" dirty="0" err="1" smtClean="0"/>
                        <a:t>мин.:с</a:t>
                      </a:r>
                      <a:r>
                        <a:rPr lang="ru-RU" sz="1300" baseline="0" dirty="0" smtClean="0"/>
                        <a:t>)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26:30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25:30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23:30</a:t>
                      </a:r>
                      <a:endParaRPr lang="ru-RU" sz="1300" dirty="0"/>
                    </a:p>
                  </a:txBody>
                  <a:tcPr/>
                </a:tc>
              </a:tr>
              <a:tr h="57948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или кросс на 5 км по пересечённой местности (для бесснежных районов)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Без учета времени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Плавание на 50 м (с)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Без учета времени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Стрельба из пневматической винтовки (ВП, типа ИЖ-38, ИЖ-60, МР-512, ИЖ-32, МП-532, MLG, DIANA) из положения сидя или стоя с опорой локтей о стол или стойку, дистанция — 10 м (очки) Выстрелов — 3 пробных, 5 зачётных. Время на стрельбу — 10 мин. Время на подготовку — 3 мин.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или из электронного оружия из положения сидя или стоя с опорой локтей о стол или стойку, дистанция — 10 м (очки)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Туристский поход с проверкой туристских навыков (15 км)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300" dirty="0" smtClean="0"/>
                        <a:t>В соответствии с возрастными требованиями. Туристские знания и навыки: ориентирование на местности по карте и компасу, выбор места для установки палатки, разжигание костра, способы преодоления препятствий и другие.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5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3604995"/>
              </p:ext>
            </p:extLst>
          </p:nvPr>
        </p:nvGraphicFramePr>
        <p:xfrm>
          <a:off x="395536" y="90872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864096"/>
                <a:gridCol w="936104"/>
                <a:gridCol w="9464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видов испытаний в возрастной группе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видов испытаний, которые необходимо выполнить для получения знака отличия Комплекса (обязательны испытания на силу, быстроту, гибкость и выносливость)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42900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/>
              <a:t>Спортивные разряды 3, 2 и 1 юношеский, III, II, I взрослые и КМС получаются в </a:t>
            </a:r>
            <a:r>
              <a:rPr lang="ru-RU" sz="2400" dirty="0">
                <a:hlinkClick r:id="rId2" tooltip="Многоборье"/>
              </a:rPr>
              <a:t>многоборьях</a:t>
            </a:r>
            <a:r>
              <a:rPr lang="ru-RU" sz="2400" dirty="0"/>
              <a:t> </a:t>
            </a:r>
            <a:r>
              <a:rPr lang="ru-RU" sz="2400" dirty="0" err="1">
                <a:hlinkClick r:id="rId3" tooltip="Полиатлон"/>
              </a:rPr>
              <a:t>полиатлона</a:t>
            </a:r>
            <a:r>
              <a:rPr lang="ru-RU" sz="2400" dirty="0"/>
              <a:t> и других видах спорта, входящих в </a:t>
            </a:r>
            <a:r>
              <a:rPr lang="ru-RU" sz="2400" dirty="0">
                <a:hlinkClick r:id="rId4" tooltip="Единая всероссийская спортивная классификация"/>
              </a:rPr>
              <a:t>ЕВСК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429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Техника выполнения не которых  нормативов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«Бег на короткие </a:t>
            </a:r>
            <a:r>
              <a:rPr lang="ru-RU" dirty="0" err="1" smtClean="0"/>
              <a:t>дисанции</a:t>
            </a:r>
            <a:r>
              <a:rPr lang="ru-RU" dirty="0" smtClean="0"/>
              <a:t>» </a:t>
            </a:r>
          </a:p>
          <a:p>
            <a:pPr>
              <a:buNone/>
            </a:pPr>
            <a:r>
              <a:rPr lang="ru-RU" dirty="0" smtClean="0"/>
              <a:t>Выполняется </a:t>
            </a:r>
            <a:r>
              <a:rPr lang="ru-RU" dirty="0"/>
              <a:t>с высокого старта.</a:t>
            </a:r>
          </a:p>
          <a:p>
            <a:pPr>
              <a:buNone/>
            </a:pPr>
            <a:r>
              <a:rPr lang="ru-RU" dirty="0"/>
              <a:t>Техника выполнения команды «На старт!»:</a:t>
            </a:r>
          </a:p>
          <a:p>
            <a:r>
              <a:rPr lang="ru-RU" dirty="0"/>
              <a:t>сильнейшую ногу поставить вплотную к стартовой линии;</a:t>
            </a:r>
          </a:p>
          <a:p>
            <a:r>
              <a:rPr lang="ru-RU" dirty="0"/>
              <a:t>немного повернуть носок внутрь;</a:t>
            </a:r>
          </a:p>
          <a:p>
            <a:r>
              <a:rPr lang="ru-RU" dirty="0"/>
              <a:t>другая нога на 1,5–2 стопы сзади;</a:t>
            </a:r>
          </a:p>
          <a:p>
            <a:r>
              <a:rPr lang="ru-RU" dirty="0"/>
              <a:t>тяжесть тела равномерно распределяется на обе ноги;</a:t>
            </a:r>
          </a:p>
          <a:p>
            <a:r>
              <a:rPr lang="ru-RU" dirty="0"/>
              <a:t>туловище выпрямлено;</a:t>
            </a:r>
          </a:p>
          <a:p>
            <a:r>
              <a:rPr lang="ru-RU" dirty="0"/>
              <a:t>руки свободно опущены.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Ждановы\Desktop\13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20688"/>
            <a:ext cx="791297" cy="2160240"/>
          </a:xfrm>
          <a:prstGeom prst="rect">
            <a:avLst/>
          </a:prstGeom>
          <a:noFill/>
        </p:spPr>
      </p:pic>
      <p:pic>
        <p:nvPicPr>
          <p:cNvPr id="5" name="Picture 3" descr="C:\Users\Ждановы\Desktop\13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212976"/>
            <a:ext cx="1122917" cy="1611459"/>
          </a:xfrm>
          <a:prstGeom prst="rect">
            <a:avLst/>
          </a:prstGeom>
          <a:noFill/>
        </p:spPr>
      </p:pic>
      <p:pic>
        <p:nvPicPr>
          <p:cNvPr id="6" name="Picture 4" descr="C:\Users\Ждановы\Desktop\13-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2594" y="4725144"/>
            <a:ext cx="1221774" cy="1878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058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/>
          <a:lstStyle/>
          <a:p>
            <a:pPr>
              <a:buNone/>
            </a:pPr>
            <a:r>
              <a:rPr lang="ru-RU" dirty="0"/>
              <a:t>Техника выполнения команды «Внимание!»:</a:t>
            </a:r>
          </a:p>
          <a:p>
            <a:r>
              <a:rPr lang="ru-RU" dirty="0"/>
              <a:t>наклонить туловище вперед под углом 45°;</a:t>
            </a:r>
          </a:p>
          <a:p>
            <a:r>
              <a:rPr lang="ru-RU" dirty="0"/>
              <a:t>тяжесть тела перенести на сильнейшую ногу.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Техника выполнения команды «Марш!»:</a:t>
            </a:r>
          </a:p>
          <a:p>
            <a:r>
              <a:rPr lang="ru-RU" dirty="0"/>
              <a:t>бегун резко бросается вперед;</a:t>
            </a:r>
          </a:p>
          <a:p>
            <a:r>
              <a:rPr lang="ru-RU" dirty="0"/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3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indent="274320">
              <a:buNone/>
            </a:pPr>
            <a:r>
              <a:rPr lang="ru-RU" dirty="0" smtClean="0"/>
              <a:t>«Прыжки в длину с места»</a:t>
            </a:r>
          </a:p>
          <a:p>
            <a:pPr indent="274320">
              <a:buNone/>
            </a:pPr>
            <a:r>
              <a:rPr lang="ru-RU" dirty="0" smtClean="0"/>
              <a:t>Техника </a:t>
            </a:r>
            <a:r>
              <a:rPr lang="ru-RU" dirty="0"/>
              <a:t>прыжка в длину с места делится на:</a:t>
            </a:r>
          </a:p>
          <a:p>
            <a:pPr indent="274320"/>
            <a:r>
              <a:rPr lang="ru-RU" dirty="0"/>
              <a:t>Подготовку к отталкиванию</a:t>
            </a:r>
          </a:p>
          <a:p>
            <a:pPr indent="274320"/>
            <a:r>
              <a:rPr lang="ru-RU" dirty="0"/>
              <a:t>Отталкивание</a:t>
            </a:r>
          </a:p>
          <a:p>
            <a:pPr indent="274320"/>
            <a:r>
              <a:rPr lang="ru-RU" dirty="0"/>
              <a:t>Полет</a:t>
            </a:r>
          </a:p>
          <a:p>
            <a:pPr indent="274320"/>
            <a:r>
              <a:rPr lang="ru-RU" dirty="0"/>
              <a:t>Приземление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77072"/>
            <a:ext cx="5733280" cy="2608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1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«Метание мяча»</a:t>
            </a:r>
          </a:p>
          <a:p>
            <a:pPr indent="274320">
              <a:buNone/>
            </a:pPr>
            <a:r>
              <a:rPr lang="ru-RU" dirty="0"/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 indent="274320">
              <a:buNone/>
            </a:pPr>
            <a:endParaRPr lang="ru-RU" dirty="0"/>
          </a:p>
          <a:p>
            <a:pPr indent="274320">
              <a:buNone/>
            </a:pPr>
            <a:r>
              <a:rPr lang="ru-RU" dirty="0"/>
              <a:t>Техника метания мяча состоит из:</a:t>
            </a:r>
          </a:p>
          <a:p>
            <a:pPr indent="274320"/>
            <a:r>
              <a:rPr lang="ru-RU" dirty="0"/>
              <a:t>Держание мяча</a:t>
            </a:r>
          </a:p>
          <a:p>
            <a:pPr indent="274320"/>
            <a:r>
              <a:rPr lang="ru-RU" dirty="0"/>
              <a:t>Замаха</a:t>
            </a:r>
          </a:p>
          <a:p>
            <a:pPr indent="274320"/>
            <a:r>
              <a:rPr lang="ru-RU" dirty="0"/>
              <a:t>Броска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Users\Ждановы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437112"/>
            <a:ext cx="4500315" cy="1878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652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«Подтягивание на перекладине»</a:t>
            </a:r>
          </a:p>
          <a:p>
            <a:pPr indent="274320">
              <a:buNone/>
            </a:pPr>
            <a:r>
              <a:rPr lang="ru-RU" dirty="0"/>
              <a:t>У юношей используется подтягивание на высокой перекладине. Существует 2 вида подтягивания:</a:t>
            </a:r>
          </a:p>
          <a:p>
            <a:pPr indent="274320"/>
            <a:r>
              <a:rPr lang="ru-RU" dirty="0"/>
              <a:t>Подтягивания прямым хватом</a:t>
            </a:r>
          </a:p>
          <a:p>
            <a:pPr indent="274320"/>
            <a:r>
              <a:rPr lang="ru-RU" dirty="0"/>
              <a:t>Подтягивания обратным хватом</a:t>
            </a:r>
          </a:p>
          <a:p>
            <a:pPr indent="274320"/>
            <a:endParaRPr lang="ru-RU" dirty="0"/>
          </a:p>
          <a:p>
            <a:pPr indent="274320">
              <a:buNone/>
            </a:pPr>
            <a:r>
              <a:rPr lang="ru-RU" dirty="0"/>
              <a:t>У девушек используется подтягивание на низкой перекладине. </a:t>
            </a:r>
          </a:p>
        </p:txBody>
      </p:sp>
      <p:pic>
        <p:nvPicPr>
          <p:cNvPr id="4" name="Picture 2" descr="C:\Users\Ждановы\Desktop\ex04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7088" y="260648"/>
            <a:ext cx="1546224" cy="1546224"/>
          </a:xfrm>
          <a:prstGeom prst="rect">
            <a:avLst/>
          </a:prstGeom>
          <a:noFill/>
        </p:spPr>
      </p:pic>
      <p:pic>
        <p:nvPicPr>
          <p:cNvPr id="5" name="Picture 3" descr="C:\Users\Ждановы\Desktop\ex08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4106" y="2420888"/>
            <a:ext cx="1628367" cy="1628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743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457200">
              <a:buNone/>
            </a:pPr>
            <a:r>
              <a:rPr lang="ru-RU" dirty="0"/>
              <a:t>Подтягивания прямым хватом</a:t>
            </a:r>
          </a:p>
          <a:p>
            <a:pPr indent="457200">
              <a:buNone/>
            </a:pPr>
            <a:r>
              <a:rPr lang="ru-RU" dirty="0"/>
              <a:t>Традиционный вариант. </a:t>
            </a:r>
            <a:r>
              <a:rPr lang="ru-RU" u="sng" dirty="0"/>
              <a:t>Основной акцент: </a:t>
            </a:r>
            <a:r>
              <a:rPr lang="ru-RU" dirty="0"/>
              <a:t>на мышцы спины и предплечье</a:t>
            </a:r>
          </a:p>
          <a:p>
            <a:pPr indent="457200">
              <a:buNone/>
            </a:pPr>
            <a:r>
              <a:rPr lang="ru-RU" u="sng" dirty="0"/>
              <a:t>Исполнение:</a:t>
            </a:r>
            <a:r>
              <a:rPr lang="ru-RU" dirty="0"/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</a:t>
            </a:r>
            <a:r>
              <a:rPr lang="ru-RU" dirty="0" err="1"/>
              <a:t>отпускаешься</a:t>
            </a:r>
            <a:r>
              <a:rPr lang="ru-RU" dirty="0"/>
              <a:t> в нижней точке полностью выпрямляй </a:t>
            </a:r>
            <a:r>
              <a:rPr lang="ru-RU" dirty="0" smtClean="0"/>
              <a:t>руки.</a:t>
            </a:r>
          </a:p>
          <a:p>
            <a:pPr indent="457200">
              <a:buNone/>
            </a:pPr>
            <a:r>
              <a:rPr lang="ru-RU" dirty="0" smtClean="0"/>
              <a:t>Подтягивания </a:t>
            </a:r>
            <a:r>
              <a:rPr lang="ru-RU" dirty="0"/>
              <a:t>обратным хватом</a:t>
            </a:r>
          </a:p>
          <a:p>
            <a:pPr indent="457200">
              <a:buNone/>
            </a:pPr>
            <a:r>
              <a:rPr lang="ru-RU" dirty="0"/>
              <a:t>Этот вариант легче предыдущего. Основной акцент: широчайшие мышцы спины и бицепсы</a:t>
            </a:r>
          </a:p>
          <a:p>
            <a:pPr indent="457200">
              <a:buNone/>
            </a:pPr>
            <a:r>
              <a:rPr lang="ru-RU" dirty="0"/>
              <a:t>Исполнение: хват, равный ширине плеч, только ладони на </a:t>
            </a:r>
            <a:r>
              <a:rPr lang="ru-RU" dirty="0" smtClean="0"/>
              <a:t>себя</a:t>
            </a:r>
            <a:r>
              <a:rPr lang="ru-RU" dirty="0"/>
              <a:t>. Подтягивайся, придерживаясь тех же правил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00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92500"/>
          </a:bodyPr>
          <a:lstStyle/>
          <a:p>
            <a:pPr indent="274320">
              <a:buNone/>
            </a:pPr>
            <a:r>
              <a:rPr lang="ru-RU" dirty="0" smtClean="0"/>
              <a:t>«Лыжные гонки»</a:t>
            </a:r>
          </a:p>
          <a:p>
            <a:pPr indent="274320">
              <a:buNone/>
            </a:pPr>
            <a:r>
              <a:rPr lang="ru-RU" dirty="0" smtClean="0"/>
              <a:t>Различают </a:t>
            </a:r>
            <a:r>
              <a:rPr lang="ru-RU" dirty="0"/>
              <a:t>два стиля катания на лыжах:</a:t>
            </a:r>
          </a:p>
          <a:p>
            <a:pPr indent="274320"/>
            <a:r>
              <a:rPr lang="ru-RU" dirty="0"/>
              <a:t>Классический стиль – лыжи перемещаются параллельно относительно друг друга</a:t>
            </a:r>
          </a:p>
          <a:p>
            <a:pPr indent="274320"/>
            <a:r>
              <a:rPr lang="ru-RU" dirty="0"/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pPr indent="274320"/>
            <a:endParaRPr lang="ru-RU" dirty="0"/>
          </a:p>
          <a:p>
            <a:pPr indent="274320">
              <a:buNone/>
            </a:pPr>
            <a:r>
              <a:rPr lang="ru-RU" dirty="0"/>
              <a:t>Лыжи изготавливают из 2 материалов:</a:t>
            </a:r>
          </a:p>
          <a:p>
            <a:pPr indent="274320"/>
            <a:r>
              <a:rPr lang="ru-RU" dirty="0"/>
              <a:t>Дерева</a:t>
            </a:r>
          </a:p>
          <a:p>
            <a:pPr indent="274320"/>
            <a:r>
              <a:rPr lang="ru-RU" dirty="0"/>
              <a:t>Пластика</a:t>
            </a:r>
          </a:p>
          <a:p>
            <a:pPr indent="274320">
              <a:buNone/>
            </a:pPr>
            <a:r>
              <a:rPr lang="ru-RU" dirty="0"/>
              <a:t>Сегодня большим спросом пользуются именно пластиковые лыжи, а деревянные лыжи уже мало где можно купить. Пластиковые лыжи имеют много преимуществ перед деревянными. Они прочнее, долговечнее – не расслаиваются и не намокают, они легче и скоростнее. На пластиковых лыжах можно кататься даже в оттепель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Users\Ждановы\Desktop\07be573055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949595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34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01608" cy="28803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28908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457200">
              <a:buNone/>
            </a:pPr>
            <a:r>
              <a:rPr lang="ru-RU" b="1" dirty="0"/>
              <a:t>Готов к труду и обороне (ГТО)</a:t>
            </a:r>
            <a:r>
              <a:rPr lang="ru-RU" dirty="0"/>
              <a:t> — разрабатываемая программная и нормативная основа физического воспитания населения </a:t>
            </a:r>
            <a:r>
              <a:rPr lang="ru-RU" u="sng" dirty="0">
                <a:hlinkClick r:id="rId2" tooltip="Россия"/>
              </a:rPr>
              <a:t>России</a:t>
            </a:r>
            <a:r>
              <a:rPr lang="ru-RU" dirty="0" smtClean="0"/>
              <a:t>.</a:t>
            </a:r>
          </a:p>
          <a:p>
            <a:pPr indent="274320">
              <a:buNone/>
            </a:pPr>
            <a:r>
              <a:rPr lang="ru-RU" dirty="0"/>
              <a:t>Существовала программа с 1931 по 1991 год. Охватывала возраст от 10 до 60 лет. </a:t>
            </a:r>
          </a:p>
          <a:p>
            <a:pPr indent="274320">
              <a:buNone/>
            </a:pPr>
            <a:endParaRPr lang="ru-RU" dirty="0"/>
          </a:p>
          <a:p>
            <a:pPr indent="274320">
              <a:buNone/>
            </a:pPr>
            <a:r>
              <a:rPr lang="ru-RU" dirty="0"/>
              <a:t>С 2010 года программа начала свое возрождение.</a:t>
            </a:r>
          </a:p>
          <a:p>
            <a:pPr marL="0" indent="45720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83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688632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4 апреля 2013 </a:t>
            </a:r>
            <a:r>
              <a:rPr lang="ru-RU" dirty="0">
                <a:hlinkClick r:id="rId2" tooltip="Президент России"/>
              </a:rPr>
              <a:t>президент России</a:t>
            </a:r>
            <a:r>
              <a:rPr lang="ru-RU" dirty="0"/>
              <a:t> поручил </a:t>
            </a:r>
            <a:r>
              <a:rPr lang="ru-RU" dirty="0">
                <a:hlinkClick r:id="rId3" tooltip="Правительство РФ"/>
              </a:rPr>
              <a:t>правительству РФ</a:t>
            </a:r>
            <a:r>
              <a:rPr lang="ru-RU" dirty="0"/>
              <a:t> разработать Всероссийский физкультурно-спортивный комплекс</a:t>
            </a:r>
            <a:r>
              <a:rPr lang="ru-RU" dirty="0" smtClean="0"/>
              <a:t>. </a:t>
            </a:r>
            <a:r>
              <a:rPr lang="ru-RU" dirty="0" smtClean="0">
                <a:hlinkClick r:id="rId4" tooltip="Государственный музей спорта"/>
              </a:rPr>
              <a:t>Государственный </a:t>
            </a:r>
            <a:r>
              <a:rPr lang="ru-RU" dirty="0">
                <a:hlinkClick r:id="rId4" tooltip="Государственный музей спорта"/>
              </a:rPr>
              <a:t>музей спорта</a:t>
            </a:r>
            <a:r>
              <a:rPr lang="ru-RU" dirty="0"/>
              <a:t> с 10 сентября по 15 ноября 2013 года провёл всероссийский конкурс на разработку названия, эскизов знака и талисмана для комплекса. В результате конкурса было определено название «Всероссийский физкультурно-спортивный комплекс «Горжусь тобой, Отечество» и около 20 эскизов знаков представлены для голосования среди населения. В 2013 году велись разработки проекта комплекса «Горжусь тобой, Отечество». Для принявших участие в тестировании, но не выполнивших нормативы, предполагался знак «Участник».</a:t>
            </a:r>
          </a:p>
        </p:txBody>
      </p:sp>
    </p:spTree>
    <p:extLst>
      <p:ext uri="{BB962C8B-B14F-4D97-AF65-F5344CB8AC3E}">
        <p14:creationId xmlns="" xmlns:p14="http://schemas.microsoft.com/office/powerpoint/2010/main" val="4428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24 марта 2014 года президент России подписал указ, которым постановил до 15 июня 2014 утвердить «Положение о Всероссийском физкультурно-спортивном комплексе «Готов к труду и обороне» (ГТО)», до 1 августа разработать сопутствующие нормативно-правовые акты и ввести комплекс в действие с 1 сентября.</a:t>
            </a:r>
          </a:p>
        </p:txBody>
      </p:sp>
    </p:spTree>
    <p:extLst>
      <p:ext uri="{BB962C8B-B14F-4D97-AF65-F5344CB8AC3E}">
        <p14:creationId xmlns="" xmlns:p14="http://schemas.microsoft.com/office/powerpoint/2010/main" val="11797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Знак ГТО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 smtClean="0"/>
              <a:t>Бронзовый</a:t>
            </a:r>
            <a:r>
              <a:rPr lang="ru-RU" dirty="0"/>
              <a:t>, серебряный и золотой знаки отличия ГТО соответствуют трём видам сложности. Золотой знак может получить выполнивший нормативы, соответствующие серебряному знаку отличия, и имеющий спортивные звания и разряды не ниже второго юношеского.</a:t>
            </a:r>
          </a:p>
          <a:p>
            <a:endParaRPr lang="ru-RU" dirty="0"/>
          </a:p>
        </p:txBody>
      </p:sp>
      <p:pic>
        <p:nvPicPr>
          <p:cNvPr id="4" name="Picture 6" descr="C:\Users\Ждановы\Desktop\az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2714644" cy="2777774"/>
          </a:xfrm>
          <a:prstGeom prst="rect">
            <a:avLst/>
          </a:prstGeom>
          <a:noFill/>
        </p:spPr>
      </p:pic>
      <p:pic>
        <p:nvPicPr>
          <p:cNvPr id="5" name="Picture 5" descr="C:\Users\Ждановы\Desktop\az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645024"/>
            <a:ext cx="2673363" cy="2745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323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81528" cy="108012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Испытания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Челночный бег 3×10 м</a:t>
            </a:r>
          </a:p>
          <a:p>
            <a:r>
              <a:rPr lang="ru-RU" dirty="0"/>
              <a:t>Бег 30, 60, 100 м</a:t>
            </a:r>
          </a:p>
          <a:p>
            <a:r>
              <a:rPr lang="ru-RU" dirty="0"/>
              <a:t>Бег 1000; 1500; 2000; 2500; 3000 м</a:t>
            </a:r>
          </a:p>
          <a:p>
            <a:r>
              <a:rPr lang="ru-RU" dirty="0"/>
              <a:t>Прыжок в длину с места, тройной прыжок в длину с места и прыжок в длину с разбега</a:t>
            </a:r>
          </a:p>
          <a:p>
            <a:r>
              <a:rPr lang="ru-RU" dirty="0"/>
              <a:t>Подтягивания на низкой (из виса лежа) и высокой (из виса) перекладинах</a:t>
            </a:r>
          </a:p>
          <a:p>
            <a:r>
              <a:rPr lang="ru-RU" dirty="0"/>
              <a:t>Сгибание и разгибание рук в упоре лежа</a:t>
            </a:r>
          </a:p>
          <a:p>
            <a:r>
              <a:rPr lang="ru-RU" dirty="0"/>
              <a:t>Поднимание туловища из положения лежа на спине за 1 минуту</a:t>
            </a:r>
          </a:p>
          <a:p>
            <a:r>
              <a:rPr lang="ru-RU" dirty="0"/>
              <a:t>Наклон вперёд из положения стоя на полу или гимнастической скамье</a:t>
            </a:r>
          </a:p>
          <a:p>
            <a:r>
              <a:rPr lang="ru-RU" dirty="0"/>
              <a:t>Метание спортивного снаряда в цель и на дальность</a:t>
            </a:r>
          </a:p>
          <a:p>
            <a:r>
              <a:rPr lang="ru-RU" dirty="0"/>
              <a:t>Рывок гири 16 кг</a:t>
            </a:r>
          </a:p>
          <a:p>
            <a:r>
              <a:rPr lang="ru-RU" dirty="0"/>
              <a:t>Плавание 10, 15, 25, 50 м</a:t>
            </a:r>
          </a:p>
          <a:p>
            <a:r>
              <a:rPr lang="ru-RU" dirty="0"/>
              <a:t>Бег на лыжах или кросс по пересеченной местности 1, 2, 3, 5, 10 км</a:t>
            </a:r>
          </a:p>
          <a:p>
            <a:r>
              <a:rPr lang="ru-RU" dirty="0"/>
              <a:t>Стрельба из пневматической винтовки или электронного оружия из положения сидя и положения стоя</a:t>
            </a:r>
          </a:p>
          <a:p>
            <a:r>
              <a:rPr lang="ru-RU" dirty="0"/>
              <a:t>Туристический поход с проверкой туристических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20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/>
              <a:t>Нормативы ГТО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16624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dirty="0"/>
              <a:t>Комплекс будет содержать 11 ступеней. Для каждой ступени предлагаются собственные названия.</a:t>
            </a:r>
          </a:p>
          <a:p>
            <a:pPr indent="457200"/>
            <a:r>
              <a:rPr lang="ru-RU" dirty="0"/>
              <a:t>I ступень: 1—2 классы (6—8 лет);</a:t>
            </a:r>
          </a:p>
          <a:p>
            <a:pPr indent="457200"/>
            <a:r>
              <a:rPr lang="ru-RU" dirty="0"/>
              <a:t>II ступень: 3—4 классы (9—10 лет);</a:t>
            </a:r>
          </a:p>
          <a:p>
            <a:pPr indent="457200"/>
            <a:r>
              <a:rPr lang="ru-RU" dirty="0"/>
              <a:t>III ступень: 5—6 классы (11—12 лет);</a:t>
            </a:r>
          </a:p>
          <a:p>
            <a:pPr indent="457200"/>
            <a:r>
              <a:rPr lang="ru-RU" dirty="0"/>
              <a:t>IV ступень: 7—9 классы (13—15 лет);</a:t>
            </a:r>
          </a:p>
          <a:p>
            <a:pPr indent="457200"/>
            <a:r>
              <a:rPr lang="ru-RU" dirty="0"/>
              <a:t>V ступень: 10—11 классы, среднее профессиональное образование (16—17 лет);</a:t>
            </a:r>
          </a:p>
          <a:p>
            <a:pPr indent="457200"/>
            <a:r>
              <a:rPr lang="ru-RU" dirty="0"/>
              <a:t>VI ступень: 18—29 лет;</a:t>
            </a:r>
          </a:p>
          <a:p>
            <a:pPr indent="457200"/>
            <a:r>
              <a:rPr lang="ru-RU" dirty="0"/>
              <a:t>VII ступень: 30—39 лет;</a:t>
            </a:r>
          </a:p>
          <a:p>
            <a:pPr indent="457200"/>
            <a:r>
              <a:rPr lang="ru-RU" dirty="0"/>
              <a:t>VIII ступень: 40—49 лет;</a:t>
            </a:r>
          </a:p>
          <a:p>
            <a:pPr indent="457200"/>
            <a:r>
              <a:rPr lang="ru-RU" dirty="0"/>
              <a:t>IX ступень: 50—59 лет;</a:t>
            </a:r>
          </a:p>
          <a:p>
            <a:pPr indent="457200"/>
            <a:r>
              <a:rPr lang="ru-RU" dirty="0"/>
              <a:t>X ступень: 60—69 лет;</a:t>
            </a:r>
          </a:p>
          <a:p>
            <a:pPr indent="457200"/>
            <a:r>
              <a:rPr lang="ru-RU" dirty="0"/>
              <a:t>XI ступень: 70 лет и старше.</a:t>
            </a:r>
          </a:p>
        </p:txBody>
      </p:sp>
    </p:spTree>
    <p:extLst>
      <p:ext uri="{BB962C8B-B14F-4D97-AF65-F5344CB8AC3E}">
        <p14:creationId xmlns="" xmlns:p14="http://schemas.microsoft.com/office/powerpoint/2010/main" val="41983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Обязательные испытания состоят из тестов на силу, быстроту, гибкость и выносливость. Испытания по выбору состоят из тестов на координационные способности и прикладные навыки. Для подготовки к испытаниям даются рекомендации к недельному двигательному режиму. Комплекс может также содержать оценку знания о гигиене занятий физической культурой, основы истории развития физической культуры и основы методики самостоятельных занятий.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0521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994411"/>
              </p:ext>
            </p:extLst>
          </p:nvPr>
        </p:nvGraphicFramePr>
        <p:xfrm>
          <a:off x="395536" y="1844824"/>
          <a:ext cx="824356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240360"/>
                <a:gridCol w="1368152"/>
                <a:gridCol w="1656184"/>
                <a:gridCol w="13204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испытаний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Бронзовый знак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Серебряный знак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Золотой знак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600" dirty="0" smtClean="0"/>
                        <a:t>Обязательные испытания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Бег на 100 м (</a:t>
                      </a:r>
                      <a:r>
                        <a:rPr lang="ru-RU" sz="1600" dirty="0" smtClean="0">
                          <a:hlinkClick r:id="rId2" tooltip="Секунда"/>
                        </a:rPr>
                        <a:t>с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13,5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Бег на 3 км (</a:t>
                      </a:r>
                      <a:r>
                        <a:rPr lang="ru-RU" sz="1600" dirty="0" smtClean="0">
                          <a:hlinkClick r:id="rId3" tooltip="Минута"/>
                        </a:rPr>
                        <a:t>мин.</a:t>
                      </a:r>
                      <a:r>
                        <a:rPr lang="ru-RU" sz="1600" dirty="0" smtClean="0"/>
                        <a:t>: с)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14:00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13:30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12:30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Прыжок в длину с разбега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430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или прыжок в длину с места толчком двумя ногами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Подтягивание из виса на высокой перекладине (кол-во раз)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или рывок гири 16 кг (кол-во раз за 4 мин)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Наклон вперёд из положения стоя с прямыми ногами на гимнастической скамье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+13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667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Пример испытаний на VI ступень для мужчин 18—29 лет из комплекса «Горжусь тобой, Отечество»:</a:t>
            </a:r>
          </a:p>
        </p:txBody>
      </p:sp>
    </p:spTree>
    <p:extLst>
      <p:ext uri="{BB962C8B-B14F-4D97-AF65-F5344CB8AC3E}">
        <p14:creationId xmlns="" xmlns:p14="http://schemas.microsoft.com/office/powerpoint/2010/main" val="4180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96</TotalTime>
  <Words>1244</Words>
  <Application>Microsoft Office PowerPoint</Application>
  <PresentationFormat>Экран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ГТО</vt:lpstr>
      <vt:lpstr>Слайд 2</vt:lpstr>
      <vt:lpstr>Слайд 3</vt:lpstr>
      <vt:lpstr>Слайд 4</vt:lpstr>
      <vt:lpstr>Знак ГТО </vt:lpstr>
      <vt:lpstr>Испытания </vt:lpstr>
      <vt:lpstr>Нормативы ГТО </vt:lpstr>
      <vt:lpstr>Слайд 8</vt:lpstr>
      <vt:lpstr>Слайд 9</vt:lpstr>
      <vt:lpstr>Слайд 10</vt:lpstr>
      <vt:lpstr>Слайд 11</vt:lpstr>
      <vt:lpstr>Техника выполнения не которых  нормативов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вероника</dc:creator>
  <cp:lastModifiedBy>Наталья</cp:lastModifiedBy>
  <cp:revision>10</cp:revision>
  <dcterms:created xsi:type="dcterms:W3CDTF">2015-11-07T05:07:17Z</dcterms:created>
  <dcterms:modified xsi:type="dcterms:W3CDTF">2020-02-09T09:08:29Z</dcterms:modified>
</cp:coreProperties>
</file>