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ms-office.activeX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44"/>
  </p:notesMasterIdLst>
  <p:sldIdLst>
    <p:sldId id="321" r:id="rId2"/>
    <p:sldId id="386" r:id="rId3"/>
    <p:sldId id="385" r:id="rId4"/>
    <p:sldId id="399" r:id="rId5"/>
    <p:sldId id="387" r:id="rId6"/>
    <p:sldId id="400" r:id="rId7"/>
    <p:sldId id="388" r:id="rId8"/>
    <p:sldId id="389" r:id="rId9"/>
    <p:sldId id="401" r:id="rId10"/>
    <p:sldId id="390" r:id="rId11"/>
    <p:sldId id="391" r:id="rId12"/>
    <p:sldId id="398" r:id="rId13"/>
    <p:sldId id="392" r:id="rId14"/>
    <p:sldId id="402" r:id="rId15"/>
    <p:sldId id="393" r:id="rId16"/>
    <p:sldId id="403" r:id="rId17"/>
    <p:sldId id="394" r:id="rId18"/>
    <p:sldId id="404" r:id="rId19"/>
    <p:sldId id="395" r:id="rId20"/>
    <p:sldId id="405" r:id="rId21"/>
    <p:sldId id="396" r:id="rId22"/>
    <p:sldId id="406" r:id="rId23"/>
    <p:sldId id="323" r:id="rId24"/>
    <p:sldId id="375" r:id="rId25"/>
    <p:sldId id="376" r:id="rId26"/>
    <p:sldId id="407" r:id="rId27"/>
    <p:sldId id="377" r:id="rId28"/>
    <p:sldId id="408" r:id="rId29"/>
    <p:sldId id="378" r:id="rId30"/>
    <p:sldId id="409" r:id="rId31"/>
    <p:sldId id="379" r:id="rId32"/>
    <p:sldId id="410" r:id="rId33"/>
    <p:sldId id="380" r:id="rId34"/>
    <p:sldId id="411" r:id="rId35"/>
    <p:sldId id="381" r:id="rId36"/>
    <p:sldId id="412" r:id="rId37"/>
    <p:sldId id="382" r:id="rId38"/>
    <p:sldId id="413" r:id="rId39"/>
    <p:sldId id="383" r:id="rId40"/>
    <p:sldId id="414" r:id="rId41"/>
    <p:sldId id="384" r:id="rId42"/>
    <p:sldId id="415" r:id="rId4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CCCCFF"/>
    <a:srgbClr val="33CC33"/>
    <a:srgbClr val="0033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3827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7FE434F-EAEC-4942-985E-92F8A6B39A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C9A8B1-6DC8-4CEE-8B9B-A73CF7B29912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B9D40A-11C4-4113-8D7B-EB59F52B00D9}" type="slidenum">
              <a:rPr lang="ru-RU" smtClean="0"/>
              <a:pPr/>
              <a:t>23</a:t>
            </a:fld>
            <a:endParaRPr lang="ru-RU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7731CF6-1784-4734-8FCC-AE21B0971E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C8825-7A5A-4E45-AA56-1338DADC69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D1AE139-3CDC-4806-84FD-600B08CCEF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0AA3B-ECC1-4B48-B0C1-C9F6DC3F26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A7447BC-6A52-4CFA-8C1E-2189E26B5C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6CB71-F8C2-4F16-9588-CDFE60F3C1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E940E-028A-46CD-96AC-BB9A7AA3A2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73230-CDF0-4CC6-BAF7-D2C9137C47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72159-2462-4AAE-8156-60AF623B65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E1355-84EE-41B6-8908-9ABCFF7748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9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15C8E4-7640-4945-8E8F-B9F45D00F7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4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8923F42A-80F8-45AA-B9F7-213EBEB17B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5" r:id="rId1"/>
    <p:sldLayoutId id="2147484068" r:id="rId2"/>
    <p:sldLayoutId id="2147484076" r:id="rId3"/>
    <p:sldLayoutId id="2147484069" r:id="rId4"/>
    <p:sldLayoutId id="2147484070" r:id="rId5"/>
    <p:sldLayoutId id="2147484071" r:id="rId6"/>
    <p:sldLayoutId id="2147484072" r:id="rId7"/>
    <p:sldLayoutId id="2147484073" r:id="rId8"/>
    <p:sldLayoutId id="2147484077" r:id="rId9"/>
    <p:sldLayoutId id="2147484074" r:id="rId10"/>
    <p:sldLayoutId id="2147484078" r:id="rId11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250825" y="188913"/>
            <a:ext cx="8478838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Готовимся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к ЕГЭ по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истории</a:t>
            </a:r>
          </a:p>
          <a:p>
            <a:pPr algn="ctr">
              <a:defRPr/>
            </a:pP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304800" y="685800"/>
            <a:ext cx="8478838" cy="249299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3200" b="1" dirty="0">
              <a:solidFill>
                <a:srgbClr val="505050"/>
              </a:solidFill>
              <a:latin typeface="Stencil" pitchFamily="82" charset="0"/>
            </a:endParaRPr>
          </a:p>
          <a:p>
            <a:pPr algn="ctr"/>
            <a:endParaRPr lang="ru-RU" sz="2800" dirty="0" smtClean="0">
              <a:solidFill>
                <a:srgbClr val="505050"/>
              </a:solidFill>
              <a:latin typeface="Stencil" pitchFamily="82" charset="0"/>
            </a:endParaRPr>
          </a:p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Stencil" pitchFamily="82" charset="0"/>
              </a:rPr>
              <a:t>Тренажёр</a:t>
            </a:r>
          </a:p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Stencil" pitchFamily="82" charset="0"/>
              </a:rPr>
              <a:t>Работа </a:t>
            </a: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latin typeface="Stencil" pitchFamily="82" charset="0"/>
              </a:rPr>
              <a:t>с 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Stencil" pitchFamily="82" charset="0"/>
              </a:rPr>
              <a:t>понятиями</a:t>
            </a:r>
            <a:endParaRPr lang="ru-RU" sz="3200" b="1" dirty="0">
              <a:solidFill>
                <a:schemeClr val="accent3">
                  <a:lumMod val="75000"/>
                </a:schemeClr>
              </a:solidFill>
              <a:latin typeface="Stencil" pitchFamily="82" charset="0"/>
            </a:endParaRPr>
          </a:p>
          <a:p>
            <a:pPr algn="ctr"/>
            <a:endParaRPr lang="ru-RU" sz="3200" b="1" dirty="0">
              <a:solidFill>
                <a:srgbClr val="505050"/>
              </a:solidFill>
              <a:latin typeface="Stencil" pitchFamily="82" charset="0"/>
            </a:endParaRPr>
          </a:p>
        </p:txBody>
      </p:sp>
      <p:grpSp>
        <p:nvGrpSpPr>
          <p:cNvPr id="7172" name="Group 7"/>
          <p:cNvGrpSpPr>
            <a:grpSpLocks/>
          </p:cNvGrpSpPr>
          <p:nvPr/>
        </p:nvGrpSpPr>
        <p:grpSpPr bwMode="auto">
          <a:xfrm>
            <a:off x="106363" y="100013"/>
            <a:ext cx="8937625" cy="6669087"/>
            <a:chOff x="158" y="119"/>
            <a:chExt cx="5489" cy="4037"/>
          </a:xfrm>
        </p:grpSpPr>
        <p:sp>
          <p:nvSpPr>
            <p:cNvPr id="7176" name="Line 8"/>
            <p:cNvSpPr>
              <a:spLocks noChangeShapeType="1"/>
            </p:cNvSpPr>
            <p:nvPr/>
          </p:nvSpPr>
          <p:spPr bwMode="auto">
            <a:xfrm>
              <a:off x="158" y="119"/>
              <a:ext cx="5489" cy="0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7" name="Line 9"/>
            <p:cNvSpPr>
              <a:spLocks noChangeShapeType="1"/>
            </p:cNvSpPr>
            <p:nvPr/>
          </p:nvSpPr>
          <p:spPr bwMode="auto">
            <a:xfrm>
              <a:off x="158" y="119"/>
              <a:ext cx="0" cy="4037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8" name="Line 10"/>
            <p:cNvSpPr>
              <a:spLocks noChangeShapeType="1"/>
            </p:cNvSpPr>
            <p:nvPr/>
          </p:nvSpPr>
          <p:spPr bwMode="auto">
            <a:xfrm>
              <a:off x="158" y="4156"/>
              <a:ext cx="5489" cy="0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9" name="Line 11"/>
            <p:cNvSpPr>
              <a:spLocks noChangeShapeType="1"/>
            </p:cNvSpPr>
            <p:nvPr/>
          </p:nvSpPr>
          <p:spPr bwMode="auto">
            <a:xfrm>
              <a:off x="5647" y="119"/>
              <a:ext cx="0" cy="4037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45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24800" y="6096000"/>
            <a:ext cx="738188" cy="509588"/>
          </a:xfrm>
          <a:prstGeom prst="actionButtonForwardNex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228600" y="5029200"/>
            <a:ext cx="2487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/>
              <a:t> </a:t>
            </a:r>
          </a:p>
        </p:txBody>
      </p:sp>
      <p:pic>
        <p:nvPicPr>
          <p:cNvPr id="11" name="Picture 15" descr="книга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3048000"/>
            <a:ext cx="2967037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2514600" y="4724400"/>
            <a:ext cx="5410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94230C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660033"/>
                </a:solidFill>
                <a:latin typeface="Constantia" pitchFamily="18" charset="0"/>
                <a:ea typeface="Batang" pitchFamily="18" charset="-127"/>
              </a:rPr>
              <a:t>Учитель истории и обществознания</a:t>
            </a:r>
          </a:p>
          <a:p>
            <a:r>
              <a:rPr lang="ru-RU" b="1" dirty="0" smtClean="0">
                <a:solidFill>
                  <a:srgbClr val="660033"/>
                </a:solidFill>
                <a:latin typeface="Constantia" pitchFamily="18" charset="0"/>
                <a:ea typeface="Batang" pitchFamily="18" charset="-127"/>
              </a:rPr>
              <a:t>МОАУ </a:t>
            </a:r>
            <a:r>
              <a:rPr lang="ru-RU" b="1" dirty="0" smtClean="0">
                <a:solidFill>
                  <a:srgbClr val="660033"/>
                </a:solidFill>
                <a:latin typeface="Constantia" pitchFamily="18" charset="0"/>
                <a:ea typeface="Batang" pitchFamily="18" charset="-127"/>
              </a:rPr>
              <a:t>СОШ №1 г. Свободный Амурской обл.</a:t>
            </a:r>
          </a:p>
          <a:p>
            <a:r>
              <a:rPr lang="ru-RU" b="1" dirty="0" err="1" smtClean="0">
                <a:solidFill>
                  <a:srgbClr val="660033"/>
                </a:solidFill>
                <a:latin typeface="Constantia" pitchFamily="18" charset="0"/>
                <a:ea typeface="Batang" pitchFamily="18" charset="-127"/>
              </a:rPr>
              <a:t>Пузикова</a:t>
            </a:r>
            <a:r>
              <a:rPr lang="ru-RU" b="1" dirty="0" smtClean="0">
                <a:solidFill>
                  <a:srgbClr val="660033"/>
                </a:solidFill>
                <a:latin typeface="Constantia" pitchFamily="18" charset="0"/>
                <a:ea typeface="Batang" pitchFamily="18" charset="-127"/>
              </a:rPr>
              <a:t> Ольга Валерьевна </a:t>
            </a:r>
            <a:endParaRPr lang="ru-RU" b="1" dirty="0">
              <a:solidFill>
                <a:srgbClr val="660033"/>
              </a:solidFill>
              <a:latin typeface="Constantia" pitchFamily="18" charset="0"/>
              <a:ea typeface="Batang" pitchFamily="18" charset="-127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438400" y="914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rgbClr val="660033"/>
                </a:solidFill>
                <a:latin typeface="Constantia" pitchFamily="18" charset="0"/>
                <a:ea typeface="Batang" pitchFamily="18" charset="-127"/>
              </a:rPr>
              <a:t>Рекомендации для выпускников.</a:t>
            </a:r>
          </a:p>
          <a:p>
            <a:pPr algn="ctr"/>
            <a:r>
              <a:rPr lang="ru-RU" b="1" dirty="0" smtClean="0">
                <a:solidFill>
                  <a:srgbClr val="660033"/>
                </a:solidFill>
                <a:latin typeface="Constantia" pitchFamily="18" charset="0"/>
                <a:ea typeface="Batang" pitchFamily="18" charset="-127"/>
              </a:rPr>
              <a:t>ЕГЭ по истории</a:t>
            </a: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04800"/>
            <a:ext cx="7772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/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Политика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накопления денег в руках государства, сопровождавшаяся активным вмешательством государства в экономическую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жизнь - это…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3600" b="1" dirty="0" smtClean="0">
              <a:solidFill>
                <a:srgbClr val="000000"/>
              </a:solidFill>
              <a:latin typeface="Trebuchet MS" pitchFamily="34" charset="0"/>
              <a:ea typeface="Times New Roman" pitchFamily="18" charset="0"/>
              <a:cs typeface="Arial" pitchFamily="34" charset="0"/>
            </a:endParaRPr>
          </a:p>
          <a:p>
            <a:endParaRPr lang="ru-RU" sz="3600" b="1" dirty="0" smtClean="0"/>
          </a:p>
          <a:p>
            <a:endParaRPr lang="ru-RU" sz="3600" b="1" dirty="0" smtClean="0"/>
          </a:p>
          <a:p>
            <a:endParaRPr lang="ru-RU" sz="36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8200" y="914400"/>
            <a:ext cx="6019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400" b="1" dirty="0" smtClean="0">
                <a:solidFill>
                  <a:srgbClr val="FF0000"/>
                </a:solidFill>
                <a:latin typeface="Trebuchet MS" pitchFamily="34" charset="0"/>
                <a:ea typeface="Times New Roman" pitchFamily="18" charset="0"/>
                <a:cs typeface="Arial" pitchFamily="34" charset="0"/>
              </a:rPr>
              <a:t>Подсказка:</a:t>
            </a:r>
          </a:p>
          <a:p>
            <a:pPr lvl="0" eaLnBrk="0" hangingPunct="0"/>
            <a:r>
              <a:rPr lang="ru-RU" sz="4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Arial" pitchFamily="34" charset="0"/>
              </a:rPr>
              <a:t>М - Р - - Н - - - - - М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381000"/>
            <a:ext cx="7619999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ru-RU" sz="4400" b="1" dirty="0" err="1" smtClean="0">
                <a:solidFill>
                  <a:srgbClr val="C00000"/>
                </a:solidFill>
                <a:latin typeface="Trebuchet MS" pitchFamily="34" charset="0"/>
                <a:ea typeface="Times New Roman" pitchFamily="18" charset="0"/>
                <a:cs typeface="Arial" pitchFamily="34" charset="0"/>
              </a:rPr>
              <a:t>Меркантелизм</a:t>
            </a:r>
            <a:r>
              <a:rPr lang="ru-RU" sz="4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4000" b="1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политика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накопления денег в руках государства, сопровождавшаяся активным вмешательством государства в экономическую жизнь</a:t>
            </a:r>
          </a:p>
          <a:p>
            <a:pPr lvl="0" eaLnBrk="0" hangingPunct="0"/>
            <a:endParaRPr lang="ru-RU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762000"/>
            <a:ext cx="7467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Сословно-представительный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орган власти, обладающий правом совета царю при обсуждении политических, экономических и административных вопросов (создан при Иване Грозном, исчез при Алексее Михайловиче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) – это…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609600"/>
            <a:ext cx="69342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Земский собор 1549 г. -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Сословно-представительный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орган власти, обладающий правом совета царю при обсуждении политических, экономических и административных вопросов (создан при Иване Грозном, исчез при Алексее Михайловиче</a:t>
            </a:r>
            <a:endParaRPr lang="ru-RU" sz="2800" i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990600"/>
            <a:ext cx="7162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представителей власти за счет местного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населения это…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3000" y="914401"/>
            <a:ext cx="57150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Кормление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это  содержание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представителей власти за счет местного населения </a:t>
            </a:r>
            <a:endParaRPr lang="ru-RU" sz="3600" i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685800"/>
            <a:ext cx="7391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7. В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XV - начале XVIII вв. органы центрального управления в России (при Петре Великом им на смену придут коллегии, а при Александре I коллегии сменятся министерствами)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990600"/>
            <a:ext cx="7239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Приказы –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в XV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 начале XVIII вв. органы центрального управления в России (при Петре Великом им на смену придут 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коллегии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а при Александре I коллегии сменятся 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министерствами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838200"/>
            <a:ext cx="7467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8. Производство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, основанное на ручном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труде – это…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0600" y="609600"/>
            <a:ext cx="6934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dirty="0" smtClean="0"/>
              <a:t>1.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Лично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свободные крестьяне, несшие государственные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повинности  - это…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3600" b="1" dirty="0" smtClean="0">
              <a:solidFill>
                <a:srgbClr val="000000"/>
              </a:solidFill>
              <a:latin typeface="Trebuchet MS" pitchFamily="34" charset="0"/>
              <a:ea typeface="Times New Roman" pitchFamily="18" charset="0"/>
              <a:cs typeface="Arial" pitchFamily="34" charset="0"/>
            </a:endParaRPr>
          </a:p>
          <a:p>
            <a:pPr lvl="0"/>
            <a:endParaRPr lang="ru-RU" sz="3600" b="1" dirty="0" smtClean="0">
              <a:solidFill>
                <a:srgbClr val="000000"/>
              </a:solidFill>
              <a:latin typeface="Trebuchet MS" pitchFamily="34" charset="0"/>
              <a:ea typeface="Times New Roman" pitchFamily="18" charset="0"/>
              <a:cs typeface="Arial" pitchFamily="34" charset="0"/>
            </a:endParaRPr>
          </a:p>
          <a:p>
            <a:endParaRPr lang="ru-RU" sz="3600" b="1" dirty="0" smtClean="0"/>
          </a:p>
          <a:p>
            <a:endParaRPr lang="ru-RU" sz="3600" b="1" dirty="0" smtClean="0"/>
          </a:p>
          <a:p>
            <a:endParaRPr lang="ru-RU" sz="3600" b="1" dirty="0" smtClean="0"/>
          </a:p>
          <a:p>
            <a:endParaRPr lang="ru-RU" sz="36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990600"/>
            <a:ext cx="73152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Мануфактура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это производство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, основанное на ручном труде </a:t>
            </a:r>
            <a:endParaRPr lang="ru-RU" sz="4400" i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838200"/>
            <a:ext cx="7391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9. Экономическая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политика государства, направленная на поддержку отечественного производителя с помощью введения пошлин на иностранные товары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838200"/>
            <a:ext cx="7315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Протекционизм –</a:t>
            </a:r>
          </a:p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это экономическая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политика государства, направленная на поддержку отечественного производителя с помощью введения пошлин на иностранные товары</a:t>
            </a:r>
            <a:endParaRPr lang="ru-RU" sz="3200" i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4"/>
          <p:cNvGrpSpPr>
            <a:grpSpLocks/>
          </p:cNvGrpSpPr>
          <p:nvPr/>
        </p:nvGrpSpPr>
        <p:grpSpPr bwMode="auto">
          <a:xfrm>
            <a:off x="106363" y="100013"/>
            <a:ext cx="8937625" cy="6669087"/>
            <a:chOff x="158" y="119"/>
            <a:chExt cx="5489" cy="4037"/>
          </a:xfrm>
        </p:grpSpPr>
        <p:sp>
          <p:nvSpPr>
            <p:cNvPr id="9223" name="Line 5"/>
            <p:cNvSpPr>
              <a:spLocks noChangeShapeType="1"/>
            </p:cNvSpPr>
            <p:nvPr/>
          </p:nvSpPr>
          <p:spPr bwMode="auto">
            <a:xfrm>
              <a:off x="158" y="119"/>
              <a:ext cx="5489" cy="0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4" name="Line 6"/>
            <p:cNvSpPr>
              <a:spLocks noChangeShapeType="1"/>
            </p:cNvSpPr>
            <p:nvPr/>
          </p:nvSpPr>
          <p:spPr bwMode="auto">
            <a:xfrm>
              <a:off x="158" y="119"/>
              <a:ext cx="0" cy="4037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5" name="Line 7"/>
            <p:cNvSpPr>
              <a:spLocks noChangeShapeType="1"/>
            </p:cNvSpPr>
            <p:nvPr/>
          </p:nvSpPr>
          <p:spPr bwMode="auto">
            <a:xfrm>
              <a:off x="158" y="4156"/>
              <a:ext cx="5489" cy="0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6" name="Line 8"/>
            <p:cNvSpPr>
              <a:spLocks noChangeShapeType="1"/>
            </p:cNvSpPr>
            <p:nvPr/>
          </p:nvSpPr>
          <p:spPr bwMode="auto">
            <a:xfrm>
              <a:off x="5647" y="119"/>
              <a:ext cx="0" cy="4037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293" name="AutoShape 1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29600" y="6172200"/>
            <a:ext cx="738188" cy="509588"/>
          </a:xfrm>
          <a:prstGeom prst="actionButtonForwardNex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7200" y="533400"/>
            <a:ext cx="7696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Количество дней, которые начислялись крестьянам за работу в колхозах. В соответствии с ними между крестьянами распределялись необходимые для жизни продукты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457200"/>
            <a:ext cx="70104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Трудодни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-  это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количество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дней, которые начислялись крестьянам за работу в колхозах. В соответствии с ними между крестьянами распределялись необходимые для жизни продукты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304800"/>
            <a:ext cx="7620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Передовики производства, добивавшиеся высоких (ударных) темпов работ. Возникло в середине 1920-х гг.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914400"/>
            <a:ext cx="70866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Стахановцы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это передовики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производства, добивавшиеся высоких (ударных) темпов работ. Возникло в середине 1920-х гг.</a:t>
            </a:r>
            <a:endParaRPr lang="ru-RU" sz="3200" i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685801"/>
            <a:ext cx="7620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Движение за перевыполнение хозяйственных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планов – это…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1295400"/>
            <a:ext cx="73914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Стахановское движение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это движение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за перевыполнение хозяйственных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планов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1935 г.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Алексей Стаханов, Макар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Мазай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, н. Бусыгин, Прасковья Ангелина, ткачихи Виноградовы</a:t>
            </a:r>
            <a:endParaRPr lang="ru-RU" sz="2800" i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609600"/>
            <a:ext cx="7620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Полное восстановление в гражданских правах, восстановление доброго имени и репутации невинно осужденных и пострадавших в результате массовых репрессий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людей – это…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38200" y="914400"/>
            <a:ext cx="6781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Подсказка:</a:t>
            </a:r>
          </a:p>
          <a:p>
            <a:pPr lvl="0" eaLnBrk="0" hangingPunct="0"/>
            <a:r>
              <a:rPr lang="ru-RU" sz="4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 - Р - - - - Ш - - - КРЕСТЬЯНЕ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685800"/>
            <a:ext cx="72390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Реабилитация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– это</a:t>
            </a:r>
          </a:p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полное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восстановление в гражданских правах, восстановление доброго имени и репутации невинно осужденных и пострадавших в результате массовых репрессий людей </a:t>
            </a:r>
            <a:endParaRPr lang="ru-RU" sz="3200" i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762000"/>
            <a:ext cx="7543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Перечень наиболее важных должностей в советском партийно-государственном аппарате, кандидатуры которых утверждались партийными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комитетами – это...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8200" y="685800"/>
            <a:ext cx="70104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Номенклатура – </a:t>
            </a:r>
          </a:p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это перечень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наиболее важных должностей в советском партийно-государственном аппарате, кандидатуры которых утверждались партийными комитетами </a:t>
            </a:r>
            <a:endParaRPr lang="ru-RU" sz="3600" i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914400"/>
            <a:ext cx="7162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Военно-стратегическое равенство стран (группы стран) в области вооруженных сил или вооружений в период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«холодной войны» – это…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838200"/>
            <a:ext cx="70104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Паритет – </a:t>
            </a:r>
          </a:p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это перечень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наиболее важных должностей в советском партийно-государственном аппарате, кандидатуры которых утверждались партийными комитетами </a:t>
            </a:r>
            <a:endParaRPr lang="ru-RU" sz="3200" i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533400"/>
            <a:ext cx="7467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Период в истории СССР, который характеризовался во внутриполитической жизни СССР ослаблением тоталитарной власти, началом критики культа личности Сталина, большей свободой творческой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деятельности – это…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609600"/>
            <a:ext cx="72390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Оттепель –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это период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 истории СССР, который характеризовался во внутриполитической жизни СССР ослаблением тоталитарной власти, началом критики культа личности Сталина, большей свободой творческой деятельности </a:t>
            </a:r>
            <a:endParaRPr lang="ru-RU" sz="3200" i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533400"/>
            <a:ext cx="7391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Комплекс мероприятий по увеличению производства зерна в СССР в 1954-1960 гг. путем введения в оборот обширных земельных ресурсов Казахстана, Поволжья, Урала, Сибири, Дальнего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Востока – это…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2000" y="609600"/>
            <a:ext cx="70104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Целина – это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период в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истории СССР, который характеризовался во внутриполитической жизни СССР ослаблением тоталитарной власти, началом критики культа личности Сталина, большей свободой творческой деятельности </a:t>
            </a:r>
            <a:endParaRPr lang="ru-RU" sz="3200" i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838200"/>
            <a:ext cx="7391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18.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Противостояние между СССР и США относительно размещения Советским Союзом ядерных ракет на Кубе в октябре 1962 г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 – это…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1066800"/>
            <a:ext cx="7696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Черносошные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крестьяне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lvl="0" eaLnBrk="0" hangingPunct="0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это лично свободные крестьяне, несшие государственные повинности.</a:t>
            </a:r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381000"/>
            <a:ext cx="72390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Карибский</a:t>
            </a:r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кризис 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- это противостояние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между СССР и США относительно размещения Советским Союзом ядерных ракет на Кубе в октябре 1962 г. </a:t>
            </a: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(кубинский кризис, президенты Кеннеди и Хрущёв)</a:t>
            </a:r>
            <a:endParaRPr lang="ru-RU" sz="3200" i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533400"/>
            <a:ext cx="7086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19.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Ценная бумага целевого назначения, предназначенная для бесплатной передачи гражданам объектов государственной собственности в начале 1990-х гг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– это…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762000"/>
            <a:ext cx="7162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Ваучер - это </a:t>
            </a:r>
          </a:p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ценная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бумага целевого назначения, предназначенная для бесплатной передачи гражданам объектов государственной собственности в начале 1990-х гг. </a:t>
            </a:r>
            <a:endParaRPr lang="ru-RU" sz="3600" i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81000" y="1676400"/>
          <a:ext cx="7696200" cy="3639503"/>
        </p:xfrm>
        <a:graphic>
          <a:graphicData uri="http://schemas.openxmlformats.org/drawingml/2006/table">
            <a:tbl>
              <a:tblPr/>
              <a:tblGrid>
                <a:gridCol w="76962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Православные </a:t>
                      </a:r>
                      <a:r>
                        <a:rPr lang="ru-RU" sz="4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христиане, отколовшиеся от Русской Церкви после реформы патриарха </a:t>
                      </a:r>
                      <a:r>
                        <a:rPr lang="ru-RU" sz="4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Никона - это…</a:t>
                      </a:r>
                      <a:endParaRPr lang="ru-RU" sz="4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  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controls>
      <p:control spid="87041" name="DefaultOcx" r:id="rId2" imgW="914400" imgH="228600"/>
    </p:controls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990600"/>
            <a:ext cx="7010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Старообрядцы, раскольники, староверы </a:t>
            </a:r>
            <a:r>
              <a:rPr lang="ru-RU" sz="3600" b="1" i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– это православные </a:t>
            </a:r>
            <a:r>
              <a:rPr lang="ru-RU" sz="3600" b="1" i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христиане, отколовшиеся от Русской Церкви после реформы патриарха Никона </a:t>
            </a:r>
            <a:endParaRPr lang="ru-RU" sz="3600" i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457200"/>
            <a:ext cx="7239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b="1" dirty="0" smtClean="0"/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3. Городская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 сельская беднота без определенного места жительства, нанимавшаяся на различные работы для заработка</a:t>
            </a:r>
          </a:p>
          <a:p>
            <a:endParaRPr lang="ru-RU" sz="4000" b="1" dirty="0" smtClean="0"/>
          </a:p>
          <a:p>
            <a:endParaRPr lang="ru-RU" sz="40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90600" y="685800"/>
            <a:ext cx="5410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5400" b="1" dirty="0" smtClean="0">
                <a:solidFill>
                  <a:srgbClr val="FF0000"/>
                </a:solidFill>
                <a:latin typeface="Trebuchet MS" pitchFamily="34" charset="0"/>
                <a:ea typeface="Times New Roman" pitchFamily="18" charset="0"/>
                <a:cs typeface="Arial" pitchFamily="34" charset="0"/>
              </a:rPr>
              <a:t>Подсказка:</a:t>
            </a:r>
          </a:p>
          <a:p>
            <a:pPr lvl="0" eaLnBrk="0" hangingPunct="0"/>
            <a:r>
              <a:rPr lang="ru-RU" sz="5400" b="1" dirty="0" smtClean="0">
                <a:solidFill>
                  <a:srgbClr val="000000"/>
                </a:solidFill>
                <a:latin typeface="Trebuchet MS" pitchFamily="34" charset="0"/>
                <a:ea typeface="Times New Roman" pitchFamily="18" charset="0"/>
                <a:cs typeface="Arial" pitchFamily="34" charset="0"/>
              </a:rPr>
              <a:t>Г - Л Ы - - Б - </a:t>
            </a:r>
            <a:r>
              <a:rPr lang="ru-RU" sz="54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62000" y="1371600"/>
            <a:ext cx="7158435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Голытьба</a:t>
            </a:r>
            <a:r>
              <a:rPr lang="ru-RU" sz="3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3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ru-RU" sz="3600" b="1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городская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и </a:t>
            </a:r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Сельская беднота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без </a:t>
            </a:r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определенного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места </a:t>
            </a:r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жительства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, нанимавшаяся на </a:t>
            </a:r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различные работы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для заработка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1754</TotalTime>
  <Words>873</Words>
  <Application>Microsoft Office PowerPoint</Application>
  <PresentationFormat>Экран (4:3)</PresentationFormat>
  <Paragraphs>84</Paragraphs>
  <Slides>42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Image&amp;Matros ®</cp:lastModifiedBy>
  <cp:revision>145</cp:revision>
  <cp:lastPrinted>1601-01-01T00:00:00Z</cp:lastPrinted>
  <dcterms:created xsi:type="dcterms:W3CDTF">2009-07-23T14:17:51Z</dcterms:created>
  <dcterms:modified xsi:type="dcterms:W3CDTF">2019-03-10T04:50:13Z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