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58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14E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E4E27-5D7D-43E7-967C-93CC82C37816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9E7A5-BC16-41A9-82CD-F50D36CD74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36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3CD70-C08A-42C2-8C3E-5DA3311F2CA2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3F841-FDCF-49BC-B275-EADDAB234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6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3F841-FDCF-49BC-B275-EADDAB234A3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21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15188" y="64420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2625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99313" y="614838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FC1E631B-E763-4D36-89B1-F17973B53FA4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b="1" u="sng" dirty="0" smtClean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Безопасность на дорогах»</a:t>
            </a:r>
            <a:r>
              <a:rPr lang="ru-RU" b="1" dirty="0" smtClean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100" b="1" dirty="0" smtClean="0">
                <a:ln w="127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(для младшего школьного возраста)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2080" y="4365104"/>
            <a:ext cx="3672408" cy="2183342"/>
          </a:xfrm>
        </p:spPr>
        <p:txBody>
          <a:bodyPr>
            <a:normAutofit fontScale="55000" lnSpcReduction="20000"/>
          </a:bodyPr>
          <a:lstStyle/>
          <a:p>
            <a:pPr indent="0">
              <a:spcBef>
                <a:spcPts val="60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spcBef>
                <a:spcPts val="60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МБОУ «Гимназия №5 г. Сергиева Посада»</a:t>
            </a:r>
          </a:p>
          <a:p>
            <a:pPr indent="0" algn="ctr">
              <a:spcBef>
                <a:spcPts val="60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 работы ученик  11 «А» класса</a:t>
            </a:r>
          </a:p>
          <a:p>
            <a:pPr indent="0" algn="ctr">
              <a:spcBef>
                <a:spcPts val="60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Демин Глеб.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spcBef>
                <a:spcPts val="60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Руководитель:     учитель ОБЖ </a:t>
            </a:r>
          </a:p>
          <a:p>
            <a:pPr indent="0" algn="ctr">
              <a:spcBef>
                <a:spcPts val="600"/>
              </a:spcBef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Рябиченко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Л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илия   Владимировна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0">
              <a:spcBef>
                <a:spcPts val="60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im0-tub-ru.yandex.net/i?id=280f3b935d52c1c1c6a9deb1b8983600&amp;n=33&amp;h=215&amp;w=2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5150376" cy="4631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Содержимое 4" descr="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2289" b="2652"/>
          <a:stretch>
            <a:fillRect/>
          </a:stretch>
        </p:blipFill>
        <p:spPr>
          <a:xfrm>
            <a:off x="5220072" y="1484784"/>
            <a:ext cx="2904579" cy="4371950"/>
          </a:xfrm>
        </p:spPr>
      </p:pic>
      <p:sp>
        <p:nvSpPr>
          <p:cNvPr id="17411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64704"/>
            <a:ext cx="4474840" cy="1584176"/>
          </a:xfrm>
        </p:spPr>
        <p:txBody>
          <a:bodyPr>
            <a:noAutofit/>
          </a:bodyPr>
          <a:lstStyle/>
          <a:p>
            <a:pPr marL="44450" algn="just">
              <a:spcBef>
                <a:spcPct val="0"/>
              </a:spcBef>
            </a:pP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В настоящее время мы наблюдаем, что всё больше ребят, идя по улице, слушают музыку, надев наушники. Это очень отвлекает - ребёнок не слышит, что происходит вокруг него, также он может и не услышать приближающегося транспортного средства или сигнала водителя. 	Ещё одна беда, как и для водителей так и для пешеходов - это разговор по мобильному телефону. Во время разговора по телефону человек отвлекается,  и водитель может не заметить пешехода, а пешеход не заметит машину.</a:t>
            </a:r>
          </a:p>
          <a:p>
            <a:pPr marL="44450" algn="just">
              <a:spcBef>
                <a:spcPct val="0"/>
              </a:spcBef>
            </a:pPr>
            <a:endParaRPr lang="ru-RU" sz="2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944240"/>
          </a:xfr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 u="sng" dirty="0">
                <a:solidFill>
                  <a:srgbClr val="00B0F0"/>
                </a:solidFill>
                <a:latin typeface="Calibri" panose="020F0502020204030204" pitchFamily="34" charset="0"/>
              </a:rPr>
              <a:t>Обязанности школьника-пассажира</a:t>
            </a:r>
          </a:p>
        </p:txBody>
      </p:sp>
      <p:pic>
        <p:nvPicPr>
          <p:cNvPr id="4098" name="Picture 2" descr="http://fs.4geo.ru/get/editors/landingpage/1463480285-534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olovinskiy.mos.ru/upload/medialibrary/747/ostano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85794"/>
            <a:ext cx="3300436" cy="1707122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086782" cy="1143000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u="sng" dirty="0">
                <a:solidFill>
                  <a:srgbClr val="00B0F0"/>
                </a:solidFill>
                <a:latin typeface="Calibri" panose="020F0502020204030204" pitchFamily="34" charset="0"/>
              </a:rPr>
              <a:t>Обязанности пассажиров-школьников</a:t>
            </a:r>
            <a:r>
              <a:rPr lang="ru-RU" sz="3200" b="1" dirty="0">
                <a:solidFill>
                  <a:srgbClr val="FFFF00"/>
                </a:solidFill>
                <a:latin typeface="Calibri" panose="020F0502020204030204" pitchFamily="34" charset="0"/>
              </a:rPr>
              <a:t>.</a:t>
            </a:r>
            <a:r>
              <a:rPr lang="ru-RU" sz="3200" dirty="0">
                <a:solidFill>
                  <a:schemeClr val="accent2"/>
                </a:solidFill>
                <a:latin typeface="Calibri" panose="020F0502020204030204" pitchFamily="34" charset="0"/>
              </a:rPr>
              <a:t/>
            </a:r>
            <a:br>
              <a:rPr lang="ru-RU" sz="3200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endParaRPr lang="ru-RU" sz="32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504" y="1052737"/>
            <a:ext cx="4358134" cy="4103464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  <a:buClr>
                <a:srgbClr val="FF3300"/>
              </a:buClr>
            </a:pPr>
            <a:r>
              <a:rPr lang="ru-RU" sz="2000" dirty="0">
                <a:latin typeface="Calibri" panose="020F0502020204030204" pitchFamily="34" charset="0"/>
              </a:rPr>
              <a:t>Ожидать маршрутное транспортное средство или такси разрешается только на приподнятых над проезжей частью посадочных </a:t>
            </a:r>
            <a:r>
              <a:rPr lang="ru-RU" sz="2000" dirty="0" smtClean="0">
                <a:latin typeface="Calibri" panose="020F0502020204030204" pitchFamily="34" charset="0"/>
              </a:rPr>
              <a:t>площадках (остановках), </a:t>
            </a:r>
            <a:r>
              <a:rPr lang="ru-RU" sz="2000" dirty="0">
                <a:latin typeface="Calibri" panose="020F0502020204030204" pitchFamily="34" charset="0"/>
              </a:rPr>
              <a:t>а при их отсутствии - на тротуаре или </a:t>
            </a:r>
            <a:r>
              <a:rPr lang="ru-RU" sz="2200" dirty="0">
                <a:latin typeface="Calibri" panose="020F0502020204030204" pitchFamily="34" charset="0"/>
              </a:rPr>
              <a:t>обочине.</a:t>
            </a:r>
          </a:p>
          <a:p>
            <a:pPr>
              <a:lnSpc>
                <a:spcPct val="7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ru-RU" sz="1800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70000"/>
              </a:lnSpc>
              <a:buClr>
                <a:srgbClr val="FF3300"/>
              </a:buClr>
            </a:pPr>
            <a:r>
              <a:rPr lang="ru-RU" sz="2000" dirty="0">
                <a:latin typeface="Calibri" panose="020F0502020204030204" pitchFamily="34" charset="0"/>
              </a:rPr>
              <a:t>На остановочных пунктах, не оборудованных приподнятыми площадками, разрешается выходить на проезжую часть для посадки в транспортное средство лишь после </a:t>
            </a:r>
            <a:r>
              <a:rPr lang="ru-RU" sz="2000" dirty="0" smtClean="0">
                <a:latin typeface="Calibri" panose="020F0502020204030204" pitchFamily="34" charset="0"/>
              </a:rPr>
              <a:t>его полной </a:t>
            </a:r>
            <a:r>
              <a:rPr lang="ru-RU" sz="2000" dirty="0">
                <a:latin typeface="Calibri" panose="020F0502020204030204" pitchFamily="34" charset="0"/>
              </a:rPr>
              <a:t>остановки. </a:t>
            </a:r>
          </a:p>
          <a:p>
            <a:pPr>
              <a:lnSpc>
                <a:spcPct val="70000"/>
              </a:lnSpc>
              <a:buClr>
                <a:srgbClr val="FF3300"/>
              </a:buClr>
              <a:buFont typeface="Wingdings" pitchFamily="2" charset="2"/>
              <a:buNone/>
            </a:pPr>
            <a:endParaRPr lang="ru-RU" sz="1800" dirty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buClr>
                <a:srgbClr val="FF3300"/>
              </a:buClr>
            </a:pPr>
            <a:endParaRPr lang="ru-RU" sz="2000" dirty="0" smtClean="0"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  <a:buClr>
                <a:srgbClr val="FF3300"/>
              </a:buClr>
            </a:pPr>
            <a:r>
              <a:rPr lang="ru-RU" sz="2000" dirty="0" smtClean="0">
                <a:latin typeface="Calibri" panose="020F0502020204030204" pitchFamily="34" charset="0"/>
              </a:rPr>
              <a:t>После </a:t>
            </a:r>
            <a:r>
              <a:rPr lang="ru-RU" sz="2000" dirty="0">
                <a:latin typeface="Calibri" panose="020F0502020204030204" pitchFamily="34" charset="0"/>
              </a:rPr>
              <a:t>высадки необходимо, не задерживаясь, освободить проезжую часть. </a:t>
            </a: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067135" y="1428736"/>
            <a:ext cx="356627" cy="887362"/>
            <a:chOff x="3243" y="2093"/>
            <a:chExt cx="589" cy="1745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3243" y="3022"/>
              <a:ext cx="354" cy="771"/>
              <a:chOff x="3334" y="3067"/>
              <a:chExt cx="354" cy="771"/>
            </a:xfrm>
          </p:grpSpPr>
          <p:sp>
            <p:nvSpPr>
              <p:cNvPr id="36880" name="AutoShape 16"/>
              <p:cNvSpPr>
                <a:spLocks noChangeArrowheads="1"/>
              </p:cNvSpPr>
              <p:nvPr/>
            </p:nvSpPr>
            <p:spPr bwMode="auto">
              <a:xfrm>
                <a:off x="3462" y="3067"/>
                <a:ext cx="226" cy="680"/>
              </a:xfrm>
              <a:prstGeom prst="roundRect">
                <a:avLst>
                  <a:gd name="adj" fmla="val 16667"/>
                </a:avLst>
              </a:prstGeom>
              <a:solidFill>
                <a:srgbClr val="0076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1" name="AutoShape 17"/>
              <p:cNvSpPr>
                <a:spLocks noChangeArrowheads="1"/>
              </p:cNvSpPr>
              <p:nvPr/>
            </p:nvSpPr>
            <p:spPr bwMode="auto">
              <a:xfrm>
                <a:off x="3334" y="3748"/>
                <a:ext cx="346" cy="90"/>
              </a:xfrm>
              <a:prstGeom prst="roundRect">
                <a:avLst>
                  <a:gd name="adj" fmla="val 16667"/>
                </a:avLst>
              </a:prstGeom>
              <a:solidFill>
                <a:srgbClr val="0076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6872" name="Oval 8"/>
            <p:cNvSpPr>
              <a:spLocks noChangeArrowheads="1"/>
            </p:cNvSpPr>
            <p:nvPr/>
          </p:nvSpPr>
          <p:spPr bwMode="auto">
            <a:xfrm>
              <a:off x="3334" y="2093"/>
              <a:ext cx="317" cy="31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3334" y="3067"/>
              <a:ext cx="354" cy="771"/>
              <a:chOff x="3334" y="3067"/>
              <a:chExt cx="354" cy="771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3462" y="3067"/>
                <a:ext cx="226" cy="68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76" name="AutoShape 12"/>
              <p:cNvSpPr>
                <a:spLocks noChangeArrowheads="1"/>
              </p:cNvSpPr>
              <p:nvPr/>
            </p:nvSpPr>
            <p:spPr bwMode="auto">
              <a:xfrm>
                <a:off x="3334" y="3748"/>
                <a:ext cx="346" cy="9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6877" name="AutoShape 13"/>
            <p:cNvSpPr>
              <a:spLocks noChangeArrowheads="1"/>
            </p:cNvSpPr>
            <p:nvPr/>
          </p:nvSpPr>
          <p:spPr bwMode="auto">
            <a:xfrm>
              <a:off x="3696" y="2478"/>
              <a:ext cx="136" cy="4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6600">
                    <a:gamma/>
                    <a:shade val="46275"/>
                    <a:invGamma/>
                  </a:srgbClr>
                </a:gs>
                <a:gs pos="50000">
                  <a:srgbClr val="CC6600"/>
                </a:gs>
                <a:gs pos="100000">
                  <a:srgbClr val="CC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3" name="AutoShape 9"/>
            <p:cNvSpPr>
              <a:spLocks noChangeArrowheads="1"/>
            </p:cNvSpPr>
            <p:nvPr/>
          </p:nvSpPr>
          <p:spPr bwMode="auto">
            <a:xfrm>
              <a:off x="3384" y="2418"/>
              <a:ext cx="363" cy="680"/>
            </a:xfrm>
            <a:prstGeom prst="roundRect">
              <a:avLst>
                <a:gd name="adj" fmla="val 16667"/>
              </a:avLst>
            </a:prstGeom>
            <a:solidFill>
              <a:srgbClr val="00767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4" name="AutoShape 10"/>
            <p:cNvSpPr>
              <a:spLocks noChangeArrowheads="1"/>
            </p:cNvSpPr>
            <p:nvPr/>
          </p:nvSpPr>
          <p:spPr bwMode="auto">
            <a:xfrm>
              <a:off x="3515" y="2478"/>
              <a:ext cx="136" cy="680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076" name="Picture 4" descr="http://perego-shop.ru/gallery/images/826950_pdd-ostanov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643182"/>
            <a:ext cx="3786214" cy="1712216"/>
          </a:xfrm>
          <a:prstGeom prst="rect">
            <a:avLst/>
          </a:prstGeom>
          <a:noFill/>
        </p:spPr>
      </p:pic>
      <p:sp>
        <p:nvSpPr>
          <p:cNvPr id="36921" name="Text Box 57"/>
          <p:cNvSpPr txBox="1">
            <a:spLocks noChangeArrowheads="1"/>
          </p:cNvSpPr>
          <p:nvPr/>
        </p:nvSpPr>
        <p:spPr bwMode="auto">
          <a:xfrm>
            <a:off x="0" y="6248602"/>
            <a:ext cx="9144000" cy="60939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Невыполнение перечисленных выше требований может стать причиной ДТП.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6373138" y="3143248"/>
            <a:ext cx="178314" cy="528495"/>
            <a:chOff x="3243" y="2093"/>
            <a:chExt cx="589" cy="1745"/>
          </a:xfrm>
        </p:grpSpPr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3243" y="3022"/>
              <a:ext cx="354" cy="771"/>
              <a:chOff x="3334" y="3067"/>
              <a:chExt cx="354" cy="771"/>
            </a:xfrm>
          </p:grpSpPr>
          <p:sp>
            <p:nvSpPr>
              <p:cNvPr id="36889" name="AutoShape 25"/>
              <p:cNvSpPr>
                <a:spLocks noChangeArrowheads="1"/>
              </p:cNvSpPr>
              <p:nvPr/>
            </p:nvSpPr>
            <p:spPr bwMode="auto">
              <a:xfrm>
                <a:off x="3462" y="3067"/>
                <a:ext cx="226" cy="680"/>
              </a:xfrm>
              <a:prstGeom prst="roundRect">
                <a:avLst>
                  <a:gd name="adj" fmla="val 16667"/>
                </a:avLst>
              </a:prstGeom>
              <a:solidFill>
                <a:srgbClr val="0076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0" name="AutoShape 26"/>
              <p:cNvSpPr>
                <a:spLocks noChangeArrowheads="1"/>
              </p:cNvSpPr>
              <p:nvPr/>
            </p:nvSpPr>
            <p:spPr bwMode="auto">
              <a:xfrm>
                <a:off x="3334" y="3748"/>
                <a:ext cx="346" cy="90"/>
              </a:xfrm>
              <a:prstGeom prst="roundRect">
                <a:avLst>
                  <a:gd name="adj" fmla="val 16667"/>
                </a:avLst>
              </a:prstGeom>
              <a:solidFill>
                <a:srgbClr val="0076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6891" name="Oval 27"/>
            <p:cNvSpPr>
              <a:spLocks noChangeArrowheads="1"/>
            </p:cNvSpPr>
            <p:nvPr/>
          </p:nvSpPr>
          <p:spPr bwMode="auto">
            <a:xfrm>
              <a:off x="3334" y="2093"/>
              <a:ext cx="317" cy="31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3334" y="3067"/>
              <a:ext cx="354" cy="771"/>
              <a:chOff x="3334" y="3067"/>
              <a:chExt cx="354" cy="771"/>
            </a:xfrm>
          </p:grpSpPr>
          <p:sp>
            <p:nvSpPr>
              <p:cNvPr id="36893" name="AutoShape 29"/>
              <p:cNvSpPr>
                <a:spLocks noChangeArrowheads="1"/>
              </p:cNvSpPr>
              <p:nvPr/>
            </p:nvSpPr>
            <p:spPr bwMode="auto">
              <a:xfrm>
                <a:off x="3462" y="3067"/>
                <a:ext cx="226" cy="68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4" name="AutoShape 30"/>
              <p:cNvSpPr>
                <a:spLocks noChangeArrowheads="1"/>
              </p:cNvSpPr>
              <p:nvPr/>
            </p:nvSpPr>
            <p:spPr bwMode="auto">
              <a:xfrm>
                <a:off x="3334" y="3748"/>
                <a:ext cx="346" cy="9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6895" name="AutoShape 31"/>
            <p:cNvSpPr>
              <a:spLocks noChangeArrowheads="1"/>
            </p:cNvSpPr>
            <p:nvPr/>
          </p:nvSpPr>
          <p:spPr bwMode="auto">
            <a:xfrm>
              <a:off x="3696" y="2478"/>
              <a:ext cx="136" cy="4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6600">
                    <a:gamma/>
                    <a:shade val="46275"/>
                    <a:invGamma/>
                  </a:srgbClr>
                </a:gs>
                <a:gs pos="50000">
                  <a:srgbClr val="CC6600"/>
                </a:gs>
                <a:gs pos="100000">
                  <a:srgbClr val="CC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6" name="AutoShape 32"/>
            <p:cNvSpPr>
              <a:spLocks noChangeArrowheads="1"/>
            </p:cNvSpPr>
            <p:nvPr/>
          </p:nvSpPr>
          <p:spPr bwMode="auto">
            <a:xfrm>
              <a:off x="3334" y="2433"/>
              <a:ext cx="363" cy="680"/>
            </a:xfrm>
            <a:prstGeom prst="roundRect">
              <a:avLst>
                <a:gd name="adj" fmla="val 16667"/>
              </a:avLst>
            </a:prstGeom>
            <a:solidFill>
              <a:srgbClr val="00767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7" name="AutoShape 33"/>
            <p:cNvSpPr>
              <a:spLocks noChangeArrowheads="1"/>
            </p:cNvSpPr>
            <p:nvPr/>
          </p:nvSpPr>
          <p:spPr bwMode="auto">
            <a:xfrm>
              <a:off x="3515" y="2478"/>
              <a:ext cx="136" cy="680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078" name="Picture 6" descr="http://www.fofan.net/uploads/posts/2011-06/1309325865_madam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357694"/>
            <a:ext cx="3714776" cy="1698807"/>
          </a:xfrm>
          <a:prstGeom prst="rect">
            <a:avLst/>
          </a:prstGeom>
          <a:noFill/>
        </p:spPr>
      </p:pic>
      <p:grpSp>
        <p:nvGrpSpPr>
          <p:cNvPr id="14" name="Group 36"/>
          <p:cNvGrpSpPr>
            <a:grpSpLocks/>
          </p:cNvGrpSpPr>
          <p:nvPr/>
        </p:nvGrpSpPr>
        <p:grpSpPr bwMode="auto">
          <a:xfrm flipH="1">
            <a:off x="6500826" y="4929198"/>
            <a:ext cx="549971" cy="1085044"/>
            <a:chOff x="3243" y="2093"/>
            <a:chExt cx="589" cy="1745"/>
          </a:xfrm>
        </p:grpSpPr>
        <p:grpSp>
          <p:nvGrpSpPr>
            <p:cNvPr id="15" name="Group 37"/>
            <p:cNvGrpSpPr>
              <a:grpSpLocks/>
            </p:cNvGrpSpPr>
            <p:nvPr/>
          </p:nvGrpSpPr>
          <p:grpSpPr bwMode="auto">
            <a:xfrm>
              <a:off x="3243" y="3022"/>
              <a:ext cx="354" cy="771"/>
              <a:chOff x="3334" y="3067"/>
              <a:chExt cx="354" cy="771"/>
            </a:xfrm>
          </p:grpSpPr>
          <p:sp>
            <p:nvSpPr>
              <p:cNvPr id="36902" name="AutoShape 38"/>
              <p:cNvSpPr>
                <a:spLocks noChangeArrowheads="1"/>
              </p:cNvSpPr>
              <p:nvPr/>
            </p:nvSpPr>
            <p:spPr bwMode="auto">
              <a:xfrm>
                <a:off x="3462" y="3067"/>
                <a:ext cx="226" cy="680"/>
              </a:xfrm>
              <a:prstGeom prst="roundRect">
                <a:avLst>
                  <a:gd name="adj" fmla="val 16667"/>
                </a:avLst>
              </a:prstGeom>
              <a:solidFill>
                <a:srgbClr val="0076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3" name="AutoShape 39"/>
              <p:cNvSpPr>
                <a:spLocks noChangeArrowheads="1"/>
              </p:cNvSpPr>
              <p:nvPr/>
            </p:nvSpPr>
            <p:spPr bwMode="auto">
              <a:xfrm>
                <a:off x="3334" y="3748"/>
                <a:ext cx="346" cy="90"/>
              </a:xfrm>
              <a:prstGeom prst="roundRect">
                <a:avLst>
                  <a:gd name="adj" fmla="val 16667"/>
                </a:avLst>
              </a:prstGeom>
              <a:solidFill>
                <a:srgbClr val="0076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6904" name="Oval 40"/>
            <p:cNvSpPr>
              <a:spLocks noChangeArrowheads="1"/>
            </p:cNvSpPr>
            <p:nvPr/>
          </p:nvSpPr>
          <p:spPr bwMode="auto">
            <a:xfrm>
              <a:off x="3334" y="2093"/>
              <a:ext cx="317" cy="31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" name="Group 41"/>
            <p:cNvGrpSpPr>
              <a:grpSpLocks/>
            </p:cNvGrpSpPr>
            <p:nvPr/>
          </p:nvGrpSpPr>
          <p:grpSpPr bwMode="auto">
            <a:xfrm>
              <a:off x="3334" y="3067"/>
              <a:ext cx="354" cy="771"/>
              <a:chOff x="3334" y="3067"/>
              <a:chExt cx="354" cy="771"/>
            </a:xfrm>
          </p:grpSpPr>
          <p:sp>
            <p:nvSpPr>
              <p:cNvPr id="36906" name="AutoShape 42"/>
              <p:cNvSpPr>
                <a:spLocks noChangeArrowheads="1"/>
              </p:cNvSpPr>
              <p:nvPr/>
            </p:nvSpPr>
            <p:spPr bwMode="auto">
              <a:xfrm>
                <a:off x="3462" y="3067"/>
                <a:ext cx="226" cy="68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7" name="AutoShape 43"/>
              <p:cNvSpPr>
                <a:spLocks noChangeArrowheads="1"/>
              </p:cNvSpPr>
              <p:nvPr/>
            </p:nvSpPr>
            <p:spPr bwMode="auto">
              <a:xfrm>
                <a:off x="3334" y="3748"/>
                <a:ext cx="346" cy="9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6908" name="AutoShape 44"/>
            <p:cNvSpPr>
              <a:spLocks noChangeArrowheads="1"/>
            </p:cNvSpPr>
            <p:nvPr/>
          </p:nvSpPr>
          <p:spPr bwMode="auto">
            <a:xfrm>
              <a:off x="3696" y="2478"/>
              <a:ext cx="136" cy="4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6600">
                    <a:gamma/>
                    <a:shade val="46275"/>
                    <a:invGamma/>
                  </a:srgbClr>
                </a:gs>
                <a:gs pos="50000">
                  <a:srgbClr val="CC6600"/>
                </a:gs>
                <a:gs pos="100000">
                  <a:srgbClr val="CC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09" name="AutoShape 45"/>
            <p:cNvSpPr>
              <a:spLocks noChangeArrowheads="1"/>
            </p:cNvSpPr>
            <p:nvPr/>
          </p:nvSpPr>
          <p:spPr bwMode="auto">
            <a:xfrm>
              <a:off x="3334" y="2433"/>
              <a:ext cx="363" cy="680"/>
            </a:xfrm>
            <a:prstGeom prst="roundRect">
              <a:avLst>
                <a:gd name="adj" fmla="val 16667"/>
              </a:avLst>
            </a:prstGeom>
            <a:solidFill>
              <a:srgbClr val="00767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10" name="AutoShape 46"/>
            <p:cNvSpPr>
              <a:spLocks noChangeArrowheads="1"/>
            </p:cNvSpPr>
            <p:nvPr/>
          </p:nvSpPr>
          <p:spPr bwMode="auto">
            <a:xfrm>
              <a:off x="3612" y="2526"/>
              <a:ext cx="136" cy="680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9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73860"/>
            <a:ext cx="7848872" cy="589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980728"/>
          </a:xfr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 u="sng" dirty="0" smtClean="0">
                <a:solidFill>
                  <a:srgbClr val="00B0F0"/>
                </a:solidFill>
                <a:latin typeface="Calibri" panose="020F0502020204030204" pitchFamily="34" charset="0"/>
              </a:rPr>
              <a:t>Обязанности </a:t>
            </a:r>
            <a:r>
              <a:rPr lang="ru-RU" sz="3200" b="1" u="sng" dirty="0">
                <a:solidFill>
                  <a:srgbClr val="00B0F0"/>
                </a:solidFill>
                <a:latin typeface="Calibri" panose="020F0502020204030204" pitchFamily="34" charset="0"/>
              </a:rPr>
              <a:t>школьника-велосипедиста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1844675"/>
            <a:ext cx="5199063" cy="11430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Bookman Old Style" pitchFamily="18" charset="0"/>
              </a:rPr>
              <a:t>Основными травмами велосипедистов являются:</a:t>
            </a:r>
          </a:p>
        </p:txBody>
      </p:sp>
      <p:graphicFrame>
        <p:nvGraphicFramePr>
          <p:cNvPr id="24581" name="Object 5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2217334542"/>
              </p:ext>
            </p:extLst>
          </p:nvPr>
        </p:nvGraphicFramePr>
        <p:xfrm>
          <a:off x="-110178" y="988719"/>
          <a:ext cx="9253569" cy="514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Диаграмма" r:id="rId4" imgW="6096000" imgH="4067062" progId="MSGraph.Chart.8">
                  <p:embed followColorScheme="full"/>
                </p:oleObj>
              </mc:Choice>
              <mc:Fallback>
                <p:oleObj name="Диаграмма" r:id="rId4" imgW="6096000" imgH="4067062" progId="MSGraph.Chart.8">
                  <p:embed followColorScheme="full"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0178" y="988719"/>
                        <a:ext cx="9253569" cy="5145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148263" y="3068960"/>
            <a:ext cx="1511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2400" b="1" dirty="0">
                <a:solidFill>
                  <a:schemeClr val="bg2"/>
                </a:solidFill>
              </a:rPr>
              <a:t>40,3%,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214678" y="3645024"/>
            <a:ext cx="15017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2400" b="1" dirty="0">
                <a:solidFill>
                  <a:schemeClr val="bg2"/>
                </a:solidFill>
              </a:rPr>
              <a:t>27,6%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131840" y="2852936"/>
            <a:ext cx="144016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400" b="1" dirty="0">
                <a:solidFill>
                  <a:schemeClr val="bg2"/>
                </a:solidFill>
              </a:rPr>
              <a:t>26,2%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57158" y="476672"/>
            <a:ext cx="8608025" cy="49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3200" b="1" dirty="0">
                <a:solidFill>
                  <a:srgbClr val="00B0F0"/>
                </a:solidFill>
                <a:latin typeface="Calibri" panose="020F0502020204030204" pitchFamily="34" charset="0"/>
              </a:rPr>
              <a:t>Велосипед – опасное транспортное </a:t>
            </a:r>
            <a:r>
              <a:rPr lang="ru-RU" sz="3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средство:</a:t>
            </a:r>
            <a:endParaRPr lang="ru-RU" sz="32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271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271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271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610" name="Group 34"/>
          <p:cNvGraphicFramePr>
            <a:graphicFrameLocks noGrp="1"/>
          </p:cNvGraphicFramePr>
          <p:nvPr/>
        </p:nvGraphicFramePr>
        <p:xfrm>
          <a:off x="0" y="2717800"/>
          <a:ext cx="208280" cy="1426464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3" name="AutoShape 9" descr="https://img1.motor.kz/uploads/09b4668ea0ecc0402e76d4a49d57f720bcf6/1908c09026197c21e42792d2f0c14a0b5eb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img1.motor.kz/uploads/09b4668ea0ecc0402e76d4a49d57f720bcf6/1908c09026197c21e42792d2f0c14a0b5eb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 descr="https://img1.motor.kz/uploads/09b4668ea0ecc0402e76d4a49d57f720bcf6/1908c09026197c21e42792d2f0c14a0b5eb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AutoShape 15" descr="https://img1.motor.kz/uploads/09b4668ea0ecc0402e76d4a49d57f720bcf6/1908c09026197c21e42792d2f0c14a0b5eb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AutoShape 17" descr="https://img1.motor.kz/uploads/09b4668ea0ecc0402e76d4a49d57f720bcf6/1908c09026197c21e42792d2f0c14a0b5eb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AutoShape 19" descr="https://img1.motor.kz/uploads/09b4668ea0ecc0402e76d4a49d57f720bcf6/1908c09026197c21e42792d2f0c14a0b5ebd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7" name="Picture 23" descr="http://flud.perm.ru/forum/uploads/9f5b376bc04c1228445969485d82ef1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9001164"/>
            <a:ext cx="20102486" cy="15925800"/>
          </a:xfrm>
          <a:prstGeom prst="rect">
            <a:avLst/>
          </a:prstGeom>
          <a:noFill/>
        </p:spPr>
      </p:pic>
      <p:pic>
        <p:nvPicPr>
          <p:cNvPr id="1031" name="Picture 7" descr="http://usman48.ru/_nw/4/229126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5157192"/>
            <a:ext cx="2271009" cy="1548379"/>
          </a:xfrm>
          <a:prstGeom prst="rect">
            <a:avLst/>
          </a:prstGeom>
          <a:noFill/>
        </p:spPr>
      </p:pic>
      <p:pic>
        <p:nvPicPr>
          <p:cNvPr id="1049" name="Picture 25" descr="http://www.dofiga.net/images/news/0004938/614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556" y="5013176"/>
            <a:ext cx="2519908" cy="1665361"/>
          </a:xfrm>
          <a:prstGeom prst="rect">
            <a:avLst/>
          </a:prstGeom>
          <a:noFill/>
        </p:spPr>
      </p:pic>
      <p:pic>
        <p:nvPicPr>
          <p:cNvPr id="1045" name="Picture 21" descr="http://flud.ucoz.net/news2/velo/velodtp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5157192"/>
            <a:ext cx="2428892" cy="1521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pPr algn="ctr"/>
            <a:r>
              <a:rPr lang="ru-RU" sz="3200" b="1" u="sng" dirty="0">
                <a:solidFill>
                  <a:srgbClr val="00B0F0"/>
                </a:solidFill>
                <a:latin typeface="Calibri" panose="020F0502020204030204" pitchFamily="34" charset="0"/>
              </a:rPr>
              <a:t>Водителю велосипеда разрешается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0825" y="1196752"/>
            <a:ext cx="8713788" cy="5400898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latin typeface="Calibri" panose="020F0502020204030204" pitchFamily="34" charset="0"/>
              </a:rPr>
              <a:t>Водить велосипед </a:t>
            </a:r>
            <a:r>
              <a:rPr lang="ru-RU" sz="2200" b="1" dirty="0">
                <a:latin typeface="Calibri" panose="020F0502020204030204" pitchFamily="34" charset="0"/>
              </a:rPr>
              <a:t>только на закрытых площадках: </a:t>
            </a:r>
            <a:r>
              <a:rPr lang="ru-RU" sz="2200" dirty="0">
                <a:latin typeface="Calibri" panose="020F0502020204030204" pitchFamily="34" charset="0"/>
              </a:rPr>
              <a:t>во дворах, раках, стадионах.</a:t>
            </a:r>
          </a:p>
          <a:p>
            <a:pPr algn="just"/>
            <a:r>
              <a:rPr lang="ru-RU" sz="2200" dirty="0">
                <a:latin typeface="Calibri" panose="020F0502020204030204" pitchFamily="34" charset="0"/>
              </a:rPr>
              <a:t>По тротуарам только малышам на детских велосипедах.</a:t>
            </a:r>
          </a:p>
          <a:p>
            <a:pPr algn="just"/>
            <a:r>
              <a:rPr lang="ru-RU" sz="2200" dirty="0">
                <a:latin typeface="Calibri" panose="020F0502020204030204" pitchFamily="34" charset="0"/>
              </a:rPr>
              <a:t>Ежедневно проверять техническое состояние велосипеда.</a:t>
            </a:r>
          </a:p>
          <a:p>
            <a:pPr algn="just"/>
            <a:r>
              <a:rPr lang="ru-RU" sz="2200" dirty="0">
                <a:latin typeface="Calibri" panose="020F0502020204030204" pitchFamily="34" charset="0"/>
              </a:rPr>
              <a:t>Ездить только по тем дорогам, где есть специальный знак в синем круге «Велосипедная дорожка» -относится к группе разрешающих знаков.</a:t>
            </a:r>
          </a:p>
          <a:p>
            <a:pPr algn="just"/>
            <a:r>
              <a:rPr lang="ru-RU" sz="2200" dirty="0">
                <a:latin typeface="Calibri" panose="020F0502020204030204" pitchFamily="34" charset="0"/>
              </a:rPr>
              <a:t>Двигаясь по дороге, велосипедист должен внимательно следить за всеми сигналами подаваемыми водителями других транспортных средств. Сам велосипедист сигнализирует руками. Перед торможением поднять руку вверх.</a:t>
            </a:r>
          </a:p>
          <a:p>
            <a:pPr algn="just"/>
            <a:r>
              <a:rPr lang="ru-RU" sz="2200" dirty="0">
                <a:latin typeface="Calibri" panose="020F0502020204030204" pitchFamily="34" charset="0"/>
              </a:rPr>
              <a:t>Если надо пересечь дорогу, сойдите с велосипеда, держа его за руль, пройдите по пешеходному переходу.</a:t>
            </a:r>
          </a:p>
          <a:p>
            <a:pPr algn="just"/>
            <a:endParaRPr lang="ru-RU" sz="2200" dirty="0">
              <a:latin typeface="Calibri" panose="020F0502020204030204" pitchFamily="34" charset="0"/>
            </a:endParaRPr>
          </a:p>
          <a:p>
            <a:endParaRPr lang="ru-RU" sz="2200" dirty="0"/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B0F0"/>
                </a:solidFill>
              </a:rPr>
              <a:t>Водителю велосипеда запрещается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179388" y="1196752"/>
            <a:ext cx="8775700" cy="4935761"/>
          </a:xfrm>
          <a:noFill/>
          <a:ln/>
        </p:spPr>
        <p:txBody>
          <a:bodyPr>
            <a:noAutofit/>
          </a:bodyPr>
          <a:lstStyle/>
          <a:p>
            <a:r>
              <a:rPr lang="ru-RU" sz="2200" dirty="0">
                <a:latin typeface="Calibri" panose="020F0502020204030204" pitchFamily="34" charset="0"/>
              </a:rPr>
              <a:t>До 14 –летнего возраста нельзя ездить на велосипеде по дорогам и улицам.</a:t>
            </a:r>
          </a:p>
          <a:p>
            <a:r>
              <a:rPr lang="ru-RU" sz="2200" dirty="0">
                <a:latin typeface="Calibri" panose="020F0502020204030204" pitchFamily="34" charset="0"/>
              </a:rPr>
              <a:t>Устраивать гонки на дороге, игру «вперегонки».</a:t>
            </a:r>
          </a:p>
          <a:p>
            <a:r>
              <a:rPr lang="ru-RU" sz="2200" dirty="0">
                <a:latin typeface="Calibri" panose="020F0502020204030204" pitchFamily="34" charset="0"/>
              </a:rPr>
              <a:t>Эксплуатация велосипеда, если имеются технические неисправности.</a:t>
            </a:r>
          </a:p>
          <a:p>
            <a:r>
              <a:rPr lang="ru-RU" sz="2200" dirty="0">
                <a:latin typeface="Calibri" panose="020F0502020204030204" pitchFamily="34" charset="0"/>
              </a:rPr>
              <a:t>Буксировка велосипедов или мопедов.</a:t>
            </a:r>
          </a:p>
          <a:p>
            <a:r>
              <a:rPr lang="ru-RU" sz="2200" dirty="0">
                <a:latin typeface="Calibri" panose="020F0502020204030204" pitchFamily="34" charset="0"/>
              </a:rPr>
              <a:t>В любых местах  на улицах и дорогах водитель велосипеда обязан пропускать пешеходов.</a:t>
            </a:r>
          </a:p>
          <a:p>
            <a:r>
              <a:rPr lang="ru-RU" sz="2200" dirty="0">
                <a:latin typeface="Calibri" panose="020F0502020204030204" pitchFamily="34" charset="0"/>
              </a:rPr>
              <a:t>Перевозить груз , который выступает на 0,5 метра по длине и ширине велосипеда.</a:t>
            </a:r>
          </a:p>
          <a:p>
            <a:r>
              <a:rPr lang="ru-RU" sz="2200" dirty="0">
                <a:latin typeface="Calibri" panose="020F0502020204030204" pitchFamily="34" charset="0"/>
              </a:rPr>
              <a:t>Ездить не велосипеде держась одной рукой за руль или без рук.</a:t>
            </a:r>
          </a:p>
          <a:p>
            <a:r>
              <a:rPr lang="ru-RU" sz="2200" b="1" dirty="0">
                <a:latin typeface="Calibri" panose="020F0502020204030204" pitchFamily="34" charset="0"/>
              </a:rPr>
              <a:t>КАТЕГОРИЧЕСКИ ЗАПРЕЩАЕТСЯ</a:t>
            </a:r>
            <a:r>
              <a:rPr lang="ru-RU" sz="2200" dirty="0">
                <a:latin typeface="Calibri" panose="020F0502020204030204" pitchFamily="34" charset="0"/>
              </a:rPr>
              <a:t> цепляться за проезжающий мимо транспорт!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Обязанности пассажира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 в машину – пристегнись!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6572264" y="4643446"/>
            <a:ext cx="71438" cy="1505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8424936" cy="1440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Согласно законодательству Российской Федерации каждый ребёнок до 12 лет должен ездить в специальном  </a:t>
            </a:r>
            <a:r>
              <a:rPr lang="ru-RU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автокресле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позволяющем пристегнуть ребенка с помощью ремней безопасности.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1746" name="Picture 2" descr="http://teplystan.mos.ru/upload/medialibrary/6f6/vash-passazhir-_-rebeno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21465"/>
            <a:ext cx="6715172" cy="3779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3284984"/>
            <a:ext cx="52565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anose="020F0502020204030204" pitchFamily="34" charset="0"/>
              </a:rPr>
              <a:t>	По данным Всемирной организации здравоохранения использование в транспортных средствах детских удерживающих устройств позволяет снизить смертность среди младенцев на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71%</a:t>
            </a:r>
            <a:r>
              <a:rPr lang="ru-RU" sz="2400" dirty="0" smtClean="0">
                <a:latin typeface="Calibri" panose="020F0502020204030204" pitchFamily="34" charset="0"/>
              </a:rPr>
              <a:t>, а среди детей более старшего возраста - на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54%</a:t>
            </a:r>
            <a:r>
              <a:rPr lang="ru-RU" sz="2400" dirty="0" smtClean="0">
                <a:latin typeface="Calibri" panose="020F0502020204030204" pitchFamily="34" charset="0"/>
              </a:rPr>
              <a:t>. 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20688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anose="020F0502020204030204" pitchFamily="34" charset="0"/>
              </a:rPr>
              <a:t>	Главная задача автокресла — обеспечить безопасность ребенка при дорожно-транспортном происшествии, экстренном торможении или резких маневрах. Его необходимость совершенно очевидна — детское автокресло снижает вероятность смертельной травмы.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30724" name="Picture 4" descr="http://admin.autodeti.com.ua/uploads/AdminFoto/C%D1%82%D0%B0%D1%82%D1%8C%D0%B8/recaro_milano_child_in_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84984"/>
            <a:ext cx="285755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692696"/>
            <a:ext cx="7859216" cy="295232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dirty="0"/>
              <a:t>    </a:t>
            </a:r>
            <a:r>
              <a:rPr lang="ru-RU" sz="4000" b="1" dirty="0" smtClean="0">
                <a:solidFill>
                  <a:schemeClr val="hlink"/>
                </a:solidFill>
              </a:rPr>
              <a:t>Соблюдайте</a:t>
            </a:r>
            <a:endParaRPr lang="ru-RU" sz="4000" b="1" dirty="0">
              <a:solidFill>
                <a:schemeClr val="hlink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4000" b="1" dirty="0">
                <a:solidFill>
                  <a:schemeClr val="hlink"/>
                </a:solidFill>
              </a:rPr>
              <a:t>      </a:t>
            </a:r>
            <a:r>
              <a:rPr lang="ru-RU" sz="4000" b="1" dirty="0" smtClean="0">
                <a:solidFill>
                  <a:schemeClr val="hlink"/>
                </a:solidFill>
              </a:rPr>
              <a:t>правила дорожного движения!</a:t>
            </a:r>
            <a:endParaRPr lang="ru-RU" sz="4000" b="1" dirty="0">
              <a:solidFill>
                <a:schemeClr val="hlink"/>
              </a:solidFill>
            </a:endParaRPr>
          </a:p>
        </p:txBody>
      </p:sp>
      <p:pic>
        <p:nvPicPr>
          <p:cNvPr id="3" name="Picture 2" descr="Внимание: на дорогах - дети! Фото: omsk.sibnovosti.ru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56992"/>
            <a:ext cx="556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70851" y="1787581"/>
            <a:ext cx="7248445" cy="11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0000" tIns="154800" rIns="270000" bIns="154800">
            <a:spAutoFit/>
            <a:flatTx/>
          </a:bodyPr>
          <a:lstStyle/>
          <a:p>
            <a:r>
              <a:rPr kumimoji="0" lang="ru-RU" b="1" dirty="0">
                <a:ln w="900" cmpd="sng">
                  <a:solidFill>
                    <a:schemeClr val="accent1">
                      <a:lumMod val="40000"/>
                      <a:lumOff val="6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Ежегодно в мире в результате  </a:t>
            </a:r>
            <a:r>
              <a:rPr kumimoji="0" lang="ru-RU" b="1" dirty="0" smtClean="0">
                <a:ln w="900" cmpd="sng">
                  <a:solidFill>
                    <a:schemeClr val="accent1">
                      <a:lumMod val="40000"/>
                      <a:lumOff val="6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дорожнотранспортных </a:t>
            </a:r>
            <a:r>
              <a:rPr kumimoji="0" lang="ru-RU" b="1" dirty="0">
                <a:ln w="900" cmpd="sng">
                  <a:solidFill>
                    <a:schemeClr val="accent1">
                      <a:lumMod val="40000"/>
                      <a:lumOff val="6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происшествий (ДТП) </a:t>
            </a:r>
            <a:r>
              <a:rPr kumimoji="0" lang="ru-RU" b="1" i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latin typeface="Calibri" panose="020F0502020204030204" pitchFamily="34" charset="0"/>
              </a:rPr>
              <a:t>погибает около 1,3 миллиона человек,</a:t>
            </a:r>
          </a:p>
          <a:p>
            <a:r>
              <a:rPr kumimoji="0" lang="ru-RU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</a:rPr>
              <a:t>становятся инвалидами 8 миллионов человек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843808" y="3068960"/>
            <a:ext cx="5011658" cy="142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0000" tIns="154800" rIns="270000" bIns="154800">
            <a:spAutoFit/>
            <a:flatTx/>
          </a:bodyPr>
          <a:lstStyle/>
          <a:p>
            <a:pPr algn="just"/>
            <a:r>
              <a:rPr kumimoji="0" lang="ru-RU" b="1" dirty="0">
                <a:ln w="900" cmpd="sng">
                  <a:solidFill>
                    <a:schemeClr val="bg1"/>
                  </a:solidFill>
                  <a:prstDash val="solid"/>
                </a:ln>
                <a:solidFill>
                  <a:srgbClr val="05F14E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Каждые сутки в России происходит более 400 ДТП</a:t>
            </a:r>
            <a:r>
              <a:rPr kumimoji="0" lang="ru-RU" b="1" dirty="0">
                <a:ln>
                  <a:solidFill>
                    <a:schemeClr val="bg1"/>
                  </a:solidFill>
                </a:ln>
                <a:solidFill>
                  <a:srgbClr val="05F14E"/>
                </a:solidFill>
                <a:latin typeface="Calibri" panose="020F0502020204030204" pitchFamily="34" charset="0"/>
              </a:rPr>
              <a:t>, </a:t>
            </a:r>
          </a:p>
          <a:p>
            <a:pPr algn="just"/>
            <a:r>
              <a:rPr kumimoji="0" lang="ru-RU" b="1" i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</a:rPr>
              <a:t>в них погибает  более 80 человек,</a:t>
            </a:r>
          </a:p>
          <a:p>
            <a:pPr algn="just"/>
            <a:r>
              <a:rPr kumimoji="0" lang="ru-RU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</a:rPr>
              <a:t>травмируется  около 500 человек.</a:t>
            </a:r>
            <a:endParaRPr lang="ru-RU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39552" y="500042"/>
            <a:ext cx="8318728" cy="123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270000" tIns="154800" rIns="270000" bIns="154800">
            <a:spAutoFit/>
          </a:bodyPr>
          <a:lstStyle/>
          <a:p>
            <a:r>
              <a:rPr kumimoji="0" lang="ru-RU" sz="2000" b="1" dirty="0" smtClean="0">
                <a:ln w="900" cmpd="sng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Каждый год в </a:t>
            </a:r>
            <a:r>
              <a:rPr kumimoji="0" lang="ru-RU" sz="2000" b="1" dirty="0">
                <a:ln w="900" cmpd="sng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России погибает в среднем 30 тысяч россиян</a:t>
            </a:r>
            <a:r>
              <a:rPr kumimoji="0" lang="ru-RU" sz="20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.</a:t>
            </a:r>
          </a:p>
          <a:p>
            <a:r>
              <a:rPr kumimoji="0" lang="ru-RU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Инвалидами становятся 200 тысяч человек</a:t>
            </a:r>
            <a:r>
              <a:rPr kumimoji="0" lang="ru-RU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55576" y="4509120"/>
            <a:ext cx="7200800" cy="154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0000" tIns="154800" rIns="270000" bIns="154800">
            <a:spAutoFit/>
            <a:flatTx/>
          </a:bodyPr>
          <a:lstStyle/>
          <a:p>
            <a:pPr algn="just"/>
            <a:r>
              <a:rPr lang="ru-RU" sz="20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  <a:cs typeface="Times New Roman" pitchFamily="18" charset="0"/>
              </a:rPr>
              <a:t>С начала 2017 года в Московской области произошло </a:t>
            </a:r>
            <a:r>
              <a:rPr lang="ru-RU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7945 </a:t>
            </a:r>
            <a:r>
              <a:rPr lang="ru-RU" sz="20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  <a:cs typeface="Times New Roman" pitchFamily="18" charset="0"/>
              </a:rPr>
              <a:t>дорожно-транспортное происшествие, в которых более </a:t>
            </a:r>
            <a:r>
              <a:rPr lang="ru-RU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850 </a:t>
            </a:r>
            <a:r>
              <a:rPr lang="ru-RU" sz="20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  <a:cs typeface="Times New Roman" pitchFamily="18" charset="0"/>
              </a:rPr>
              <a:t>человек погибли и свыше </a:t>
            </a:r>
            <a:r>
              <a:rPr lang="ru-RU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9000 </a:t>
            </a:r>
            <a:r>
              <a:rPr lang="ru-RU" sz="20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  <a:cs typeface="Times New Roman" pitchFamily="18" charset="0"/>
              </a:rPr>
              <a:t>получили травмы различной степени тяжести.</a:t>
            </a:r>
            <a:endParaRPr kumimoji="0" lang="ru-RU" sz="2000" b="1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9" grpId="0"/>
      <p:bldP spid="308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0825" y="476250"/>
            <a:ext cx="4105275" cy="6192838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Каждое седьмое ДТП в России происходит с участием детей школьного возраста. 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r>
              <a:rPr lang="ru-RU" sz="2800" dirty="0"/>
              <a:t>Каждый десятый пострадавший в ДТП - это ребенок в возрасте до 16 лет. 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r>
              <a:rPr lang="ru-RU" sz="2800" dirty="0"/>
              <a:t>Около 60% травм - это </a:t>
            </a:r>
            <a:r>
              <a:rPr lang="ru-RU" sz="2800" dirty="0" smtClean="0"/>
              <a:t>результат  </a:t>
            </a:r>
            <a:r>
              <a:rPr lang="ru-RU" sz="2800" dirty="0"/>
              <a:t>удара человека о дорожное полотно.</a:t>
            </a:r>
          </a:p>
        </p:txBody>
      </p:sp>
      <p:pic>
        <p:nvPicPr>
          <p:cNvPr id="12294" name="Picture 6" descr="http://novayasamara.ru/wp-content/uploads/2016/01/3e169ef47d503babc855008602b902f8_DSC_2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571745"/>
            <a:ext cx="3219840" cy="2152134"/>
          </a:xfrm>
          <a:prstGeom prst="rect">
            <a:avLst/>
          </a:prstGeom>
          <a:noFill/>
        </p:spPr>
      </p:pic>
      <p:pic>
        <p:nvPicPr>
          <p:cNvPr id="12296" name="Picture 8" descr="http://novosti44.ru/media/k2/items/cache/a525c0ba62e094d7e1533959b9a29be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66"/>
            <a:ext cx="2428892" cy="1843529"/>
          </a:xfrm>
          <a:prstGeom prst="rect">
            <a:avLst/>
          </a:prstGeom>
          <a:noFill/>
        </p:spPr>
      </p:pic>
      <p:pic>
        <p:nvPicPr>
          <p:cNvPr id="12298" name="Picture 10" descr="http://img.vashgorod.ru/uploads/images/news/t5/f10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013176"/>
            <a:ext cx="2571768" cy="1671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85775"/>
            <a:ext cx="8080375" cy="1143000"/>
          </a:xfrm>
          <a:noFill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ПРАВИЛА ДОРОЖНОГО ДВИЖЕНИЯ </a:t>
            </a:r>
            <a:b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являются основополагающим документом</a:t>
            </a:r>
            <a:r>
              <a:rPr lang="ru-RU" sz="2800" b="1" dirty="0">
                <a:solidFill>
                  <a:srgbClr val="00B050"/>
                </a:solidFill>
                <a:latin typeface="Bookman Old Style" pitchFamily="18" charset="0"/>
              </a:rPr>
              <a:t>.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4925" y="1835150"/>
            <a:ext cx="5834063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  <a:buClr>
                <a:srgbClr val="FF0000"/>
              </a:buClr>
            </a:pPr>
            <a:endParaRPr lang="ru-RU" sz="2600" dirty="0"/>
          </a:p>
          <a:p>
            <a:pPr>
              <a:lnSpc>
                <a:spcPct val="70000"/>
              </a:lnSpc>
              <a:buClr>
                <a:srgbClr val="FF0000"/>
              </a:buClr>
            </a:pPr>
            <a:r>
              <a:rPr lang="ru-RU" sz="2600" dirty="0">
                <a:latin typeface="Calibri" panose="020F0502020204030204" pitchFamily="34" charset="0"/>
              </a:rPr>
              <a:t>Все участники дорожного движения должны строго выполнять их требования.</a:t>
            </a:r>
          </a:p>
          <a:p>
            <a:pPr>
              <a:lnSpc>
                <a:spcPct val="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z="2600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70000"/>
              </a:lnSpc>
              <a:buClr>
                <a:srgbClr val="FF0000"/>
              </a:buClr>
            </a:pPr>
            <a:r>
              <a:rPr lang="ru-RU" sz="2600" dirty="0">
                <a:latin typeface="Calibri" panose="020F0502020204030204" pitchFamily="34" charset="0"/>
              </a:rPr>
              <a:t>Чаще всего школьники выступают в роли пешеходов.</a:t>
            </a:r>
          </a:p>
          <a:p>
            <a:pPr>
              <a:lnSpc>
                <a:spcPct val="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z="2600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70000"/>
              </a:lnSpc>
              <a:buClr>
                <a:srgbClr val="FF0000"/>
              </a:buClr>
            </a:pPr>
            <a:r>
              <a:rPr lang="ru-RU" sz="2600" dirty="0">
                <a:latin typeface="Calibri" panose="020F0502020204030204" pitchFamily="34" charset="0"/>
              </a:rPr>
              <a:t>Чтобы до минимума сократить число ДТП и травматизм среди пешеходов-школьников, </a:t>
            </a:r>
            <a:r>
              <a:rPr lang="ru-RU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необходимо выполнять </a:t>
            </a:r>
            <a:r>
              <a:rPr lang="ru-RU" sz="2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правила </a:t>
            </a:r>
            <a:r>
              <a:rPr lang="ru-RU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безопасности поведения на дорогах.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000240"/>
            <a:ext cx="3309937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3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72" y="260649"/>
            <a:ext cx="9109075" cy="766932"/>
          </a:xfrm>
        </p:spPr>
        <p:txBody>
          <a:bodyPr/>
          <a:lstStyle/>
          <a:p>
            <a:pPr algn="ctr"/>
            <a:r>
              <a:rPr lang="ru-RU" sz="2400" b="1" u="sng" dirty="0">
                <a:solidFill>
                  <a:schemeClr val="accent6"/>
                </a:solidFill>
                <a:latin typeface="Calibri" panose="020F0502020204030204" pitchFamily="34" charset="0"/>
              </a:rPr>
              <a:t>Участниками дорожного движения </a:t>
            </a:r>
            <a:r>
              <a:rPr lang="ru-RU" sz="2400" b="1" u="sng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являются:</a:t>
            </a:r>
            <a:endParaRPr lang="ru-RU" sz="2400" b="1" u="sng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99592" y="1571612"/>
            <a:ext cx="79208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</a:rPr>
              <a:t>ВОДИТЕЛЬ       </a:t>
            </a:r>
            <a:r>
              <a:rPr lang="ru-RU" dirty="0" smtClean="0">
                <a:solidFill>
                  <a:prstClr val="white"/>
                </a:solidFill>
                <a:latin typeface="Calibri" panose="020F0502020204030204" pitchFamily="34" charset="0"/>
              </a:rPr>
              <a:t>                              </a:t>
            </a: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</a:rPr>
              <a:t>ПАССАЖИР                                                   ПЕШЕХОД</a:t>
            </a:r>
            <a:endParaRPr lang="ru-RU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lvl="0">
              <a:spcBef>
                <a:spcPct val="50000"/>
              </a:spcBef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44" name="Picture 4" descr="http://alljus.ru/wp-content/uploads/2015/12/materialnaya-otvetstvennost-vodite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2857520" cy="2643206"/>
          </a:xfrm>
          <a:prstGeom prst="rect">
            <a:avLst/>
          </a:prstGeom>
          <a:noFill/>
        </p:spPr>
      </p:pic>
      <p:sp>
        <p:nvSpPr>
          <p:cNvPr id="88" name="Стрелка вниз 87"/>
          <p:cNvSpPr/>
          <p:nvPr/>
        </p:nvSpPr>
        <p:spPr>
          <a:xfrm rot="1560000">
            <a:off x="1764843" y="682473"/>
            <a:ext cx="246621" cy="902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трелка вниз 88"/>
          <p:cNvSpPr/>
          <p:nvPr/>
        </p:nvSpPr>
        <p:spPr>
          <a:xfrm rot="60000">
            <a:off x="4305855" y="748651"/>
            <a:ext cx="217195" cy="835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низ 89"/>
          <p:cNvSpPr/>
          <p:nvPr/>
        </p:nvSpPr>
        <p:spPr>
          <a:xfrm rot="-1680000">
            <a:off x="7707558" y="736102"/>
            <a:ext cx="220294" cy="835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6" name="Picture 6" descr="http://auto.mir46.ru/IMGS/7df3fc1c0b4ffe003c85ae6d6e1dc21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7917" y="2606538"/>
            <a:ext cx="2857500" cy="2286016"/>
          </a:xfrm>
          <a:prstGeom prst="rect">
            <a:avLst/>
          </a:prstGeom>
          <a:noFill/>
        </p:spPr>
      </p:pic>
      <p:pic>
        <p:nvPicPr>
          <p:cNvPr id="10248" name="Picture 8" descr="http://1avtourist.ru/wp-content/uploads/2015/12/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643182"/>
            <a:ext cx="2830652" cy="2369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ulausumbawanews.net/wp-content/uploads/2016/11/Ilustrasi-traffic-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4352"/>
            <a:ext cx="4037030" cy="2373000"/>
          </a:xfrm>
          <a:prstGeom prst="rect">
            <a:avLst/>
          </a:prstGeom>
          <a:noFill/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715438" y="4429132"/>
            <a:ext cx="3673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dirty="0">
                <a:solidFill>
                  <a:srgbClr val="FF3300"/>
                </a:solidFill>
                <a:latin typeface="Calibri" panose="020F0502020204030204" pitchFamily="34" charset="0"/>
              </a:rPr>
              <a:t>Красный сигнал светофора        </a:t>
            </a:r>
            <a:r>
              <a:rPr kumimoji="0" lang="ru-RU" b="1" dirty="0">
                <a:solidFill>
                  <a:srgbClr val="FF3300"/>
                </a:solidFill>
                <a:latin typeface="Calibri" panose="020F0502020204030204" pitchFamily="34" charset="0"/>
              </a:rPr>
              <a:t>ЗАПРЕЩАЮЩИЙ</a:t>
            </a:r>
            <a:endParaRPr lang="ru-RU" dirty="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714876" y="5214950"/>
            <a:ext cx="331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dirty="0">
                <a:solidFill>
                  <a:srgbClr val="FFC000"/>
                </a:solidFill>
                <a:latin typeface="Calibri" panose="020F0502020204030204" pitchFamily="34" charset="0"/>
              </a:rPr>
              <a:t>Желтый сигнал светофора        </a:t>
            </a:r>
            <a:r>
              <a:rPr kumimoji="0" lang="ru-RU" b="1" dirty="0">
                <a:solidFill>
                  <a:srgbClr val="FFC000"/>
                </a:solidFill>
                <a:latin typeface="Calibri" panose="020F0502020204030204" pitchFamily="34" charset="0"/>
              </a:rPr>
              <a:t>ПРЕДУПРЕЖДАЮЩИЙ</a:t>
            </a:r>
            <a:endParaRPr lang="ru-RU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643438" y="6000768"/>
            <a:ext cx="35290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dirty="0">
                <a:solidFill>
                  <a:srgbClr val="00FF00"/>
                </a:solidFill>
                <a:latin typeface="Calibri" panose="020F0502020204030204" pitchFamily="34" charset="0"/>
              </a:rPr>
              <a:t>Зеленый сигнал светофора         </a:t>
            </a:r>
            <a:r>
              <a:rPr kumimoji="0" lang="ru-RU" b="1" dirty="0">
                <a:solidFill>
                  <a:srgbClr val="00FF00"/>
                </a:solidFill>
                <a:latin typeface="Calibri" panose="020F0502020204030204" pitchFamily="34" charset="0"/>
              </a:rPr>
              <a:t>РАЗРЕШАЮЩИЙ</a:t>
            </a:r>
            <a:endParaRPr lang="ru-RU" dirty="0">
              <a:solidFill>
                <a:srgbClr val="00FF00"/>
              </a:solidFill>
              <a:latin typeface="Calibri" panose="020F0502020204030204" pitchFamily="34" charset="0"/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119063" y="188913"/>
            <a:ext cx="8893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Для </a:t>
            </a:r>
            <a:r>
              <a:rPr kumimoji="0" lang="ru-RU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организации </a:t>
            </a:r>
            <a:r>
              <a:rPr kumimoji="0" lang="ru-RU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дорожного движения и его регулирования используются </a:t>
            </a:r>
            <a:r>
              <a:rPr kumimoji="0" lang="ru-RU" sz="2000" b="1" dirty="0" smtClean="0">
                <a:solidFill>
                  <a:srgbClr val="00B050"/>
                </a:solidFill>
              </a:rPr>
              <a:t>: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167438" y="1339850"/>
            <a:ext cx="2520950" cy="360363"/>
          </a:xfrm>
          <a:prstGeom prst="rect">
            <a:avLst/>
          </a:prstGeom>
          <a:solidFill>
            <a:srgbClr val="5C002E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kumimoji="0" lang="ru-RU" dirty="0" smtClean="0">
                <a:solidFill>
                  <a:srgbClr val="FFFF00"/>
                </a:solidFill>
              </a:rPr>
              <a:t>пешеходные </a:t>
            </a:r>
            <a:r>
              <a:rPr kumimoji="0" lang="ru-RU" dirty="0">
                <a:solidFill>
                  <a:srgbClr val="FFFF00"/>
                </a:solidFill>
              </a:rPr>
              <a:t>дорожки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160713" y="1339850"/>
            <a:ext cx="2636837" cy="360363"/>
          </a:xfrm>
          <a:prstGeom prst="rect">
            <a:avLst/>
          </a:prstGeom>
          <a:solidFill>
            <a:srgbClr val="CC00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kumimoji="0" lang="ru-RU" dirty="0" smtClean="0"/>
              <a:t>посадочные площади</a:t>
            </a:r>
            <a:endParaRPr kumimoji="0" lang="ru-RU" dirty="0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285720" y="1428736"/>
            <a:ext cx="2774112" cy="37317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dirty="0" err="1"/>
              <a:t>р</a:t>
            </a:r>
            <a:r>
              <a:rPr kumimoji="0" lang="ru-RU" dirty="0" err="1" smtClean="0"/>
              <a:t>азделительая</a:t>
            </a:r>
            <a:r>
              <a:rPr kumimoji="0" lang="ru-RU" dirty="0" smtClean="0"/>
              <a:t> полоса</a:t>
            </a:r>
            <a:endParaRPr kumimoji="0" lang="ru-RU" dirty="0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7122595" y="897228"/>
            <a:ext cx="1741488" cy="3238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разметка</a:t>
            </a:r>
            <a:endParaRPr kumimoji="0" lang="ru-RU" dirty="0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929190" y="857232"/>
            <a:ext cx="1873250" cy="3238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kumimoji="0" lang="ru-RU" dirty="0"/>
              <a:t>регулировщики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428860" y="857232"/>
            <a:ext cx="2124074" cy="323850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kumimoji="0" lang="ru-RU" dirty="0"/>
              <a:t>дорожные знаки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119062" y="857232"/>
            <a:ext cx="1754187" cy="3238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kumimoji="0" lang="ru-RU" dirty="0"/>
              <a:t>светофоры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285720" y="1928802"/>
            <a:ext cx="810263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Для обеспечения </a:t>
            </a:r>
            <a:r>
              <a:rPr kumimoji="0" lang="ru-RU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безопасного </a:t>
            </a:r>
            <a:r>
              <a:rPr kumimoji="0" lang="ru-RU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движения  </a:t>
            </a:r>
            <a:r>
              <a:rPr kumimoji="0" lang="ru-RU" b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пешеходов</a:t>
            </a:r>
            <a:r>
              <a:rPr kumimoji="0" lang="ru-RU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и его регулирования используются  </a:t>
            </a:r>
            <a:r>
              <a:rPr kumimoji="0" lang="ru-RU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kumimoji="0" lang="ru-RU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светофоры с двухцветной сигнализацией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79512" y="2925180"/>
            <a:ext cx="3311386" cy="107988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dirty="0">
                <a:latin typeface="Calibri" panose="020F0502020204030204" pitchFamily="34" charset="0"/>
              </a:rPr>
              <a:t>Красный силуэт стоящего человека запрещает проход, зеленый силуэт «идущего» человека разрешает проход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6254287" y="2848123"/>
            <a:ext cx="2757951" cy="123023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dirty="0">
                <a:latin typeface="Calibri" panose="020F0502020204030204" pitchFamily="34" charset="0"/>
              </a:rPr>
              <a:t>Мигание зеленого сигнала светофора свидетельствует о скором окончании разрешенного времени для перехода.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508488" y="2617553"/>
            <a:ext cx="1323975" cy="1323975"/>
            <a:chOff x="930" y="2115"/>
            <a:chExt cx="834" cy="834"/>
          </a:xfrm>
        </p:grpSpPr>
        <p:sp>
          <p:nvSpPr>
            <p:cNvPr id="30750" name="Oval 30"/>
            <p:cNvSpPr>
              <a:spLocks noChangeAspect="1" noChangeArrowheads="1"/>
            </p:cNvSpPr>
            <p:nvPr/>
          </p:nvSpPr>
          <p:spPr bwMode="auto">
            <a:xfrm>
              <a:off x="930" y="2115"/>
              <a:ext cx="834" cy="8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202" y="2240"/>
              <a:ext cx="273" cy="544"/>
              <a:chOff x="1927" y="1570"/>
              <a:chExt cx="772" cy="1905"/>
            </a:xfrm>
          </p:grpSpPr>
          <p:sp>
            <p:nvSpPr>
              <p:cNvPr id="30752" name="Oval 32"/>
              <p:cNvSpPr>
                <a:spLocks noChangeArrowheads="1"/>
              </p:cNvSpPr>
              <p:nvPr/>
            </p:nvSpPr>
            <p:spPr bwMode="auto">
              <a:xfrm>
                <a:off x="2109" y="1570"/>
                <a:ext cx="408" cy="3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53" name="AutoShape 33"/>
              <p:cNvSpPr>
                <a:spLocks noChangeArrowheads="1"/>
              </p:cNvSpPr>
              <p:nvPr/>
            </p:nvSpPr>
            <p:spPr bwMode="auto">
              <a:xfrm>
                <a:off x="1997" y="1947"/>
                <a:ext cx="635" cy="771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54" name="AutoShape 34"/>
              <p:cNvSpPr>
                <a:spLocks noChangeArrowheads="1"/>
              </p:cNvSpPr>
              <p:nvPr/>
            </p:nvSpPr>
            <p:spPr bwMode="auto">
              <a:xfrm>
                <a:off x="2042" y="2704"/>
                <a:ext cx="248" cy="771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55" name="AutoShape 35"/>
              <p:cNvSpPr>
                <a:spLocks noChangeArrowheads="1"/>
              </p:cNvSpPr>
              <p:nvPr/>
            </p:nvSpPr>
            <p:spPr bwMode="auto">
              <a:xfrm>
                <a:off x="2336" y="2704"/>
                <a:ext cx="248" cy="771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56" name="AutoShape 36"/>
              <p:cNvSpPr>
                <a:spLocks noChangeArrowheads="1"/>
              </p:cNvSpPr>
              <p:nvPr/>
            </p:nvSpPr>
            <p:spPr bwMode="auto">
              <a:xfrm>
                <a:off x="1927" y="1947"/>
                <a:ext cx="182" cy="712"/>
              </a:xfrm>
              <a:prstGeom prst="roundRect">
                <a:avLst>
                  <a:gd name="adj" fmla="val 3481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57" name="AutoShape 37"/>
              <p:cNvSpPr>
                <a:spLocks noChangeArrowheads="1"/>
              </p:cNvSpPr>
              <p:nvPr/>
            </p:nvSpPr>
            <p:spPr bwMode="auto">
              <a:xfrm>
                <a:off x="2517" y="1940"/>
                <a:ext cx="182" cy="712"/>
              </a:xfrm>
              <a:prstGeom prst="roundRect">
                <a:avLst>
                  <a:gd name="adj" fmla="val 3481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4923330" y="2587620"/>
            <a:ext cx="1323975" cy="1323975"/>
            <a:chOff x="1837" y="2115"/>
            <a:chExt cx="834" cy="834"/>
          </a:xfrm>
        </p:grpSpPr>
        <p:sp>
          <p:nvSpPr>
            <p:cNvPr id="30749" name="Oval 29"/>
            <p:cNvSpPr>
              <a:spLocks noChangeAspect="1" noChangeArrowheads="1"/>
            </p:cNvSpPr>
            <p:nvPr/>
          </p:nvSpPr>
          <p:spPr bwMode="auto">
            <a:xfrm>
              <a:off x="1837" y="2115"/>
              <a:ext cx="834" cy="8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2109" y="2251"/>
              <a:ext cx="273" cy="543"/>
              <a:chOff x="3114" y="3067"/>
              <a:chExt cx="273" cy="543"/>
            </a:xfrm>
          </p:grpSpPr>
          <p:sp>
            <p:nvSpPr>
              <p:cNvPr id="30759" name="AutoShape 39"/>
              <p:cNvSpPr>
                <a:spLocks noChangeArrowheads="1"/>
              </p:cNvSpPr>
              <p:nvPr/>
            </p:nvSpPr>
            <p:spPr bwMode="auto">
              <a:xfrm rot="11446" flipH="1">
                <a:off x="3255" y="3367"/>
                <a:ext cx="87" cy="243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60" name="AutoShape 40"/>
              <p:cNvSpPr>
                <a:spLocks noChangeArrowheads="1"/>
              </p:cNvSpPr>
              <p:nvPr/>
            </p:nvSpPr>
            <p:spPr bwMode="auto">
              <a:xfrm rot="1792717">
                <a:off x="3114" y="3367"/>
                <a:ext cx="87" cy="243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61" name="Oval 41"/>
              <p:cNvSpPr>
                <a:spLocks noChangeArrowheads="1"/>
              </p:cNvSpPr>
              <p:nvPr/>
            </p:nvSpPr>
            <p:spPr bwMode="auto">
              <a:xfrm>
                <a:off x="3178" y="3067"/>
                <a:ext cx="145" cy="10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62" name="AutoShape 42"/>
              <p:cNvSpPr>
                <a:spLocks noChangeArrowheads="1"/>
              </p:cNvSpPr>
              <p:nvPr/>
            </p:nvSpPr>
            <p:spPr bwMode="auto">
              <a:xfrm>
                <a:off x="3139" y="3175"/>
                <a:ext cx="224" cy="220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63" name="AutoShape 43"/>
              <p:cNvSpPr>
                <a:spLocks noChangeArrowheads="1"/>
              </p:cNvSpPr>
              <p:nvPr/>
            </p:nvSpPr>
            <p:spPr bwMode="auto">
              <a:xfrm>
                <a:off x="3114" y="3175"/>
                <a:ext cx="64" cy="203"/>
              </a:xfrm>
              <a:prstGeom prst="roundRect">
                <a:avLst>
                  <a:gd name="adj" fmla="val 3481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64" name="AutoShape 44"/>
              <p:cNvSpPr>
                <a:spLocks noChangeArrowheads="1"/>
              </p:cNvSpPr>
              <p:nvPr/>
            </p:nvSpPr>
            <p:spPr bwMode="auto">
              <a:xfrm>
                <a:off x="3323" y="3173"/>
                <a:ext cx="64" cy="203"/>
              </a:xfrm>
              <a:prstGeom prst="roundRect">
                <a:avLst>
                  <a:gd name="adj" fmla="val 3481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3" name="Стрелка вниз 52"/>
          <p:cNvSpPr/>
          <p:nvPr/>
        </p:nvSpPr>
        <p:spPr>
          <a:xfrm rot="-1740000">
            <a:off x="2505741" y="434049"/>
            <a:ext cx="214314" cy="43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 rot="2040000">
            <a:off x="6366003" y="399296"/>
            <a:ext cx="206845" cy="4628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 rot="-2640000">
            <a:off x="7247133" y="338854"/>
            <a:ext cx="180000" cy="57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2071670" y="428604"/>
            <a:ext cx="214314" cy="90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>
            <a:off x="4643437" y="496690"/>
            <a:ext cx="189025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6858016" y="428604"/>
            <a:ext cx="216000" cy="86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 rot="3120000">
            <a:off x="1695730" y="405391"/>
            <a:ext cx="227874" cy="486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 rot="3120000">
            <a:off x="2375957" y="2248396"/>
            <a:ext cx="253007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 rot="-2640000">
            <a:off x="7419425" y="2228667"/>
            <a:ext cx="212546" cy="57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3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3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0" grpId="0"/>
      <p:bldP spid="30731" grpId="0"/>
      <p:bldP spid="30735" grpId="0" animBg="1"/>
      <p:bldP spid="30736" grpId="0" animBg="1"/>
      <p:bldP spid="30737" grpId="0" animBg="1"/>
      <p:bldP spid="30738" grpId="0" animBg="1"/>
      <p:bldP spid="30739" grpId="0" animBg="1"/>
      <p:bldP spid="30740" grpId="0" animBg="1"/>
      <p:bldP spid="30741" grpId="0" animBg="1"/>
      <p:bldP spid="30742" grpId="0"/>
      <p:bldP spid="30743" grpId="0" animBg="1"/>
      <p:bldP spid="307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214290"/>
            <a:ext cx="9145588" cy="655638"/>
          </a:xfrm>
          <a:noFill/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 u="sng" dirty="0">
                <a:solidFill>
                  <a:srgbClr val="00B0F0"/>
                </a:solidFill>
                <a:latin typeface="Calibri" panose="020F0502020204030204" pitchFamily="34" charset="0"/>
              </a:rPr>
              <a:t>Обязанности </a:t>
            </a:r>
            <a:r>
              <a:rPr lang="ru-RU" sz="3200" b="1" u="sng" dirty="0" smtClean="0">
                <a:solidFill>
                  <a:srgbClr val="00B0F0"/>
                </a:solidFill>
                <a:latin typeface="Calibri" panose="020F0502020204030204" pitchFamily="34" charset="0"/>
              </a:rPr>
              <a:t>пешехода</a:t>
            </a:r>
            <a:endParaRPr lang="ru-RU" sz="3200" b="1" u="sng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8194" name="Picture 2" descr="https://tumix.ru/media/cache/2f/b5/2fb5f5ca6033ab6925f19f4a2302a8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119675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Чтобы до минимума сократить число ДТП и травматизм среди пешеходов – школьников, необходимо выполнять следующие правила безопасности поведения на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дорогах:</a:t>
            </a:r>
            <a: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ru.yandex.net/i?id=60012a72b8e50e4f506d214dc781a439&amp;n=33&amp;h=215&amp;w=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0" y="4990362"/>
            <a:ext cx="3603820" cy="1650217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843" y="260648"/>
            <a:ext cx="8380164" cy="1606252"/>
          </a:xfrm>
        </p:spPr>
        <p:txBody>
          <a:bodyPr>
            <a:normAutofit/>
          </a:bodyPr>
          <a:lstStyle/>
          <a:p>
            <a:pPr algn="just"/>
            <a:endParaRPr lang="ru-RU" sz="1800" b="1" dirty="0">
              <a:solidFill>
                <a:schemeClr val="accent6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3569" y="692696"/>
            <a:ext cx="348676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1.Прежде </a:t>
            </a:r>
            <a:r>
              <a:rPr kumimoji="0" lang="ru-RU" sz="2000" dirty="0">
                <a:solidFill>
                  <a:srgbClr val="00B050"/>
                </a:solidFill>
                <a:latin typeface="Calibri" panose="020F0502020204030204" pitchFamily="34" charset="0"/>
              </a:rPr>
              <a:t>чем перейти дорогу, необходимо внимательно осмотреть проезжую часть</a:t>
            </a:r>
            <a:r>
              <a:rPr kumimoji="0" lang="ru-RU" dirty="0">
                <a:solidFill>
                  <a:srgbClr val="00B050"/>
                </a:solidFill>
                <a:latin typeface="Calibri" panose="020F0502020204030204" pitchFamily="34" charset="0"/>
              </a:rPr>
              <a:t>.</a:t>
            </a:r>
            <a:endParaRPr lang="ru-RU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15947" y="2448914"/>
            <a:ext cx="352742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 anchorCtr="1"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3.Недопустимо </a:t>
            </a:r>
            <a:r>
              <a:rPr kumimoji="0" lang="ru-RU" dirty="0">
                <a:solidFill>
                  <a:srgbClr val="002060"/>
                </a:solidFill>
                <a:latin typeface="Calibri" panose="020F0502020204030204" pitchFamily="34" charset="0"/>
              </a:rPr>
              <a:t>преодоление проезжей части бегом, поскольку во время бега взгляд направлен вперед и человек не может контролировать обстановку вокруг.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15948" y="3889075"/>
            <a:ext cx="3625826" cy="112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dirty="0" smtClean="0">
                <a:solidFill>
                  <a:srgbClr val="C00000"/>
                </a:solidFill>
                <a:latin typeface="Calibri" panose="020F0502020204030204" pitchFamily="34" charset="0"/>
              </a:rPr>
              <a:t>6.Нельзя </a:t>
            </a:r>
            <a:r>
              <a:rPr kumimoji="0" lang="ru-RU" dirty="0">
                <a:solidFill>
                  <a:srgbClr val="C00000"/>
                </a:solidFill>
                <a:latin typeface="Calibri" panose="020F0502020204030204" pitchFamily="34" charset="0"/>
              </a:rPr>
              <a:t>отвлекаться разговорами при переходе через дорогу, оглядываться назад.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465338" y="692696"/>
            <a:ext cx="3670301" cy="159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</a:rPr>
              <a:t>2.</a:t>
            </a:r>
            <a:r>
              <a:rPr kumimoji="0" lang="ru-RU" dirty="0" smtClean="0">
                <a:solidFill>
                  <a:srgbClr val="C00000"/>
                </a:solidFill>
                <a:latin typeface="Calibri" panose="020F0502020204030204" pitchFamily="34" charset="0"/>
              </a:rPr>
              <a:t>Нужно </a:t>
            </a:r>
            <a:r>
              <a:rPr kumimoji="0" lang="ru-RU" dirty="0">
                <a:solidFill>
                  <a:srgbClr val="C00000"/>
                </a:solidFill>
                <a:latin typeface="Calibri" panose="020F0502020204030204" pitchFamily="34" charset="0"/>
              </a:rPr>
              <a:t>быть собранным и внимательным</a:t>
            </a:r>
            <a:r>
              <a:rPr kumimoji="0" lang="ru-RU" dirty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643438" y="2643182"/>
            <a:ext cx="3472114" cy="641802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ru-RU" dirty="0" smtClean="0">
                <a:solidFill>
                  <a:srgbClr val="0000FF"/>
                </a:solidFill>
                <a:latin typeface="Calibri" panose="020F0502020204030204" pitchFamily="34" charset="0"/>
              </a:rPr>
              <a:t>4.Оценивайте </a:t>
            </a:r>
            <a:r>
              <a:rPr lang="ru-RU" dirty="0">
                <a:solidFill>
                  <a:srgbClr val="0000FF"/>
                </a:solidFill>
                <a:latin typeface="Calibri" panose="020F0502020204030204" pitchFamily="34" charset="0"/>
              </a:rPr>
              <a:t>степень опасности до выхода на дорогу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572000" y="3573016"/>
            <a:ext cx="3455987" cy="151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dirty="0" smtClean="0">
                <a:solidFill>
                  <a:srgbClr val="00B0F0"/>
                </a:solidFill>
                <a:latin typeface="Calibri" panose="020F0502020204030204" pitchFamily="34" charset="0"/>
              </a:rPr>
              <a:t>7.Будьте </a:t>
            </a:r>
            <a:r>
              <a:rPr kumimoji="0" lang="ru-RU" dirty="0">
                <a:solidFill>
                  <a:srgbClr val="00B0F0"/>
                </a:solidFill>
                <a:latin typeface="Calibri" panose="020F0502020204030204" pitchFamily="34" charset="0"/>
              </a:rPr>
              <a:t>предельно внимательны на дороге в условиях неблагоприятной погоды и плохой видимости</a:t>
            </a:r>
            <a:r>
              <a:rPr kumimoji="0" lang="ru-RU" dirty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172" name="Picture 4" descr="http://pandia.ru/text/78/267/images/image013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091151"/>
            <a:ext cx="3783364" cy="1526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/>
      <p:bldP spid="23557" grpId="0"/>
      <p:bldP spid="23558" grpId="0"/>
      <p:bldP spid="23559" grpId="0"/>
      <p:bldP spid="23560" grpId="0"/>
      <p:bldP spid="235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316063" cy="381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908720"/>
            <a:ext cx="3727648" cy="1196305"/>
          </a:xfrm>
        </p:spPr>
        <p:txBody>
          <a:bodyPr>
            <a:noAutofit/>
          </a:bodyPr>
          <a:lstStyle/>
          <a:p>
            <a:pPr marL="44450" algn="just">
              <a:spcBef>
                <a:spcPct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Воспитанный пешеход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никогда не выбежит на дорогу, даже если это место для перехода. Он пойдет спокойно, потому что для водителя выскочивший на дорогу человек - всегда неожиданность, и неизвестно, сумеет ли водитель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быстро среагировать.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algn="just">
              <a:spcBef>
                <a:spcPct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Опасно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играть рядом с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дорогой: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кататься на велосипеде летом или зимой на санках.</a:t>
            </a:r>
          </a:p>
          <a:p>
            <a:pPr marL="44450" algn="just">
              <a:spcBef>
                <a:spcPct val="0"/>
              </a:spcBef>
              <a:spcAft>
                <a:spcPts val="0"/>
              </a:spcAft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475</TotalTime>
  <Words>696</Words>
  <Application>Microsoft Office PowerPoint</Application>
  <PresentationFormat>Экран (4:3)</PresentationFormat>
  <Paragraphs>94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Воздушный поток</vt:lpstr>
      <vt:lpstr>Диаграмма</vt:lpstr>
      <vt:lpstr>«Безопасность на дорогах» (для младшего школьного возраста).</vt:lpstr>
      <vt:lpstr>Презентация PowerPoint</vt:lpstr>
      <vt:lpstr>Презентация PowerPoint</vt:lpstr>
      <vt:lpstr>ПРАВИЛА ДОРОЖНОГО ДВИЖЕНИЯ  являются основополагающим документом. </vt:lpstr>
      <vt:lpstr>Участниками дорожного движения являются: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Обязанности пассажиров-школьников. </vt:lpstr>
      <vt:lpstr>Презентация PowerPoint</vt:lpstr>
      <vt:lpstr>Основными травмами велосипедистов являются:</vt:lpstr>
      <vt:lpstr>Водителю велосипеда разрешается</vt:lpstr>
      <vt:lpstr>Водителю велосипеда запрещается</vt:lpstr>
      <vt:lpstr> Обязанности пассажира Сел в машину – пристегнись!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21200</cp:lastModifiedBy>
  <cp:revision>51</cp:revision>
  <dcterms:modified xsi:type="dcterms:W3CDTF">2018-01-26T08:39:52Z</dcterms:modified>
</cp:coreProperties>
</file>