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5" r:id="rId4"/>
    <p:sldId id="272" r:id="rId5"/>
    <p:sldId id="270" r:id="rId6"/>
    <p:sldId id="264" r:id="rId7"/>
    <p:sldId id="266" r:id="rId8"/>
    <p:sldId id="267" r:id="rId9"/>
    <p:sldId id="268" r:id="rId10"/>
    <p:sldId id="269" r:id="rId11"/>
    <p:sldId id="273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C1C1C"/>
    <a:srgbClr val="CC6600"/>
    <a:srgbClr val="CC3300"/>
    <a:srgbClr val="990033"/>
    <a:srgbClr val="24486C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19550"/>
            <a:ext cx="8839200" cy="55245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381000"/>
          </a:xfrm>
        </p:spPr>
        <p:txBody>
          <a:bodyPr/>
          <a:lstStyle>
            <a:lvl1pPr marL="0" indent="0" algn="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2B88E36-701D-468E-BEE3-F3698E501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AFC8D-3B4A-4973-9CFC-51670E44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5EDB-7E92-43E3-BAA5-B972CA979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3B0151B-8A66-4FAC-8742-FF84A821F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84BFB-541B-4D9F-9D68-058506FD0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46D82-E31C-4DD6-ACA0-3A7171411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C93C-4B12-477E-86C5-3218A746E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6FC08-0B31-4840-AF52-2289ACDBA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033AD-BD7F-4E53-97BE-FA34D6755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E43A-D032-4391-8910-C8CCDF1C1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F0D6-6A78-457E-A391-CFD76EADB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B4BCD-6FDC-4910-A386-FB391AA9B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A0B6BC94-38FB-4001-AED7-7A3BAAF168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Предмет  органической  химии</a:t>
            </a:r>
            <a:endParaRPr lang="en-US" sz="4800" b="1" dirty="0"/>
          </a:p>
        </p:txBody>
      </p:sp>
      <p:pic>
        <p:nvPicPr>
          <p:cNvPr id="6" name="Picture 7" descr="u2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491" t="8768" b="54947"/>
          <a:stretch>
            <a:fillRect/>
          </a:stretch>
        </p:blipFill>
        <p:spPr bwMode="auto">
          <a:xfrm>
            <a:off x="4429124" y="571480"/>
            <a:ext cx="4217982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5" descr="crimson_landscap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Исторический очерк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Современный период</a:t>
            </a:r>
          </a:p>
          <a:p>
            <a:endParaRPr lang="ru-RU" dirty="0"/>
          </a:p>
        </p:txBody>
      </p:sp>
      <p:pic>
        <p:nvPicPr>
          <p:cNvPr id="22532" name="Picture 4" descr="http://www.kingroup.ru/uploads/Image/quality/physchem/physchem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2534" name="Picture 6" descr="http://www.kingroup.ru/uploads/Image/quality/physchem/physchem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2536" name="Picture 8" descr="http://www.grodnonews.by/uploads2/vol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2542" name="Picture 14" descr="http://test.evalar.ru/common/upload/photo_gallery/Che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5" descr="crimson_landscap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gray">
          <a:xfrm>
            <a:off x="0" y="1874838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80000"/>
                </a:srgbClr>
              </a:gs>
              <a:gs pos="100000">
                <a:srgbClr val="FF66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668713" y="1600200"/>
            <a:ext cx="1098550" cy="1001713"/>
            <a:chOff x="1488" y="1968"/>
            <a:chExt cx="432" cy="432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1635" y="2016"/>
              <a:ext cx="158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1928802"/>
            <a:ext cx="3857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Систематизация накопленного материала</a:t>
            </a:r>
            <a:endParaRPr lang="en-US" b="1" dirty="0">
              <a:latin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1" y="2979738"/>
            <a:ext cx="4643438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80000"/>
                </a:srgbClr>
              </a:gs>
              <a:gs pos="100000">
                <a:srgbClr val="93B1F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284663" y="2708275"/>
            <a:ext cx="1087437" cy="1006475"/>
            <a:chOff x="3938" y="1968"/>
            <a:chExt cx="430" cy="437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4070" y="2028"/>
              <a:ext cx="159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71472" y="3000372"/>
            <a:ext cx="3571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Развитие промышленности </a:t>
            </a:r>
          </a:p>
          <a:p>
            <a:pPr algn="ctr"/>
            <a:r>
              <a:rPr lang="ru-RU" b="1" dirty="0" smtClean="0">
                <a:latin typeface="+mn-lt"/>
              </a:rPr>
              <a:t>и торговли</a:t>
            </a:r>
            <a:endParaRPr lang="en-US" b="1" dirty="0"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0" y="4090988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021263" y="3810000"/>
            <a:ext cx="1098550" cy="1012825"/>
            <a:chOff x="3552" y="3339"/>
            <a:chExt cx="412" cy="392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gray">
            <a:xfrm>
              <a:off x="3705" y="3360"/>
              <a:ext cx="151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00034" y="4143380"/>
            <a:ext cx="4286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Обеспечение красителями текстильной промышленности</a:t>
            </a:r>
            <a:endParaRPr lang="en-US" b="1" dirty="0">
              <a:latin typeface="+mn-lt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gray">
          <a:xfrm>
            <a:off x="0" y="5214938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80000"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5678488" y="4953000"/>
            <a:ext cx="1103312" cy="1019175"/>
            <a:chOff x="2016" y="1920"/>
            <a:chExt cx="1680" cy="1680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gray">
          <a:xfrm>
            <a:off x="6143636" y="5000636"/>
            <a:ext cx="4016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42910" y="5214950"/>
            <a:ext cx="3786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Совершенствование  методов нефтепереработки</a:t>
            </a:r>
            <a:endParaRPr lang="en-US" b="1" dirty="0">
              <a:latin typeface="+mn-lt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gray">
          <a:xfrm>
            <a:off x="6172200" y="1676400"/>
            <a:ext cx="2757518" cy="1981200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rgbClr val="FFCC00"/>
          </a:solidFill>
          <a:ln w="38100" algn="ctr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latin typeface="+mn-lt"/>
              </a:rPr>
              <a:t>Предпосылки создания ТХС</a:t>
            </a:r>
          </a:p>
          <a:p>
            <a:pPr algn="ctr"/>
            <a:r>
              <a:rPr lang="ru-RU" sz="2400" b="1" dirty="0" smtClean="0">
                <a:latin typeface="+mn-lt"/>
              </a:rPr>
              <a:t>органических веществ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2071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Валентность углерода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С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r>
              <a:rPr lang="ru-RU" sz="4800" b="1" dirty="0" smtClean="0">
                <a:solidFill>
                  <a:schemeClr val="tx1"/>
                </a:solidFill>
              </a:rPr>
              <a:t>   С</a:t>
            </a: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r>
              <a:rPr lang="ru-RU" sz="4800" b="1" dirty="0" smtClean="0">
                <a:solidFill>
                  <a:schemeClr val="tx1"/>
                </a:solidFill>
              </a:rPr>
              <a:t>    С</a:t>
            </a: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4800" b="1" dirty="0" smtClean="0">
                <a:solidFill>
                  <a:schemeClr val="tx1"/>
                </a:solidFill>
              </a:rPr>
              <a:t>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3" name="Picture 9" descr="j0254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07157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794" y="785794"/>
            <a:ext cx="57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IV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78579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71435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15140" y="71435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7143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II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71435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30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11" name="Picture 9" descr="j0254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100013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57356" y="2071678"/>
            <a:ext cx="6563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Существование веществ с одинаковым качественным и количественным составом, но разными свойствами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4000504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+mn-lt"/>
              </a:rPr>
              <a:t>С</a:t>
            </a:r>
            <a:r>
              <a:rPr lang="ru-RU" sz="2800" b="1" dirty="0" smtClean="0">
                <a:latin typeface="+mn-lt"/>
              </a:rPr>
              <a:t>2</a:t>
            </a:r>
            <a:r>
              <a:rPr lang="ru-RU" sz="4800" b="1" dirty="0" smtClean="0">
                <a:latin typeface="+mn-lt"/>
              </a:rPr>
              <a:t>Н</a:t>
            </a:r>
            <a:r>
              <a:rPr lang="ru-RU" sz="2800" b="1" dirty="0" smtClean="0">
                <a:latin typeface="+mn-lt"/>
              </a:rPr>
              <a:t>6</a:t>
            </a:r>
            <a:r>
              <a:rPr lang="ru-RU" sz="4800" b="1" dirty="0" smtClean="0">
                <a:latin typeface="+mn-lt"/>
              </a:rPr>
              <a:t>О</a:t>
            </a:r>
            <a:endParaRPr lang="ru-RU" sz="4800" b="1" dirty="0">
              <a:latin typeface="+mn-lt"/>
            </a:endParaRPr>
          </a:p>
        </p:txBody>
      </p:sp>
      <p:pic>
        <p:nvPicPr>
          <p:cNvPr id="22" name="Picture 12" descr="http://spishi.ucoz.com/str_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31379">
            <a:off x="3017761" y="3946462"/>
            <a:ext cx="476250" cy="476250"/>
          </a:xfrm>
          <a:prstGeom prst="rect">
            <a:avLst/>
          </a:prstGeom>
          <a:noFill/>
        </p:spPr>
      </p:pic>
      <p:pic>
        <p:nvPicPr>
          <p:cNvPr id="23" name="Picture 12" descr="http://spishi.ucoz.com/str_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6171">
            <a:off x="3066031" y="4423361"/>
            <a:ext cx="476250" cy="4762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57620" y="378619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этиловый спирт</a:t>
            </a:r>
            <a:endParaRPr lang="ru-RU" sz="32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435769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+mn-lt"/>
              </a:rPr>
              <a:t>диметиловый</a:t>
            </a:r>
            <a:r>
              <a:rPr lang="ru-RU" sz="3200" b="1" dirty="0" smtClean="0">
                <a:latin typeface="+mn-lt"/>
              </a:rPr>
              <a:t> эфир</a:t>
            </a:r>
            <a:endParaRPr lang="ru-RU" sz="3200" b="1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27" name="Picture 9" descr="j0254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429264"/>
            <a:ext cx="100013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571604" y="5643578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Многообразие органических веществ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10" grpId="0" animBg="1"/>
      <p:bldP spid="14" grpId="0"/>
      <p:bldP spid="21" grpId="0"/>
      <p:bldP spid="24" grpId="0"/>
      <p:bldP spid="25" grpId="0"/>
      <p:bldP spid="26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786346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Теория химического строения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органических  соединения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А. М. Бутлерова  (1861 год)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://dic.academic.ru/pictures/enc_biography/m_21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335758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knigka.info/uploads/posts/9705a84ab4674ee97bc88c4135ede4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68344">
            <a:off x="2125535" y="1528169"/>
            <a:ext cx="4705134" cy="210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Органическая химия –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это химия соединений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+mj-lt"/>
              </a:rPr>
              <a:t> углерода и их превращений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narodna.pravda.com.ua/images/doc/8/7/87b70-pri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000792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adein-jordan.com/public/uploads/e109d782fa9ac198a4a74ffd9abd85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6" descr="http://franuk.com/images/stories/news/2011/03/zavo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8" descr="http://images.sciencedaily.com/2008/01/080105140107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1999" cy="3429000"/>
          </a:xfrm>
          <a:prstGeom prst="rect">
            <a:avLst/>
          </a:prstGeom>
          <a:noFill/>
        </p:spPr>
      </p:pic>
      <p:pic>
        <p:nvPicPr>
          <p:cNvPr id="5" name="Picture 10" descr="http://ekokataliz.ru/spaw/uploads/images/primenenie/lakokras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12" descr="http://i7.fastpic.ru/big/2010/0608/92/c51c703318840c1c4f43c85fdcdef4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16" descr="http://zxcc.ru/upload/normal/harkov-plenki_pvd_vseh_vidov_termousadochnaya__hoz__tovary_iz_plastmassy__7130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14" descr="http://www.rukodelie.ru/images/upload/viscoz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602" name="Picture 2" descr="http://www.3bobra.ru/published/publicdata/WWWTABURETOFFRU3BOBRA/attachments/SC/products_pictures/4der_8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Причины выделения  органической химии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в отдельную науку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72560" cy="4714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В состав всех соединения входит химический элемент углерод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Органических соединений больше 10 миллионов (неорганических 500 тысяч)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Играют большую роль в практической жизни человека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Исторический очерк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Эмпирический период </a:t>
            </a:r>
          </a:p>
          <a:p>
            <a:pPr algn="ctr"/>
            <a:r>
              <a:rPr lang="ru-RU" sz="3200" dirty="0" smtClean="0">
                <a:latin typeface="+mj-lt"/>
              </a:rPr>
              <a:t>(середина </a:t>
            </a:r>
            <a:r>
              <a:rPr lang="en-US" sz="3200" dirty="0" smtClean="0">
                <a:latin typeface="+mj-lt"/>
              </a:rPr>
              <a:t>XVII – </a:t>
            </a:r>
            <a:r>
              <a:rPr lang="ru-RU" sz="3200" dirty="0" smtClean="0">
                <a:latin typeface="+mj-lt"/>
              </a:rPr>
              <a:t>конец </a:t>
            </a:r>
            <a:r>
              <a:rPr lang="en-US" sz="3200" dirty="0" smtClean="0">
                <a:latin typeface="+mj-lt"/>
              </a:rPr>
              <a:t>XVIII</a:t>
            </a:r>
            <a:r>
              <a:rPr lang="ru-RU" sz="3200" dirty="0" smtClean="0">
                <a:latin typeface="+mj-lt"/>
              </a:rPr>
              <a:t> века)</a:t>
            </a:r>
            <a:endParaRPr lang="ru-RU" sz="3200" dirty="0">
              <a:latin typeface="+mj-lt"/>
            </a:endParaRPr>
          </a:p>
        </p:txBody>
      </p:sp>
      <p:pic>
        <p:nvPicPr>
          <p:cNvPr id="3074" name="Picture 2" descr="http://www.sil.si.edu/digitalcollections/hst/scientific-identity/thumbnails/TNSIL14-B3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2786082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92933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+mj-lt"/>
              </a:rPr>
              <a:t>Якоб</a:t>
            </a:r>
            <a:r>
              <a:rPr lang="ru-RU" sz="2400" dirty="0" smtClean="0">
                <a:latin typeface="+mj-lt"/>
              </a:rPr>
              <a:t> Берцелиус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357430"/>
            <a:ext cx="3600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+mj-lt"/>
              </a:rPr>
              <a:t>Лимонная кислота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+mj-lt"/>
              </a:rPr>
              <a:t>Щавелевая кислота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+mj-lt"/>
              </a:rPr>
              <a:t>Яблочная кислота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+mj-lt"/>
              </a:rPr>
              <a:t>Молочная кислота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+mj-lt"/>
              </a:rPr>
              <a:t>Мочевина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dirty="0">
              <a:latin typeface="+mj-lt"/>
            </a:endParaRPr>
          </a:p>
        </p:txBody>
      </p:sp>
      <p:pic>
        <p:nvPicPr>
          <p:cNvPr id="3076" name="Picture 4" descr="http://www.chitalnya.ru/upload/713/6253859726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5072098" cy="3643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2714620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Витализм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Vita </a:t>
            </a:r>
            <a:r>
              <a:rPr lang="ru-RU" sz="3200" b="1" dirty="0" smtClean="0">
                <a:solidFill>
                  <a:srgbClr val="1C1C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латинское жизнь.</a:t>
            </a:r>
          </a:p>
          <a:p>
            <a:pPr algn="ctr"/>
            <a:r>
              <a:rPr lang="ru-RU" sz="3200" b="1" dirty="0" smtClean="0">
                <a:solidFill>
                  <a:srgbClr val="1C1C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Органические вещества </a:t>
            </a:r>
          </a:p>
          <a:p>
            <a:pPr algn="ctr"/>
            <a:r>
              <a:rPr lang="ru-RU" sz="3200" b="1" dirty="0" smtClean="0">
                <a:solidFill>
                  <a:srgbClr val="1C1C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образует жизненная сила</a:t>
            </a:r>
            <a:endParaRPr lang="ru-RU" sz="3200" b="1" dirty="0">
              <a:solidFill>
                <a:srgbClr val="1C1C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5" descr="crimson_landscap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Исторический очерк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Аналитический период </a:t>
            </a:r>
          </a:p>
          <a:p>
            <a:pPr algn="ctr"/>
            <a:r>
              <a:rPr lang="ru-RU" sz="3200" dirty="0" smtClean="0">
                <a:latin typeface="+mj-lt"/>
              </a:rPr>
              <a:t>(конец </a:t>
            </a:r>
            <a:r>
              <a:rPr lang="en-US" sz="3200" dirty="0" smtClean="0">
                <a:latin typeface="+mj-lt"/>
              </a:rPr>
              <a:t>XVIII</a:t>
            </a:r>
            <a:r>
              <a:rPr lang="ru-RU" sz="3200" dirty="0" smtClean="0">
                <a:latin typeface="+mj-lt"/>
              </a:rPr>
              <a:t> века – середина  </a:t>
            </a:r>
            <a:r>
              <a:rPr lang="en-US" sz="3200" dirty="0" smtClean="0">
                <a:latin typeface="+mj-lt"/>
              </a:rPr>
              <a:t>XIX</a:t>
            </a:r>
            <a:r>
              <a:rPr lang="ru-RU" sz="3200" dirty="0" smtClean="0">
                <a:latin typeface="+mj-lt"/>
              </a:rPr>
              <a:t> века)</a:t>
            </a:r>
            <a:endParaRPr lang="ru-RU" sz="3200" dirty="0">
              <a:latin typeface="+mj-lt"/>
            </a:endParaRPr>
          </a:p>
        </p:txBody>
      </p:sp>
      <p:pic>
        <p:nvPicPr>
          <p:cNvPr id="19458" name="Picture 2" descr="http://users.ox.ac.uk/~mwalter/web_05/year1/organonitrogen/images/owohler001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714644" cy="3429024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c/c0/Ure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357430"/>
            <a:ext cx="3824277" cy="26431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857892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Фридрих </a:t>
            </a:r>
            <a:r>
              <a:rPr lang="ru-RU" sz="2400" dirty="0" err="1" smtClean="0">
                <a:latin typeface="+mj-lt"/>
              </a:rPr>
              <a:t>Вёлер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1828 год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857760"/>
            <a:ext cx="3286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n-lt"/>
              </a:rPr>
              <a:t>CO(NH</a:t>
            </a:r>
            <a:r>
              <a:rPr lang="en-US" sz="2800" dirty="0" smtClean="0">
                <a:latin typeface="+mn-lt"/>
              </a:rPr>
              <a:t>2</a:t>
            </a:r>
            <a:r>
              <a:rPr lang="en-US" sz="4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2- </a:t>
            </a:r>
            <a:r>
              <a:rPr lang="ru-RU" sz="2800" dirty="0" smtClean="0">
                <a:latin typeface="+mn-lt"/>
              </a:rPr>
              <a:t>мочевина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5" descr="crimson_landscap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rpmedia.ask.com/ts?u=/wikipedia/commons/thumb/a/a4/Zelinsky.jpg/95px-Zelin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143140" cy="2857520"/>
          </a:xfrm>
          <a:prstGeom prst="rect">
            <a:avLst/>
          </a:prstGeom>
          <a:noFill/>
        </p:spPr>
      </p:pic>
      <p:pic>
        <p:nvPicPr>
          <p:cNvPr id="20484" name="Picture 4" descr="http://0.tqn.com/d/chemistry/1/0/i/2/1/Adolph_Kol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43050"/>
            <a:ext cx="2000264" cy="2857520"/>
          </a:xfrm>
          <a:prstGeom prst="rect">
            <a:avLst/>
          </a:prstGeom>
          <a:noFill/>
        </p:spPr>
      </p:pic>
      <p:pic>
        <p:nvPicPr>
          <p:cNvPr id="20486" name="Picture 6" descr="http://dic.academic.ru/pictures/wiki/files/66/Berthelot_Marcel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2000264" cy="2857520"/>
          </a:xfrm>
          <a:prstGeom prst="rect">
            <a:avLst/>
          </a:prstGeom>
          <a:noFill/>
        </p:spPr>
      </p:pic>
      <p:pic>
        <p:nvPicPr>
          <p:cNvPr id="20488" name="Picture 8" descr="http://museum.rosneft.ru/pics/1860/1868_2-a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643050"/>
            <a:ext cx="2071702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92919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Н. Н. Зинин</a:t>
            </a:r>
          </a:p>
          <a:p>
            <a:pPr algn="ctr"/>
            <a:r>
              <a:rPr lang="ru-RU" sz="2400" dirty="0" smtClean="0">
                <a:latin typeface="+mj-lt"/>
              </a:rPr>
              <a:t>анилин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71488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А. </a:t>
            </a:r>
            <a:r>
              <a:rPr lang="ru-RU" sz="2400" dirty="0" err="1" smtClean="0">
                <a:latin typeface="+mj-lt"/>
              </a:rPr>
              <a:t>Кольбе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уксусная </a:t>
            </a:r>
          </a:p>
          <a:p>
            <a:pPr algn="ctr"/>
            <a:r>
              <a:rPr lang="ru-RU" sz="2400" dirty="0" smtClean="0">
                <a:latin typeface="+mj-lt"/>
              </a:rPr>
              <a:t>кислота</a:t>
            </a:r>
            <a:endParaRPr lang="ru-RU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71488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П. </a:t>
            </a:r>
            <a:r>
              <a:rPr lang="ru-RU" sz="2400" dirty="0" err="1" smtClean="0">
                <a:latin typeface="+mj-lt"/>
              </a:rPr>
              <a:t>Бертло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жироподобное </a:t>
            </a:r>
          </a:p>
          <a:p>
            <a:pPr algn="ctr"/>
            <a:r>
              <a:rPr lang="ru-RU" sz="2400" dirty="0" smtClean="0">
                <a:latin typeface="+mj-lt"/>
              </a:rPr>
              <a:t>вещество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478632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А. М. Бутлеров</a:t>
            </a:r>
          </a:p>
          <a:p>
            <a:pPr algn="ctr"/>
            <a:r>
              <a:rPr lang="ru-RU" sz="2400" dirty="0" smtClean="0">
                <a:latin typeface="+mj-lt"/>
              </a:rPr>
              <a:t>сахаристое </a:t>
            </a:r>
          </a:p>
          <a:p>
            <a:pPr algn="ctr"/>
            <a:r>
              <a:rPr lang="ru-RU" sz="2400" dirty="0" smtClean="0">
                <a:latin typeface="+mj-lt"/>
              </a:rPr>
              <a:t>вещество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Аналитический период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072206"/>
            <a:ext cx="12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1842 год</a:t>
            </a:r>
            <a:endParaRPr lang="ru-RU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072206"/>
            <a:ext cx="129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1845 год</a:t>
            </a:r>
            <a:endParaRPr lang="ru-RU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6072206"/>
            <a:ext cx="129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1854 год</a:t>
            </a:r>
            <a:endParaRPr lang="ru-RU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06" y="6000769"/>
            <a:ext cx="126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1861 год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5" descr="crimson_landscap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Исторический очерк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00" y="928670"/>
            <a:ext cx="9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Структурный период </a:t>
            </a:r>
          </a:p>
          <a:p>
            <a:pPr algn="ctr"/>
            <a:r>
              <a:rPr lang="ru-RU" sz="3200" dirty="0" smtClean="0">
                <a:latin typeface="+mj-lt"/>
              </a:rPr>
              <a:t>( вторая половина </a:t>
            </a:r>
            <a:r>
              <a:rPr lang="en-US" sz="3200" dirty="0" smtClean="0">
                <a:latin typeface="+mj-lt"/>
              </a:rPr>
              <a:t>XIX</a:t>
            </a:r>
            <a:r>
              <a:rPr lang="ru-RU" sz="3200" dirty="0" smtClean="0">
                <a:latin typeface="+mj-lt"/>
              </a:rPr>
              <a:t> века – начало </a:t>
            </a:r>
            <a:r>
              <a:rPr lang="en-US" sz="3200" dirty="0" smtClean="0">
                <a:latin typeface="+mj-lt"/>
              </a:rPr>
              <a:t>XX</a:t>
            </a:r>
            <a:r>
              <a:rPr lang="ru-RU" sz="3200" dirty="0" smtClean="0">
                <a:latin typeface="+mj-lt"/>
              </a:rPr>
              <a:t> века)</a:t>
            </a:r>
            <a:endParaRPr lang="ru-RU" sz="3200" dirty="0">
              <a:latin typeface="+mj-lt"/>
            </a:endParaRPr>
          </a:p>
        </p:txBody>
      </p:sp>
      <p:pic>
        <p:nvPicPr>
          <p:cNvPr id="9" name="Picture 144" descr="crimson_landscape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  <p:pic>
        <p:nvPicPr>
          <p:cNvPr id="21510" name="Picture 6" descr="http://www.ksu.museum.ru/chmku/images/1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3071834" cy="4000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3071810"/>
            <a:ext cx="5303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1861 год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Теория строения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органических веществ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crimson_landscap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crimson_landscape</Template>
  <TotalTime>433</TotalTime>
  <Words>234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Unicode MS</vt:lpstr>
      <vt:lpstr>Impact</vt:lpstr>
      <vt:lpstr>Tahoma</vt:lpstr>
      <vt:lpstr>Verdana</vt:lpstr>
      <vt:lpstr>Wingdings</vt:lpstr>
      <vt:lpstr>crimson_landscape</vt:lpstr>
      <vt:lpstr>Предмет  органической 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Исторический очерк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Crimson Landscape</dc:title>
  <dc:creator>HOME</dc:creator>
  <cp:lastModifiedBy>Test</cp:lastModifiedBy>
  <cp:revision>44</cp:revision>
  <dcterms:created xsi:type="dcterms:W3CDTF">2010-06-13T17:47:25Z</dcterms:created>
  <dcterms:modified xsi:type="dcterms:W3CDTF">2023-03-15T19:58:16Z</dcterms:modified>
</cp:coreProperties>
</file>