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9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309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A541-A7B2-4218-B273-0547FF62108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B48-F075-443B-B746-4C55F1F463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8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A541-A7B2-4218-B273-0547FF62108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B48-F075-443B-B746-4C55F1F463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3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A541-A7B2-4218-B273-0547FF62108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B48-F075-443B-B746-4C55F1F463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76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A541-A7B2-4218-B273-0547FF62108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B48-F075-443B-B746-4C55F1F463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104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A541-A7B2-4218-B273-0547FF62108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B48-F075-443B-B746-4C55F1F463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53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A541-A7B2-4218-B273-0547FF62108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B48-F075-443B-B746-4C55F1F463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520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A541-A7B2-4218-B273-0547FF62108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B48-F075-443B-B746-4C55F1F463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259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A541-A7B2-4218-B273-0547FF62108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B48-F075-443B-B746-4C55F1F463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550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A541-A7B2-4218-B273-0547FF62108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B48-F075-443B-B746-4C55F1F463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52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A541-A7B2-4218-B273-0547FF62108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B48-F075-443B-B746-4C55F1F463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6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A541-A7B2-4218-B273-0547FF62108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B48-F075-443B-B746-4C55F1F463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A541-A7B2-4218-B273-0547FF62108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B48-F075-443B-B746-4C55F1F463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A541-A7B2-4218-B273-0547FF62108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B48-F075-443B-B746-4C55F1F463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2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A541-A7B2-4218-B273-0547FF62108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B48-F075-443B-B746-4C55F1F463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A541-A7B2-4218-B273-0547FF62108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B48-F075-443B-B746-4C55F1F463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1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A541-A7B2-4218-B273-0547FF62108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B48-F075-443B-B746-4C55F1F463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0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A541-A7B2-4218-B273-0547FF62108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B48-F075-443B-B746-4C55F1F463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1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7DA541-A7B2-4218-B273-0547FF62108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FD4B48-F075-443B-B746-4C55F1F463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53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4480" y="2708920"/>
            <a:ext cx="80648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Жаворонки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Жавороно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16024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4" descr="http://www.pravoslavie.ru/sas/image/101075/107532.b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2111152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Народные приметы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3"/>
          </p:nvPr>
        </p:nvSpPr>
        <p:spPr>
          <a:xfrm>
            <a:off x="4071934" y="1214422"/>
            <a:ext cx="4919666" cy="52864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600" b="1" dirty="0" smtClean="0">
                <a:solidFill>
                  <a:srgbClr val="0070C0"/>
                </a:solidFill>
              </a:rPr>
              <a:t>Однако кроме хороших примет, нужно было обязательно слепить «жаворонков» и с грустными предсказаниями, и «жаворонков» пустых – иначе хорошие приметы не сбывались. 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Конечно, хозяйки по-своему хитрили и «несчастливых» птиц отдавали детишкам со строгим наказом – не есть, а оставить на шесте в поле, или задвигали их поглубже под «благополучных» птиц.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300" b="1" dirty="0" smtClean="0">
                <a:solidFill>
                  <a:srgbClr val="002060"/>
                </a:solidFill>
              </a:rPr>
              <a:t>Знаковым, важным считался первый съеденный жаворонок. 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Существовала примета – чем больше головка у «жаворонка», тем крупнее, «головастее» будет лён. Или, например, такая примета: чем выше подбросишь «жаворонка», тем выше вырастет лён.</a:t>
            </a:r>
          </a:p>
          <a:p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http://www.pravoslavie.ru/sas/image/101084/108485.b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41"/>
            <a:ext cx="3767134" cy="285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766" y="253198"/>
            <a:ext cx="8352928" cy="1484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Ж</a:t>
            </a:r>
            <a:r>
              <a:rPr lang="ru-RU" sz="2800" b="1" dirty="0" smtClean="0">
                <a:solidFill>
                  <a:srgbClr val="FF0000"/>
                </a:solidFill>
              </a:rPr>
              <a:t>аворонки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жавороночки</a:t>
            </a:r>
            <a:r>
              <a:rPr lang="ru-RU" sz="2800" b="1" dirty="0">
                <a:solidFill>
                  <a:srgbClr val="FF0000"/>
                </a:solidFill>
              </a:rPr>
              <a:t>!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Прилетите </a:t>
            </a:r>
            <a:r>
              <a:rPr lang="ru-RU" sz="2800" b="1" dirty="0">
                <a:solidFill>
                  <a:srgbClr val="FF0000"/>
                </a:solidFill>
              </a:rPr>
              <a:t>к нам, принесите нам лето </a:t>
            </a:r>
            <a:r>
              <a:rPr lang="ru-RU" sz="2800" b="1" dirty="0" smtClean="0">
                <a:solidFill>
                  <a:srgbClr val="FF0000"/>
                </a:solidFill>
              </a:rPr>
              <a:t>тёплое</a:t>
            </a:r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3"/>
          </p:nvPr>
        </p:nvSpPr>
        <p:spPr>
          <a:xfrm>
            <a:off x="4932040" y="1772816"/>
            <a:ext cx="3997678" cy="472801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400" dirty="0" smtClean="0">
                <a:latin typeface="Cambria" pitchFamily="18" charset="0"/>
              </a:rPr>
              <a:t>        </a:t>
            </a:r>
            <a:r>
              <a:rPr lang="ru-RU" sz="7400" dirty="0" smtClean="0"/>
              <a:t>  </a:t>
            </a:r>
            <a:r>
              <a:rPr lang="ru-RU" sz="7400" b="1" dirty="0" smtClean="0">
                <a:solidFill>
                  <a:schemeClr val="tx1"/>
                </a:solidFill>
              </a:rPr>
              <a:t>Старинный </a:t>
            </a:r>
            <a:r>
              <a:rPr lang="ru-RU" sz="7400" b="1" dirty="0">
                <a:solidFill>
                  <a:schemeClr val="tx1"/>
                </a:solidFill>
              </a:rPr>
              <a:t>славянский праздник Жаворонки празднуют 22 марта – в день весеннего равноденствия. На Жаворонки день с ночью меряются. Зима кончается, весна начинается</a:t>
            </a:r>
            <a:r>
              <a:rPr lang="ru-RU" sz="7400" b="1" dirty="0" smtClean="0">
                <a:solidFill>
                  <a:schemeClr val="tx1"/>
                </a:solidFill>
              </a:rPr>
              <a:t>.</a:t>
            </a:r>
            <a:endParaRPr lang="ru-RU" sz="7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7400" dirty="0">
                <a:solidFill>
                  <a:schemeClr val="tx1"/>
                </a:solidFill>
              </a:rPr>
              <a:t> </a:t>
            </a:r>
            <a:r>
              <a:rPr lang="ru-RU" sz="7400" dirty="0" smtClean="0">
                <a:solidFill>
                  <a:schemeClr val="tx1"/>
                </a:solidFill>
              </a:rPr>
              <a:t>     </a:t>
            </a:r>
            <a:r>
              <a:rPr lang="ru-RU" sz="7400" b="1" dirty="0" smtClean="0">
                <a:solidFill>
                  <a:schemeClr val="tx1"/>
                </a:solidFill>
              </a:rPr>
              <a:t>Считалось</a:t>
            </a:r>
            <a:r>
              <a:rPr lang="ru-RU" sz="7400" b="1" dirty="0">
                <a:solidFill>
                  <a:schemeClr val="tx1"/>
                </a:solidFill>
              </a:rPr>
              <a:t>, что в этот день возвращаются на родину жаворонки, а за ними летят и другие перелетные </a:t>
            </a:r>
            <a:r>
              <a:rPr lang="ru-RU" sz="7400" b="1" dirty="0" smtClean="0">
                <a:solidFill>
                  <a:schemeClr val="tx1"/>
                </a:solidFill>
              </a:rPr>
              <a:t>птицы. Именно </a:t>
            </a:r>
            <a:r>
              <a:rPr lang="ru-RU" sz="7400" b="1" dirty="0">
                <a:solidFill>
                  <a:schemeClr val="tx1"/>
                </a:solidFill>
              </a:rPr>
              <a:t>жаворонки, по народному представлению, должны были принести на </a:t>
            </a:r>
            <a:r>
              <a:rPr lang="ru-RU" sz="7400" b="1" dirty="0" smtClean="0">
                <a:solidFill>
                  <a:schemeClr val="tx1"/>
                </a:solidFill>
              </a:rPr>
              <a:t>своих крыльях долгожданную </a:t>
            </a:r>
            <a:r>
              <a:rPr lang="ru-RU" sz="7400" b="1" dirty="0">
                <a:solidFill>
                  <a:schemeClr val="tx1"/>
                </a:solidFill>
              </a:rPr>
              <a:t>весну.</a:t>
            </a:r>
          </a:p>
          <a:p>
            <a:endParaRPr lang="ru-RU" sz="5000" dirty="0"/>
          </a:p>
        </p:txBody>
      </p:sp>
      <p:pic>
        <p:nvPicPr>
          <p:cNvPr id="5" name="Содержимое 4" descr="http://artap.ru/picture32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18" y="2348880"/>
            <a:ext cx="3948112" cy="2961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7944" y="1196752"/>
            <a:ext cx="4896544" cy="14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  <a:latin typeface="Century Gothic" pitchFamily="34" charset="0"/>
              </a:rPr>
              <a:t>«Жаворонок небо пашет» , </a:t>
            </a:r>
            <a:br>
              <a:rPr lang="ru-RU" sz="36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entury Gothic" pitchFamily="34" charset="0"/>
              </a:rPr>
              <a:t>- говорят в народе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3429000"/>
            <a:ext cx="8319298" cy="307183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По прилету жаворонков определяли, когда можно пахать и начинать прочие весенние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работы.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j-lt"/>
              </a:rPr>
              <a:t>Раз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жаворонок прилетел, значит, весна пришла.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Песня жаворонка негромкая и приятная.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Полет жаворонка своеобразен: птица сначала поднимается вверх, а затем падает вниз, соответственно меняется и песня. </a:t>
            </a:r>
            <a:endParaRPr lang="ru-RU" sz="2400" dirty="0"/>
          </a:p>
        </p:txBody>
      </p:sp>
      <p:pic>
        <p:nvPicPr>
          <p:cNvPr id="9" name="Рисунок 8" descr="Жавороно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370"/>
            <a:ext cx="3786214" cy="32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65024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ПРАЗДНИК ВСТРЕЧИ ВЕСНЫ – ПРАЗДНИК </a:t>
            </a:r>
            <a:r>
              <a:rPr lang="ru-RU" sz="3200" b="1" dirty="0" err="1" smtClean="0">
                <a:solidFill>
                  <a:srgbClr val="FF0000"/>
                </a:solidFill>
              </a:rPr>
              <a:t>ЖАВОРОнКОВ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s.picture-russia.ru/wpic/l/d/1/d1871ab2cd3bd8f9f9330c8475068467.jpg"/>
          <p:cNvPicPr>
            <a:picLocks noGrp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848" y="2060848"/>
            <a:ext cx="3949700" cy="3159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sz="quarter" idx="4"/>
          </p:nvPr>
        </p:nvSpPr>
        <p:spPr>
          <a:xfrm>
            <a:off x="4605540" y="1052736"/>
            <a:ext cx="4319340" cy="559211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endParaRPr lang="ru-RU" sz="5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7200" dirty="0" smtClean="0"/>
              <a:t>        </a:t>
            </a:r>
            <a:r>
              <a:rPr lang="ru-RU" sz="7200" dirty="0" smtClean="0">
                <a:solidFill>
                  <a:schemeClr val="tx1"/>
                </a:solidFill>
              </a:rPr>
              <a:t>На день </a:t>
            </a:r>
            <a:r>
              <a:rPr lang="ru-RU" sz="7200" dirty="0" smtClean="0">
                <a:solidFill>
                  <a:schemeClr val="tx1"/>
                </a:solidFill>
              </a:rPr>
              <a:t>весеннего равноденствия приходится праздник встречи весны.</a:t>
            </a:r>
          </a:p>
          <a:p>
            <a:pPr>
              <a:buNone/>
            </a:pPr>
            <a:r>
              <a:rPr lang="ru-RU" sz="7200" i="1" dirty="0" smtClean="0">
                <a:solidFill>
                  <a:schemeClr val="tx1"/>
                </a:solidFill>
              </a:rPr>
              <a:t>     Это день, когда «земля заканчивает свой зимний путь». </a:t>
            </a:r>
          </a:p>
          <a:p>
            <a:pPr>
              <a:buNone/>
            </a:pPr>
            <a:r>
              <a:rPr lang="ru-RU" sz="7200" i="1" u="sng" dirty="0" smtClean="0">
                <a:solidFill>
                  <a:schemeClr val="tx1"/>
                </a:solidFill>
              </a:rPr>
              <a:t>     Наши предки считали, что:</a:t>
            </a:r>
          </a:p>
          <a:p>
            <a:pPr>
              <a:buNone/>
            </a:pPr>
            <a:r>
              <a:rPr lang="ru-RU" sz="8000" dirty="0" smtClean="0">
                <a:solidFill>
                  <a:schemeClr val="tx1"/>
                </a:solidFill>
              </a:rPr>
              <a:t>     после этого дня утренних морозов осталось ровно сорок, и с каждым разом они будут мягче;</a:t>
            </a:r>
          </a:p>
          <a:p>
            <a:pPr>
              <a:buNone/>
            </a:pPr>
            <a:r>
              <a:rPr lang="ru-RU" sz="8000" dirty="0" smtClean="0">
                <a:solidFill>
                  <a:schemeClr val="tx1"/>
                </a:solidFill>
              </a:rPr>
              <a:t>     во многих губерниях бытовало поверье, что в этот день прилетают сорок разных птиц, а того, кто сумеет насчитать в этот день сорок птичек, того весна вознаградит сорока дарами; </a:t>
            </a:r>
          </a:p>
          <a:p>
            <a:pPr>
              <a:buNone/>
            </a:pPr>
            <a:r>
              <a:rPr lang="ru-RU" sz="8000" dirty="0" smtClean="0">
                <a:solidFill>
                  <a:schemeClr val="tx1"/>
                </a:solidFill>
              </a:rPr>
              <a:t>     считалось также, что в этот день сорока начинает строить своё гнездо и кладёт в него сорок палочек.</a:t>
            </a:r>
          </a:p>
          <a:p>
            <a:endParaRPr lang="ru-RU" sz="8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10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ЗАКЛИЧКИ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714356"/>
            <a:ext cx="8648274" cy="1214446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 smtClean="0">
                <a:solidFill>
                  <a:srgbClr val="002060"/>
                </a:solidFill>
              </a:rPr>
              <a:t>Жаворонков дозволено </a:t>
            </a:r>
            <a:r>
              <a:rPr lang="ru-RU" dirty="0" smtClean="0">
                <a:solidFill>
                  <a:srgbClr val="002060"/>
                </a:solidFill>
              </a:rPr>
              <a:t>кликать </a:t>
            </a:r>
            <a:r>
              <a:rPr lang="ru-RU" dirty="0" smtClean="0">
                <a:solidFill>
                  <a:srgbClr val="002060"/>
                </a:solidFill>
              </a:rPr>
              <a:t>весну. Наши предки считали – чтобы весна пришла, её нужно было выкликнуть, позвать, попросить прийти.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14282" y="2143116"/>
            <a:ext cx="3349606" cy="45005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i="1" dirty="0" smtClean="0"/>
              <a:t>     </a:t>
            </a:r>
            <a:r>
              <a:rPr lang="ru-RU" sz="1800" b="1" i="1" dirty="0" smtClean="0">
                <a:solidFill>
                  <a:srgbClr val="C00000"/>
                </a:solidFill>
              </a:rPr>
              <a:t>Жаворонки, прилетите!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err="1" smtClean="0">
                <a:solidFill>
                  <a:srgbClr val="C00000"/>
                </a:solidFill>
              </a:rPr>
              <a:t>Студену</a:t>
            </a:r>
            <a:r>
              <a:rPr lang="ru-RU" sz="1800" b="1" i="1" dirty="0" smtClean="0">
                <a:solidFill>
                  <a:srgbClr val="C00000"/>
                </a:solidFill>
              </a:rPr>
              <a:t> зиму прогоните!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Теплу весну принесите!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Зима нам надоела,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Весь хлеб у нас поела!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     </a:t>
            </a:r>
            <a:r>
              <a:rPr lang="ru-RU" sz="1800" b="1" i="1" dirty="0" smtClean="0">
                <a:solidFill>
                  <a:srgbClr val="00B050"/>
                </a:solidFill>
              </a:rPr>
              <a:t>Жаворонки</a:t>
            </a:r>
            <a:r>
              <a:rPr lang="ru-RU" sz="1800" b="1" i="1" dirty="0" smtClean="0">
                <a:solidFill>
                  <a:srgbClr val="00B050"/>
                </a:solidFill>
              </a:rPr>
              <a:t>, </a:t>
            </a:r>
            <a:r>
              <a:rPr lang="ru-RU" sz="1800" b="1" i="1" dirty="0" err="1" smtClean="0">
                <a:solidFill>
                  <a:srgbClr val="00B050"/>
                </a:solidFill>
              </a:rPr>
              <a:t>жавороночки</a:t>
            </a:r>
            <a:r>
              <a:rPr lang="ru-RU" sz="1800" b="1" i="1" dirty="0" smtClean="0">
                <a:solidFill>
                  <a:srgbClr val="00B050"/>
                </a:solidFill>
              </a:rPr>
              <a:t>!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Прилетите к нам, 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Принесите нам лето теплое, 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Унесите от нас зиму холодную.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Нам холодная зима </a:t>
            </a:r>
            <a:r>
              <a:rPr lang="ru-RU" sz="1800" b="1" i="1" dirty="0" err="1" smtClean="0">
                <a:solidFill>
                  <a:srgbClr val="00B050"/>
                </a:solidFill>
              </a:rPr>
              <a:t>надоскучила</a:t>
            </a:r>
            <a:r>
              <a:rPr lang="ru-RU" sz="1800" b="1" i="1" dirty="0" smtClean="0">
                <a:solidFill>
                  <a:srgbClr val="00B050"/>
                </a:solidFill>
              </a:rPr>
              <a:t>, 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Руки, ноги отморозила!</a:t>
            </a:r>
            <a:endParaRPr lang="ru-RU" sz="1800" b="1" i="1" dirty="0" smtClean="0"/>
          </a:p>
          <a:p>
            <a:pPr>
              <a:buNone/>
            </a:pPr>
            <a:r>
              <a:rPr lang="ru-RU" sz="1800" b="1" i="1" dirty="0" smtClean="0"/>
              <a:t>     </a:t>
            </a:r>
            <a:endParaRPr lang="ru-RU" sz="1800" b="1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7884" y="2000240"/>
            <a:ext cx="3079382" cy="464347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</a:t>
            </a:r>
            <a:r>
              <a:rPr lang="ru-RU" b="1" i="1" dirty="0" smtClean="0">
                <a:solidFill>
                  <a:srgbClr val="FF0000"/>
                </a:solidFill>
              </a:rPr>
              <a:t>Приди к нам, весна,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Со радостью!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Со великою к нам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Со милостью!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Со рожью зернистою,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Со пшеничкой золотистою,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 овсом </a:t>
            </a:r>
            <a:r>
              <a:rPr lang="ru-RU" b="1" i="1" dirty="0" err="1" smtClean="0">
                <a:solidFill>
                  <a:srgbClr val="FF0000"/>
                </a:solidFill>
              </a:rPr>
              <a:t>кучерявыим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 ячменем </a:t>
            </a:r>
            <a:r>
              <a:rPr lang="ru-RU" b="1" i="1" dirty="0" err="1" smtClean="0">
                <a:solidFill>
                  <a:srgbClr val="FF0000"/>
                </a:solidFill>
              </a:rPr>
              <a:t>усатыим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Со просом, со гречею,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 калиной-малиною,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 грушами, с яблочками,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Со всякой </a:t>
            </a:r>
            <a:r>
              <a:rPr lang="ru-RU" b="1" i="1" dirty="0" err="1" smtClean="0">
                <a:solidFill>
                  <a:srgbClr val="FF0000"/>
                </a:solidFill>
              </a:rPr>
              <a:t>садовинкой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 цветами лазоревыми,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 травушкой-муравушкой</a:t>
            </a:r>
            <a:r>
              <a:rPr lang="ru-RU" b="1" i="1" dirty="0" smtClean="0">
                <a:solidFill>
                  <a:srgbClr val="893090"/>
                </a:solidFill>
              </a:rPr>
              <a:t>.</a:t>
            </a:r>
            <a:endParaRPr lang="ru-RU" b="1" dirty="0" smtClean="0">
              <a:solidFill>
                <a:srgbClr val="89309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Заклич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214554"/>
            <a:ext cx="2428892" cy="350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143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РУССКИЕ ТРАДИЦИИ и обряды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www.pravoslavie.ru/sas/image/101075/107532.b.jpg"/>
          <p:cNvPicPr>
            <a:picLocks noGrp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678" y="2091805"/>
            <a:ext cx="3949700" cy="29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sz="quarter" idx="4"/>
          </p:nvPr>
        </p:nvSpPr>
        <p:spPr>
          <a:xfrm>
            <a:off x="4489309" y="908720"/>
            <a:ext cx="4281518" cy="51101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70C0"/>
                </a:solidFill>
              </a:rPr>
              <a:t>На Жаворонков в деревнях, а иногда и в городах, </a:t>
            </a:r>
            <a:r>
              <a:rPr lang="ru-RU" b="1" dirty="0" smtClean="0">
                <a:solidFill>
                  <a:srgbClr val="0070C0"/>
                </a:solidFill>
              </a:rPr>
              <a:t>: </a:t>
            </a:r>
            <a:r>
              <a:rPr lang="ru-RU" b="1" dirty="0" smtClean="0">
                <a:solidFill>
                  <a:srgbClr val="0070C0"/>
                </a:solidFill>
              </a:rPr>
              <a:t>рано утром хозяйки пекли из теста птичек, круглые пряники и колобки.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Затем делали из соломы маленькие гнезда, складывали в них колобки и ставили в птичник – считалось, что это поможет курам лучше нестись и не болеть.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-179972"/>
            <a:ext cx="9505056" cy="1524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Русские традиции и обряды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3"/>
          </p:nvPr>
        </p:nvSpPr>
        <p:spPr>
          <a:xfrm>
            <a:off x="4744909" y="1344028"/>
            <a:ext cx="4343400" cy="475775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400" dirty="0" smtClean="0">
                <a:solidFill>
                  <a:srgbClr val="7030A0"/>
                </a:solidFill>
              </a:rPr>
              <a:t>     «</a:t>
            </a:r>
            <a:r>
              <a:rPr lang="ru-RU" sz="3400" b="1" dirty="0" smtClean="0">
                <a:solidFill>
                  <a:srgbClr val="7030A0"/>
                </a:solidFill>
              </a:rPr>
              <a:t>Жаворонков» дети насаживали на шесты, бежали с ними в поле или усаживали птичек из теста на крышу, при этом распевая песни-веснянки, привлекающие жаворонков, а с ними – весну. </a:t>
            </a:r>
          </a:p>
          <a:p>
            <a:pPr>
              <a:buNone/>
            </a:pPr>
            <a:endParaRPr lang="ru-RU" sz="3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7030A0"/>
                </a:solidFill>
              </a:rPr>
              <a:t>     Дети подбрасывали птичек вверх и старались петь-кричать погромче, чтобы Весна услышала. Накричавшись и наигравшись с «жаворонками», дети прикрепляли их к веткам деревьев, засовывали под крыши </a:t>
            </a:r>
            <a:r>
              <a:rPr lang="ru-RU" sz="3400" dirty="0" smtClean="0">
                <a:solidFill>
                  <a:srgbClr val="7030A0"/>
                </a:solidFill>
              </a:rPr>
              <a:t>домов.</a:t>
            </a:r>
            <a:endParaRPr lang="ru-RU" sz="34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Праздник Жаворонки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1612"/>
            <a:ext cx="4552952" cy="4214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2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Народные приметы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3"/>
          </p:nvPr>
        </p:nvSpPr>
        <p:spPr>
          <a:xfrm>
            <a:off x="4648200" y="1357298"/>
            <a:ext cx="4343400" cy="49673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70C0"/>
                </a:solidFill>
              </a:rPr>
              <a:t>В </a:t>
            </a:r>
            <a:r>
              <a:rPr lang="ru-RU" b="1" dirty="0" smtClean="0">
                <a:solidFill>
                  <a:srgbClr val="0070C0"/>
                </a:solidFill>
              </a:rPr>
              <a:t>круглые пряники и в жаворонков прятали разные маленькие вещички, чтобы по ним гадать: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кому кольцо достанется – тот женится или замуж выйдет;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кому копейка – тот в этом году хорошо заработает;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кому маленькая тряпочка, узелком завязанная, – у того ребенок родится;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кому пуговица – тот счастливым будет.</a:t>
            </a:r>
            <a:endParaRPr lang="ru-RU" dirty="0"/>
          </a:p>
        </p:txBody>
      </p:sp>
      <p:pic>
        <p:nvPicPr>
          <p:cNvPr id="5" name="Содержимое 4" descr="http://www.pravoslavie.ru/sas/image/101084/108489.b.jpg?0.15230149177562346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85926"/>
            <a:ext cx="4191000" cy="34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7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Народные приметы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3"/>
          </p:nvPr>
        </p:nvSpPr>
        <p:spPr>
          <a:xfrm>
            <a:off x="4786314" y="1600200"/>
            <a:ext cx="4205286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70C0"/>
                </a:solidFill>
              </a:rPr>
              <a:t>С помощью подобных птичек на Жаворонки выбирался семейный </a:t>
            </a:r>
            <a:r>
              <a:rPr lang="ru-RU" b="1" dirty="0" err="1" smtClean="0">
                <a:solidFill>
                  <a:srgbClr val="0070C0"/>
                </a:solidFill>
              </a:rPr>
              <a:t>засевальщик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</a:t>
            </a:r>
            <a:r>
              <a:rPr lang="ru-RU" dirty="0" smtClean="0">
                <a:solidFill>
                  <a:srgbClr val="002060"/>
                </a:solidFill>
              </a:rPr>
              <a:t>Для этого в «жаворонок» запекалась монета или лучинка, и мужчины, независимо от возраста, вытаскивали себе печеную птичку. </a:t>
            </a:r>
            <a:r>
              <a:rPr lang="ru-RU" u="sng" dirty="0" smtClean="0">
                <a:solidFill>
                  <a:srgbClr val="002060"/>
                </a:solidFill>
              </a:rPr>
              <a:t>Кому выпадал жребий, тот и разбрасывал первые пригоршни зерен во время начала посева.</a:t>
            </a:r>
            <a:r>
              <a:rPr lang="ru-RU" u="sng" dirty="0" smtClean="0"/>
              <a:t> </a:t>
            </a:r>
          </a:p>
          <a:p>
            <a:endParaRPr lang="ru-RU" dirty="0"/>
          </a:p>
        </p:txBody>
      </p:sp>
      <p:pic>
        <p:nvPicPr>
          <p:cNvPr id="5" name="Содержимое 4" descr="http://www.pravoslavie.ru/sas/image/101084/108488.b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0174"/>
            <a:ext cx="4338638" cy="406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183</TotalTime>
  <Words>619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Cambria</vt:lpstr>
      <vt:lpstr>Century Gothic</vt:lpstr>
      <vt:lpstr>Wingdings</vt:lpstr>
      <vt:lpstr>Wingdings 3</vt:lpstr>
      <vt:lpstr>Сектор</vt:lpstr>
      <vt:lpstr>Презентация PowerPoint</vt:lpstr>
      <vt:lpstr>Жаворонки, жавороночки!  Прилетите к нам, принесите нам лето тёплое!</vt:lpstr>
      <vt:lpstr> «Жаворонок небо пашет» ,  - говорят в народе </vt:lpstr>
      <vt:lpstr>ПРАЗДНИК ВСТРЕЧИ ВЕСНЫ – ПРАЗДНИК ЖАВОРОнКОВ</vt:lpstr>
      <vt:lpstr>ЗАКЛИЧКИ</vt:lpstr>
      <vt:lpstr>РУССКИЕ ТРАДИЦИИ и обряды </vt:lpstr>
      <vt:lpstr>Русские традиции и обряды</vt:lpstr>
      <vt:lpstr>Народные приметы</vt:lpstr>
      <vt:lpstr>Народные приметы</vt:lpstr>
      <vt:lpstr>Народные приметы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Жаворонки, жавороночки! Прилетите к нам, принесите нам лето тёплое!</dc:title>
  <dc:creator>User</dc:creator>
  <cp:lastModifiedBy>User</cp:lastModifiedBy>
  <cp:revision>24</cp:revision>
  <dcterms:created xsi:type="dcterms:W3CDTF">2013-12-14T14:04:10Z</dcterms:created>
  <dcterms:modified xsi:type="dcterms:W3CDTF">2021-03-22T05:30:55Z</dcterms:modified>
</cp:coreProperties>
</file>