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310" r:id="rId6"/>
    <p:sldId id="260" r:id="rId7"/>
    <p:sldId id="289" r:id="rId8"/>
    <p:sldId id="312" r:id="rId9"/>
    <p:sldId id="287" r:id="rId10"/>
    <p:sldId id="286" r:id="rId11"/>
    <p:sldId id="265" r:id="rId12"/>
    <p:sldId id="290" r:id="rId13"/>
    <p:sldId id="311" r:id="rId14"/>
    <p:sldId id="291" r:id="rId15"/>
    <p:sldId id="292" r:id="rId16"/>
    <p:sldId id="294" r:id="rId17"/>
    <p:sldId id="295" r:id="rId18"/>
    <p:sldId id="298" r:id="rId19"/>
    <p:sldId id="296" r:id="rId20"/>
    <p:sldId id="297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13" r:id="rId31"/>
    <p:sldId id="30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99FF"/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F0B06-977D-4A1B-83D7-E1DA6F161E5C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5EA6C-D269-4069-9F00-B2C8DE19B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5EA6C-D269-4069-9F00-B2C8DE19B3C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DA0D-4659-4A39-B8BE-C90B87F9AE1D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4747-D5FA-4E39-ADBB-AE6C8DB5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DA0D-4659-4A39-B8BE-C90B87F9AE1D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4747-D5FA-4E39-ADBB-AE6C8DB5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DA0D-4659-4A39-B8BE-C90B87F9AE1D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4747-D5FA-4E39-ADBB-AE6C8DB5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DA0D-4659-4A39-B8BE-C90B87F9AE1D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4747-D5FA-4E39-ADBB-AE6C8DB5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DA0D-4659-4A39-B8BE-C90B87F9AE1D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4747-D5FA-4E39-ADBB-AE6C8DB5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DA0D-4659-4A39-B8BE-C90B87F9AE1D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4747-D5FA-4E39-ADBB-AE6C8DB5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DA0D-4659-4A39-B8BE-C90B87F9AE1D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4747-D5FA-4E39-ADBB-AE6C8DB5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DA0D-4659-4A39-B8BE-C90B87F9AE1D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4747-D5FA-4E39-ADBB-AE6C8DB5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DA0D-4659-4A39-B8BE-C90B87F9AE1D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4747-D5FA-4E39-ADBB-AE6C8DB5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DA0D-4659-4A39-B8BE-C90B87F9AE1D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4747-D5FA-4E39-ADBB-AE6C8DB5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DA0D-4659-4A39-B8BE-C90B87F9AE1D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4747-D5FA-4E39-ADBB-AE6C8DB5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4DA0D-4659-4A39-B8BE-C90B87F9AE1D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64747-D5FA-4E39-ADBB-AE6C8DB55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26" Type="http://schemas.openxmlformats.org/officeDocument/2006/relationships/slide" Target="slide29.xml"/><Relationship Id="rId3" Type="http://schemas.openxmlformats.org/officeDocument/2006/relationships/slide" Target="slide6.xml"/><Relationship Id="rId21" Type="http://schemas.openxmlformats.org/officeDocument/2006/relationships/slide" Target="slide24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18.xml"/><Relationship Id="rId25" Type="http://schemas.openxmlformats.org/officeDocument/2006/relationships/slide" Target="slide28.xml"/><Relationship Id="rId2" Type="http://schemas.openxmlformats.org/officeDocument/2006/relationships/image" Target="../media/image2.png"/><Relationship Id="rId16" Type="http://schemas.openxmlformats.org/officeDocument/2006/relationships/slide" Target="slide20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24" Type="http://schemas.openxmlformats.org/officeDocument/2006/relationships/slide" Target="slide27.xml"/><Relationship Id="rId5" Type="http://schemas.openxmlformats.org/officeDocument/2006/relationships/slide" Target="slide8.xml"/><Relationship Id="rId15" Type="http://schemas.openxmlformats.org/officeDocument/2006/relationships/slide" Target="slide19.xml"/><Relationship Id="rId23" Type="http://schemas.openxmlformats.org/officeDocument/2006/relationships/slide" Target="slide26.xml"/><Relationship Id="rId28" Type="http://schemas.openxmlformats.org/officeDocument/2006/relationships/slide" Target="slide31.xml"/><Relationship Id="rId10" Type="http://schemas.openxmlformats.org/officeDocument/2006/relationships/slide" Target="slide13.xml"/><Relationship Id="rId19" Type="http://schemas.openxmlformats.org/officeDocument/2006/relationships/slide" Target="slide22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Relationship Id="rId22" Type="http://schemas.openxmlformats.org/officeDocument/2006/relationships/slide" Target="slide25.xml"/><Relationship Id="rId27" Type="http://schemas.openxmlformats.org/officeDocument/2006/relationships/slide" Target="slide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pt-backgrou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357562"/>
            <a:ext cx="8429684" cy="1470025"/>
          </a:xfrm>
        </p:spPr>
        <p:txBody>
          <a:bodyPr>
            <a:noAutofit/>
          </a:bodyPr>
          <a:lstStyle/>
          <a:p>
            <a:pPr algn="l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Правовая </a:t>
            </a:r>
            <a:b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викторина</a:t>
            </a:r>
            <a:endParaRPr lang="ru-RU" sz="72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786454"/>
            <a:ext cx="5357850" cy="92869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Тарховой Арины 113СТ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1Д. Вопрос на 1 балл.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500174"/>
            <a:ext cx="835824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900" dirty="0" smtClean="0">
                <a:latin typeface="Century Gothic" pitchFamily="34" charset="0"/>
              </a:rPr>
              <a:t>Что такое правоспособность и когда она вступает в силу?</a:t>
            </a:r>
            <a:endParaRPr lang="ru-RU" sz="39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071810"/>
            <a:ext cx="82868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Правоспособность – это способность субъекта иметь права и обязанности. Вступает в силу с рождения. 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_Blambot Casual" pitchFamily="34" charset="0"/>
            </a:endParaRPr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7715272" y="5929330"/>
            <a:ext cx="1000132" cy="500066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2А. Вопрос на 2 балла.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142984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entury Gothic" pitchFamily="34" charset="0"/>
              </a:rPr>
              <a:t>Назовите 5 принципов юридической ответственности. </a:t>
            </a:r>
            <a:endParaRPr lang="ru-RU" sz="40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571744"/>
            <a:ext cx="8429684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ru-RU" sz="3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 Принцип законности</a:t>
            </a:r>
          </a:p>
          <a:p>
            <a:pPr marL="342900" indent="-342900" algn="ctr">
              <a:buAutoNum type="arabicParenR"/>
            </a:pPr>
            <a:r>
              <a:rPr lang="ru-RU" sz="3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 Принцип ответственности</a:t>
            </a:r>
          </a:p>
          <a:p>
            <a:pPr marL="342900" indent="-342900" algn="ctr">
              <a:buAutoNum type="arabicParenR"/>
            </a:pPr>
            <a:r>
              <a:rPr lang="ru-RU" sz="3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 Принцип справедливости</a:t>
            </a:r>
          </a:p>
          <a:p>
            <a:pPr marL="342900" indent="-342900" algn="ctr">
              <a:buAutoNum type="arabicParenR"/>
            </a:pPr>
            <a:r>
              <a:rPr lang="ru-RU" sz="3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 Принцип индивидуальности</a:t>
            </a:r>
          </a:p>
          <a:p>
            <a:pPr marL="342900" indent="-342900" algn="ctr">
              <a:buAutoNum type="arabicParenR"/>
            </a:pPr>
            <a:r>
              <a:rPr lang="ru-RU" sz="3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 Принцип неотвратимости</a:t>
            </a:r>
          </a:p>
          <a:p>
            <a:pPr marL="342900" indent="-342900"/>
            <a:endParaRPr lang="ru-RU" sz="3700" dirty="0"/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7858148" y="6000768"/>
            <a:ext cx="857256" cy="428628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2Б. Вопрос на 2 балла.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7715272" y="5929330"/>
            <a:ext cx="1000132" cy="500066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002" y="1500174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entury Gothic" pitchFamily="34" charset="0"/>
              </a:rPr>
              <a:t>Назовите две палаты Федерального Собрания РФ (Парламента)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4000504"/>
            <a:ext cx="7929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Государственная Дума</a:t>
            </a:r>
          </a:p>
          <a:p>
            <a:pPr marL="342900" indent="-342900" algn="ctr">
              <a:buAutoNum type="arabicParenR"/>
            </a:pP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Совет Федерации</a:t>
            </a:r>
            <a:r>
              <a:rPr lang="ru-RU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. </a:t>
            </a:r>
            <a:endParaRPr lang="ru-RU" sz="2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_Blambot Casu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2В. Вопрос на 2 балла.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71448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entury Gothic" pitchFamily="34" charset="0"/>
              </a:rPr>
              <a:t>Назовите 3 цели юридической ответственности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500438"/>
            <a:ext cx="8286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rabicParenR"/>
            </a:pP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Покарать</a:t>
            </a:r>
          </a:p>
          <a:p>
            <a:pPr marL="742950" indent="-742950" algn="ctr">
              <a:buAutoNum type="arabicParenR"/>
            </a:pP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Перевоспитать</a:t>
            </a:r>
          </a:p>
          <a:p>
            <a:pPr marL="742950" indent="-742950" algn="ctr">
              <a:buAutoNum type="arabicParenR"/>
            </a:pP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Предупредить</a:t>
            </a:r>
            <a:endParaRPr lang="ru-RU" sz="4400" dirty="0">
              <a:latin typeface="v_Blambot Casual" pitchFamily="34" charset="0"/>
            </a:endParaRPr>
          </a:p>
        </p:txBody>
      </p:sp>
      <p:sp>
        <p:nvSpPr>
          <p:cNvPr id="7" name="Стрелка влево 6">
            <a:hlinkClick r:id="rId4" action="ppaction://hlinksldjump"/>
          </p:cNvPr>
          <p:cNvSpPr/>
          <p:nvPr/>
        </p:nvSpPr>
        <p:spPr>
          <a:xfrm>
            <a:off x="7715272" y="5929330"/>
            <a:ext cx="1000132" cy="500066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2Г. Вопрос на 2 балла.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285860"/>
            <a:ext cx="85011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entury Gothic" pitchFamily="34" charset="0"/>
              </a:rPr>
              <a:t>Дополните: «Человек, __ __ и __ являются __ __.»  Откуда взята эта строчка?</a:t>
            </a:r>
            <a:endParaRPr lang="ru-RU" sz="40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429000"/>
            <a:ext cx="82153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«Человек, его права и свободы являются высшей ценностью» Конституция РФ Гл.1 Ст.1. 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_Blambot Casual" pitchFamily="34" charset="0"/>
            </a:endParaRPr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7715272" y="5929330"/>
            <a:ext cx="1000132" cy="500066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2Д. Бонусный раунд.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357562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Century Gothic" pitchFamily="34" charset="0"/>
              </a:rPr>
              <a:t>Что такое 1) кража; </a:t>
            </a:r>
            <a:r>
              <a:rPr lang="en-US" sz="3600" dirty="0" smtClean="0">
                <a:latin typeface="Century Gothic" pitchFamily="34" charset="0"/>
              </a:rPr>
              <a:t>2)</a:t>
            </a:r>
            <a:r>
              <a:rPr lang="ru-RU" sz="3600" dirty="0" smtClean="0">
                <a:latin typeface="Century Gothic" pitchFamily="34" charset="0"/>
              </a:rPr>
              <a:t>грабеж?</a:t>
            </a:r>
            <a:endParaRPr lang="ru-RU" sz="36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214422"/>
            <a:ext cx="8501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latin typeface="Century Gothic" pitchFamily="34" charset="0"/>
              </a:rPr>
              <a:t>Сейчас капитан должен выбрать любого игрока из своей команды, который должен будет самостоятельно ответить на данный вопрос. </a:t>
            </a:r>
          </a:p>
          <a:p>
            <a:r>
              <a:rPr lang="ru-RU" sz="2100" dirty="0" smtClean="0">
                <a:latin typeface="Century Gothic" pitchFamily="34" charset="0"/>
              </a:rPr>
              <a:t>Если игрок справляется – получает еще 1 бонусный балл для своей команды. (2 + 1 = 3 балла за раунд) Если ответ дан неверный, то команда все равно получает 1 балл</a:t>
            </a:r>
            <a:r>
              <a:rPr lang="ru-RU" sz="2000" dirty="0" smtClean="0">
                <a:latin typeface="Century Gothic" pitchFamily="34" charset="0"/>
              </a:rPr>
              <a:t>. </a:t>
            </a:r>
            <a:endParaRPr lang="ru-RU" sz="20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071942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Кража - преступление против собственности, тайное хищение чужого имущества. (ст. 158 УК)</a:t>
            </a:r>
          </a:p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Грабеж - открытое изъятие чужой собственности. (ст. 161 УК)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_Blambot Casual" pitchFamily="34" charset="0"/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7786710" y="6000768"/>
            <a:ext cx="928694" cy="428628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5984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3А. Бонусный раунд.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214422"/>
            <a:ext cx="8429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entury Gothic" pitchFamily="34" charset="0"/>
              </a:rPr>
              <a:t>Сейчас капитан должен выбрать любого игрока из своей команды, который должен будет самостоятельно ответить на данный вопрос. </a:t>
            </a:r>
          </a:p>
          <a:p>
            <a:r>
              <a:rPr lang="ru-RU" sz="2000" dirty="0" smtClean="0">
                <a:latin typeface="Century Gothic" pitchFamily="34" charset="0"/>
              </a:rPr>
              <a:t>Если игрок справляется – получает еще 1 бонусный балл для своей команды. (3 + 1 = 4 балла за раунд) Если ответ дан неверный, то команда все равно получает 1 балл</a:t>
            </a:r>
            <a:r>
              <a:rPr lang="ru-RU" dirty="0" smtClean="0">
                <a:latin typeface="Century Gothic" pitchFamily="34" charset="0"/>
              </a:rPr>
              <a:t>. 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214686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entury Gothic" pitchFamily="34" charset="0"/>
              </a:rPr>
              <a:t>Как называется законодательный акт, в котором объединены и систематизированы нормы права, регулирующие определенную область общественных отношений?</a:t>
            </a:r>
            <a:endParaRPr lang="ru-RU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4786322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Кодекс - единый, свободный, внутренне согласованный кодифицированный акт. (Н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: Семейный 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кодекс, Трудовой кодекс, Налоговый кодекс)</a:t>
            </a:r>
            <a:endParaRPr lang="ru-RU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_Blambot Casual" pitchFamily="34" charset="0"/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7858148" y="6072206"/>
            <a:ext cx="857256" cy="357190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3Б. Вопрос на 3 балла.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643050"/>
            <a:ext cx="83582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Century Gothic" pitchFamily="34" charset="0"/>
              </a:rPr>
              <a:t>Назовите 3 ОСОБЕННОСТИ норм права. </a:t>
            </a:r>
            <a:endParaRPr lang="ru-RU" sz="4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3429000"/>
            <a:ext cx="82868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ru-RU" sz="4400" b="1" spc="300" dirty="0" smtClean="0">
                <a:ln w="11430" cmpd="sng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 Всеобщий характер</a:t>
            </a:r>
          </a:p>
          <a:p>
            <a:pPr marL="342900" indent="-342900" algn="ctr">
              <a:buAutoNum type="arabicParenR"/>
            </a:pPr>
            <a:r>
              <a:rPr lang="ru-RU" sz="4400" b="1" spc="300" dirty="0" smtClean="0">
                <a:ln w="11430" cmpd="sng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 Регулируют поведение</a:t>
            </a:r>
          </a:p>
          <a:p>
            <a:pPr marL="342900" indent="-342900" algn="ctr">
              <a:buAutoNum type="arabicParenR"/>
            </a:pPr>
            <a:r>
              <a:rPr lang="ru-RU" sz="4400" b="1" spc="300" dirty="0" smtClean="0">
                <a:ln w="11430" cmpd="sng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 Поддерживаются государством</a:t>
            </a:r>
            <a:endParaRPr lang="ru-RU" sz="4400" b="1" spc="300" dirty="0">
              <a:ln w="11430" cmpd="sng">
                <a:solidFill>
                  <a:schemeClr val="tx2">
                    <a:lumMod val="20000"/>
                    <a:lumOff val="8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_Blambot Casual" pitchFamily="34" charset="0"/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7715272" y="5929330"/>
            <a:ext cx="1000132" cy="500066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3Д. Бонусный раунд.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000108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entury Gothic" pitchFamily="34" charset="0"/>
              </a:rPr>
              <a:t>Сейчас капитан должен выбрать любого игрока из своей команды, который должен будет самостоятельно ответить на данный вопрос. </a:t>
            </a:r>
          </a:p>
          <a:p>
            <a:r>
              <a:rPr lang="ru-RU" sz="2000" dirty="0" smtClean="0">
                <a:latin typeface="Century Gothic" pitchFamily="34" charset="0"/>
              </a:rPr>
              <a:t>Если игрок справляется – получает еще 1 бонусный балл для своей команды. (3 + 1 = 4 балла за раунд) Если ответ дан неверный, то команда все равно получает 1 балл</a:t>
            </a:r>
            <a:r>
              <a:rPr lang="ru-RU" dirty="0" smtClean="0">
                <a:latin typeface="Century Gothic" pitchFamily="34" charset="0"/>
              </a:rPr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2928934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Gothic" pitchFamily="34" charset="0"/>
              </a:rPr>
              <a:t>Что такое соучастие в преступлении? Назовите виды соучастников. </a:t>
            </a:r>
            <a:endParaRPr lang="ru-RU" sz="2400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3857628"/>
            <a:ext cx="835824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Под соучастием понимается умышленное совместное участие лиц в совершении преступления (ст. 32) </a:t>
            </a:r>
          </a:p>
          <a:p>
            <a:pPr lvl="0" algn="ctr"/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1) Организатор</a:t>
            </a:r>
          </a:p>
          <a:p>
            <a:pPr lvl="0" algn="ctr"/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2) Участник</a:t>
            </a:r>
          </a:p>
          <a:p>
            <a:pPr lvl="0" algn="ctr"/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3) Подстрекатель</a:t>
            </a:r>
          </a:p>
          <a:p>
            <a:pPr lvl="0" algn="ctr"/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4) Пособник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1" name="Стрелка влево 10">
            <a:hlinkClick r:id="rId3" action="ppaction://hlinksldjump"/>
          </p:cNvPr>
          <p:cNvSpPr/>
          <p:nvPr/>
        </p:nvSpPr>
        <p:spPr>
          <a:xfrm>
            <a:off x="7715272" y="5929330"/>
            <a:ext cx="1000132" cy="500066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3В. Вопрос на 3 балла.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357298"/>
            <a:ext cx="85725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entury Gothic" pitchFamily="34" charset="0"/>
              </a:rPr>
              <a:t>Ущемление в правах отдельных лиц или группы лиц по национальному, расовому, половому либо иному признаку. Что это? </a:t>
            </a:r>
          </a:p>
          <a:p>
            <a:r>
              <a:rPr lang="ru-RU" sz="2800" dirty="0" smtClean="0">
                <a:latin typeface="Century Gothic" pitchFamily="34" charset="0"/>
              </a:rPr>
              <a:t>Какая ответственность предусмотрена за данное преступление? </a:t>
            </a:r>
            <a:endParaRPr lang="ru-RU" sz="28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714752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Геноцид - действия, совершаемые с намерением уничтожить, полностью или частично, какую-либо исторически сложившуюся культурно-этническую группу. В РФ предусмотрена уголовная ответственность. (ст. 357 УК)</a:t>
            </a:r>
            <a:endParaRPr lang="ru-RU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_Blambot Casual" pitchFamily="34" charset="0"/>
            </a:endParaRPr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7858148" y="6072206"/>
            <a:ext cx="857256" cy="357190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9" name="TextBox 8"/>
          <p:cNvSpPr txBox="1"/>
          <p:nvPr/>
        </p:nvSpPr>
        <p:spPr>
          <a:xfrm>
            <a:off x="428596" y="428604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Правила: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1285860"/>
            <a:ext cx="835824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Century Gothic" pitchFamily="34" charset="0"/>
                <a:cs typeface="Times New Roman" pitchFamily="18" charset="0"/>
              </a:rPr>
              <a:t>1) Участники делятся на 3 команды. </a:t>
            </a:r>
          </a:p>
          <a:p>
            <a:r>
              <a:rPr lang="ru-RU" sz="2300" dirty="0" smtClean="0">
                <a:latin typeface="Century Gothic" pitchFamily="34" charset="0"/>
                <a:cs typeface="Times New Roman" pitchFamily="18" charset="0"/>
              </a:rPr>
              <a:t>2) Каждая команда выбирает себе капитана.</a:t>
            </a:r>
          </a:p>
          <a:p>
            <a:r>
              <a:rPr lang="ru-RU" sz="2300" dirty="0" smtClean="0">
                <a:latin typeface="Century Gothic" pitchFamily="34" charset="0"/>
                <a:cs typeface="Times New Roman" pitchFamily="18" charset="0"/>
              </a:rPr>
              <a:t>3) С помощью вступительного вопроса для капитанов выбирается та команда, которая начнет викторину.</a:t>
            </a:r>
          </a:p>
          <a:p>
            <a:r>
              <a:rPr lang="ru-RU" sz="2300" dirty="0" smtClean="0">
                <a:latin typeface="Century Gothic" pitchFamily="34" charset="0"/>
                <a:cs typeface="Times New Roman" pitchFamily="18" charset="0"/>
              </a:rPr>
              <a:t>4) Команда, которая в итоге побеждает в вступительном этапе, выбирает для себя вопрос и отвечает на него в течении отведенного времени (которое озвучивает преподаватель) </a:t>
            </a:r>
          </a:p>
          <a:p>
            <a:r>
              <a:rPr lang="ru-RU" sz="2300" dirty="0" smtClean="0">
                <a:latin typeface="Century Gothic" pitchFamily="34" charset="0"/>
                <a:cs typeface="Times New Roman" pitchFamily="18" charset="0"/>
              </a:rPr>
              <a:t>5) Далее команды по очереди отвечают на вопросы викторины, пока не останется один вопрос. Все это время преподаватель ведет счет баллов. </a:t>
            </a:r>
          </a:p>
          <a:p>
            <a:r>
              <a:rPr lang="ru-RU" sz="2300" dirty="0" smtClean="0">
                <a:latin typeface="Century Gothic" pitchFamily="34" charset="0"/>
                <a:cs typeface="Times New Roman" pitchFamily="18" charset="0"/>
              </a:rPr>
              <a:t>6) На последний вопрос отвечает тот студент, которого выберет преподаватель. (это может быть, например, студент, который меньше всего проявил себя в игре)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3Г. Вопрос на 3 балла.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285860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Century Gothic" pitchFamily="34" charset="0"/>
              </a:rPr>
              <a:t>На какие группы делятся преступления? (по тяжести)  Назовите сроки лишения свободы для каждой группы.</a:t>
            </a:r>
            <a:endParaRPr lang="ru-RU" sz="36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857628"/>
            <a:ext cx="82868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Небольшой тяжести (до 2 лет)</a:t>
            </a:r>
          </a:p>
          <a:p>
            <a:pPr marL="342900" indent="-342900" algn="ctr">
              <a:buAutoNum type="arabicParenR"/>
            </a:pP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Средней тяжести (до 5 лет)</a:t>
            </a:r>
          </a:p>
          <a:p>
            <a:pPr marL="342900" indent="-342900" algn="ctr">
              <a:buAutoNum type="arabicParenR"/>
            </a:pP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Тяжкие (до 10 лет)</a:t>
            </a:r>
          </a:p>
          <a:p>
            <a:pPr marL="342900" indent="-342900" algn="ctr">
              <a:buAutoNum type="arabicParenR"/>
            </a:pP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Особо тяжкие (от 10 до пожизненного)</a:t>
            </a:r>
            <a:endParaRPr lang="ru-RU" sz="3200" dirty="0">
              <a:solidFill>
                <a:srgbClr val="0070C0"/>
              </a:solidFill>
              <a:latin typeface="v_Blambot Casual" pitchFamily="34" charset="0"/>
            </a:endParaRPr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7715272" y="5929330"/>
            <a:ext cx="1000132" cy="500066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4А. Вопрос на 4 балла.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214422"/>
            <a:ext cx="84296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 smtClean="0">
                <a:latin typeface="Century Gothic" pitchFamily="34" charset="0"/>
              </a:rPr>
              <a:t>Что такое гражданство? Назовите 5 принципов гражданства.</a:t>
            </a:r>
            <a:endParaRPr lang="ru-RU" sz="38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2500306"/>
            <a:ext cx="8286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Гражданство - устойчивая правовая связь гражданина и государства. Принципы гражданства: </a:t>
            </a:r>
          </a:p>
          <a:p>
            <a:pPr marL="342900" indent="-342900" algn="ctr">
              <a:buAutoNum type="arabicParenR"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Невозможно выслать за пределы РФ</a:t>
            </a:r>
          </a:p>
          <a:p>
            <a:pPr marL="342900" indent="-342900" algn="ctr">
              <a:buAutoNum type="arabicParenR"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Невозможно лишить</a:t>
            </a:r>
          </a:p>
          <a:p>
            <a:pPr marL="342900" indent="-342900" algn="ctr">
              <a:buAutoNum type="arabicParenR"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Единство </a:t>
            </a:r>
          </a:p>
          <a:p>
            <a:pPr marL="342900" indent="-342900" algn="ctr">
              <a:buAutoNum type="arabicParenR"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Сохранение</a:t>
            </a:r>
          </a:p>
          <a:p>
            <a:pPr marL="342900" indent="-342900" algn="ctr">
              <a:buAutoNum type="arabicParenR"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Равенство</a:t>
            </a: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7715272" y="5929330"/>
            <a:ext cx="1000132" cy="500066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4Б. Вопрос на 4 балла.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142984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entury Gothic" pitchFamily="34" charset="0"/>
              </a:rPr>
              <a:t>Что такое Семейное право? Что оно регулирует? Назовите основные источники семейного права.</a:t>
            </a:r>
            <a:endParaRPr lang="ru-RU" sz="32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2714620"/>
            <a:ext cx="82868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Семейное право – система правовых норм. Регулирует семейные отношения, которые возникают из факта брака и принадлежности к семье. Информация о Семейном праве находится в Семейном кодексе и в конституции РФ. </a:t>
            </a:r>
            <a:endParaRPr lang="ru-RU" sz="3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_Blambot Casual" pitchFamily="34" charset="0"/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8072461" y="6000768"/>
            <a:ext cx="668821" cy="428628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4В. Вопрос на 4 балла.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214422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Century Gothic" pitchFamily="34" charset="0"/>
              </a:rPr>
              <a:t>Что такое имущество? Что такое право на собственность? </a:t>
            </a:r>
            <a:endParaRPr lang="ru-RU" sz="36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500306"/>
            <a:ext cx="83582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Право собственности — совокупность правовых норм, закрепляющих </a:t>
            </a:r>
            <a:r>
              <a:rPr lang="ru-RU" sz="2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присвоенность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 вещей отдельным лицам и коллективам.</a:t>
            </a:r>
          </a:p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Имущество — непосредственно сам объект собственности, само имущество, принадлежащее кому-либо на праве собственности.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_Blambot Casual" pitchFamily="34" charset="0"/>
            </a:endParaRPr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8001025" y="6072206"/>
            <a:ext cx="740258" cy="357190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4Г. Вопрос на 4 балла.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285860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entury Gothic" pitchFamily="34" charset="0"/>
              </a:rPr>
              <a:t>Какие условия необходимы для того, чтобы стать судьей? Кому или чему подчиняются судьи?</a:t>
            </a:r>
            <a:endParaRPr lang="ru-RU" sz="320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2928934"/>
            <a:ext cx="8286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Судьями могут быть граждане РФ достигшие 25 лет, имеющие высшее юридическое образование и стаж работы по юридической профессии не менее 5 лет.(ст. 119 К)</a:t>
            </a:r>
          </a:p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Судьи независимы и подчиняются только Конституции РФ и федеральному закону. (ст. 120) 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_Blambot Casual" pitchFamily="34" charset="0"/>
            </a:endParaRPr>
          </a:p>
        </p:txBody>
      </p:sp>
      <p:sp>
        <p:nvSpPr>
          <p:cNvPr id="9" name="Стрелка влево 8">
            <a:hlinkClick r:id="rId3" action="ppaction://hlinksldjump"/>
          </p:cNvPr>
          <p:cNvSpPr/>
          <p:nvPr/>
        </p:nvSpPr>
        <p:spPr>
          <a:xfrm>
            <a:off x="7979434" y="6047116"/>
            <a:ext cx="735970" cy="382279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4Д. Вопрос на 4 балла.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1214422"/>
            <a:ext cx="82153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Century Gothic" pitchFamily="34" charset="0"/>
              </a:rPr>
              <a:t>Выберите правильные утверждения:</a:t>
            </a:r>
          </a:p>
          <a:p>
            <a:pPr marL="342900" indent="-342900">
              <a:buAutoNum type="arabicParenR"/>
            </a:pPr>
            <a:r>
              <a:rPr lang="ru-RU" sz="2200" dirty="0" smtClean="0">
                <a:latin typeface="Century Gothic" pitchFamily="34" charset="0"/>
              </a:rPr>
              <a:t>Президентом РФ может быть избран гражданин РФ не моложе 35 лет, постоянно проживающий в РФ не менее 10 лет.</a:t>
            </a:r>
          </a:p>
          <a:p>
            <a:pPr marL="342900" indent="-342900">
              <a:buAutoNum type="arabicParenR"/>
            </a:pPr>
            <a:r>
              <a:rPr lang="ru-RU" sz="2200" dirty="0" smtClean="0">
                <a:latin typeface="Century Gothic" pitchFamily="34" charset="0"/>
              </a:rPr>
              <a:t>Порядок выборов президента РФ определяется федеральным законом.</a:t>
            </a:r>
          </a:p>
          <a:p>
            <a:pPr marL="342900" indent="-342900">
              <a:buAutoNum type="arabicParenR"/>
            </a:pPr>
            <a:r>
              <a:rPr lang="ru-RU" sz="2200" dirty="0" smtClean="0">
                <a:latin typeface="Century Gothic" pitchFamily="34" charset="0"/>
              </a:rPr>
              <a:t>Президент РФ представляет РФ только внутри страны.</a:t>
            </a:r>
          </a:p>
          <a:p>
            <a:pPr marL="342900" indent="-342900">
              <a:buAutoNum type="arabicParenR"/>
            </a:pPr>
            <a:r>
              <a:rPr lang="ru-RU" sz="2200" dirty="0" smtClean="0">
                <a:latin typeface="Century Gothic" pitchFamily="34" charset="0"/>
              </a:rPr>
              <a:t>Президент принимает решение об отставке Правительства РФ.</a:t>
            </a:r>
            <a:endParaRPr lang="ru-RU" sz="220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4357694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Правильные утверждения под номерами 1,2,4, т.к. «Президент РФ представляет РФ внутри страны и в международных отношениях.» (Ст. 80 К)</a:t>
            </a:r>
            <a:endParaRPr lang="ru-RU" sz="27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_Blambot Casual" pitchFamily="34" charset="0"/>
            </a:endParaRPr>
          </a:p>
        </p:txBody>
      </p:sp>
      <p:sp>
        <p:nvSpPr>
          <p:cNvPr id="9" name="Стрелка влево 8">
            <a:hlinkClick r:id="rId3" action="ppaction://hlinksldjump"/>
          </p:cNvPr>
          <p:cNvSpPr/>
          <p:nvPr/>
        </p:nvSpPr>
        <p:spPr>
          <a:xfrm>
            <a:off x="8001024" y="6072206"/>
            <a:ext cx="714380" cy="428628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5А. Вопрос на 5 баллов.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214554"/>
            <a:ext cx="864396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Против жизни и здоровья (ст. 105 УК – убийство)</a:t>
            </a:r>
          </a:p>
          <a:p>
            <a:pPr marL="342900" indent="-342900" algn="ctr">
              <a:buAutoNum type="arabicParenR"/>
            </a:pP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Против свободы чести и достоинства (ст. 126 – похищение)</a:t>
            </a:r>
          </a:p>
          <a:p>
            <a:pPr marL="342900" indent="-342900" algn="ctr">
              <a:buAutoNum type="arabicParenR"/>
            </a:pP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Против половой неприкосновенности. (ст. 131 – изнасилование)</a:t>
            </a:r>
          </a:p>
          <a:p>
            <a:pPr marL="342900" indent="-342900" algn="ctr">
              <a:buAutoNum type="arabicParenR"/>
            </a:pP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Против конституционных прав и свобод (ст. 137 – нарушение неприкосновенности частной жизни)</a:t>
            </a:r>
          </a:p>
          <a:p>
            <a:pPr marL="342900" indent="-342900" algn="ctr">
              <a:buFontTx/>
              <a:buAutoNum type="arabicParenR"/>
            </a:pP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Против несовершеннолетних лиц (ст. 157 – неуплата алиментов)</a:t>
            </a:r>
          </a:p>
          <a:p>
            <a:pPr marL="342900" indent="-342900"/>
            <a:endParaRPr lang="ru-RU" sz="22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342900" indent="-342900">
              <a:buFontTx/>
              <a:buAutoNum type="arabicParenR"/>
            </a:pPr>
            <a:endParaRPr lang="ru-RU" sz="22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342900" indent="-342900">
              <a:buFontTx/>
              <a:buAutoNum type="arabicParenR"/>
            </a:pPr>
            <a:endParaRPr lang="ru-RU" sz="22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342900" indent="-342900">
              <a:buFontTx/>
              <a:buAutoNum type="arabicParenR"/>
            </a:pPr>
            <a:endParaRPr lang="ru-RU" sz="22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342900" indent="-342900">
              <a:buAutoNum type="arabicParenR"/>
            </a:pPr>
            <a:endParaRPr lang="ru-RU" sz="2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142984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Gothic" pitchFamily="34" charset="0"/>
              </a:rPr>
              <a:t>Назовите все виды преступлений против личности. Приведите по одному примеру к каждому виду. </a:t>
            </a:r>
            <a:endParaRPr lang="ru-RU" sz="2400" dirty="0">
              <a:latin typeface="Century Gothic" pitchFamily="34" charset="0"/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8001024" y="6072206"/>
            <a:ext cx="735970" cy="382279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5Б. Вопрос на 5 баллов.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142984"/>
            <a:ext cx="835824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dirty="0" smtClean="0">
                <a:latin typeface="Century Gothic" pitchFamily="34" charset="0"/>
              </a:rPr>
              <a:t>Назовите все группы преступлений. Где содержится информация о данных группах?</a:t>
            </a:r>
          </a:p>
          <a:p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857496"/>
            <a:ext cx="850112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ru-RU" sz="2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Против личности</a:t>
            </a:r>
          </a:p>
          <a:p>
            <a:pPr marL="342900" indent="-342900" algn="ctr">
              <a:buAutoNum type="arabicParenR"/>
            </a:pPr>
            <a:r>
              <a:rPr lang="ru-RU" sz="2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Против экономики</a:t>
            </a:r>
          </a:p>
          <a:p>
            <a:pPr marL="342900" indent="-342900" algn="ctr">
              <a:buAutoNum type="arabicParenR"/>
            </a:pPr>
            <a:r>
              <a:rPr lang="ru-RU" sz="2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Против общественной безопасности</a:t>
            </a:r>
          </a:p>
          <a:p>
            <a:pPr marL="342900" indent="-342900" algn="ctr">
              <a:buAutoNum type="arabicParenR"/>
            </a:pPr>
            <a:r>
              <a:rPr lang="ru-RU" sz="2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Против государственной власти</a:t>
            </a:r>
          </a:p>
          <a:p>
            <a:pPr marL="342900" indent="-342900" algn="ctr">
              <a:buAutoNum type="arabicParenR"/>
            </a:pPr>
            <a:r>
              <a:rPr lang="ru-RU" sz="2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Против военной службы</a:t>
            </a:r>
          </a:p>
          <a:p>
            <a:pPr marL="342900" indent="-342900" algn="ctr">
              <a:buAutoNum type="arabicParenR"/>
            </a:pPr>
            <a:r>
              <a:rPr lang="ru-RU" sz="2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Против мира и безопасности человечества</a:t>
            </a:r>
          </a:p>
          <a:p>
            <a:pPr marL="342900" indent="-342900" algn="ctr"/>
            <a:r>
              <a:rPr lang="ru-RU" sz="2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Информация о группах преступлений находится в УК РФ.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7929586" y="6000768"/>
            <a:ext cx="785818" cy="428628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947" y="214253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5В. Вопрос на 5 баллов.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14298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Century Gothic" pitchFamily="34" charset="0"/>
              </a:rPr>
              <a:t>Назовите 8 основных видов наказаний.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2428868"/>
            <a:ext cx="807249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ru-RU" sz="2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Обязательные работы</a:t>
            </a:r>
          </a:p>
          <a:p>
            <a:pPr marL="342900" indent="-342900" algn="ctr">
              <a:buAutoNum type="arabicParenR"/>
            </a:pPr>
            <a:r>
              <a:rPr lang="ru-RU" sz="2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Исправительные работы</a:t>
            </a:r>
          </a:p>
          <a:p>
            <a:pPr marL="342900" indent="-342900" algn="ctr">
              <a:buAutoNum type="arabicParenR"/>
            </a:pPr>
            <a:r>
              <a:rPr lang="ru-RU" sz="2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Ограничение по военной службе</a:t>
            </a:r>
          </a:p>
          <a:p>
            <a:pPr marL="342900" indent="-342900" algn="ctr">
              <a:buAutoNum type="arabicParenR"/>
            </a:pPr>
            <a:r>
              <a:rPr lang="ru-RU" sz="2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Ограничение свободы</a:t>
            </a:r>
          </a:p>
          <a:p>
            <a:pPr marL="342900" indent="-342900" algn="ctr">
              <a:buAutoNum type="arabicParenR"/>
            </a:pPr>
            <a:r>
              <a:rPr lang="ru-RU" sz="2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Арест</a:t>
            </a:r>
          </a:p>
          <a:p>
            <a:pPr marL="342900" indent="-342900" algn="ctr">
              <a:buAutoNum type="arabicParenR"/>
            </a:pPr>
            <a:r>
              <a:rPr lang="ru-RU" sz="2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Лишение свободы </a:t>
            </a:r>
          </a:p>
          <a:p>
            <a:pPr marL="342900" indent="-342900" algn="ctr">
              <a:buAutoNum type="arabicParenR"/>
            </a:pPr>
            <a:r>
              <a:rPr lang="ru-RU" sz="2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Пожизненное лишение свободы</a:t>
            </a:r>
          </a:p>
          <a:p>
            <a:pPr marL="342900" indent="-342900" algn="ctr">
              <a:buAutoNum type="arabicParenR"/>
            </a:pPr>
            <a:r>
              <a:rPr lang="ru-RU" sz="2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Содержание в дисциплинарной воинской части</a:t>
            </a:r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7979434" y="6047116"/>
            <a:ext cx="735970" cy="382279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5Г. Вопрос на 5 баллов.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357298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entury Gothic" pitchFamily="34" charset="0"/>
              </a:rPr>
              <a:t>На чем основано Федеративное устройство РФ?</a:t>
            </a:r>
            <a:endParaRPr lang="ru-RU" sz="40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928934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Федеративное устройство РФ основано на ее государственной целостности, единстве системы государственной власти, разграничении предметов ведения и полномочий между органами государственной власти РФ и органами государственной власти субъектов РФ, равноправии и самоопределении народов в РФ. (ст. 5 К)</a:t>
            </a:r>
            <a:endParaRPr lang="ru-RU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_Blambot Casual" pitchFamily="34" charset="0"/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7979434" y="6047116"/>
            <a:ext cx="735970" cy="382279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Заголовок 6"/>
          <p:cNvSpPr txBox="1">
            <a:spLocks noGrp="1"/>
          </p:cNvSpPr>
          <p:nvPr>
            <p:ph type="title"/>
          </p:nvPr>
        </p:nvSpPr>
        <p:spPr>
          <a:xfrm>
            <a:off x="357158" y="428604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Вступительный вопрос: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357298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Gothic" pitchFamily="34" charset="0"/>
              </a:rPr>
              <a:t>В данном раунде соревнуются капитаны команд. Тот, кто первый поднимет руку и правильно ответит на вопрос, выигрывает для своей команды право первым выбирать вопрос. </a:t>
            </a:r>
            <a:endParaRPr lang="ru-RU" sz="2400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0364" y="3214686"/>
            <a:ext cx="578644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 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4286256"/>
            <a:ext cx="81439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Какое знаменательное событие произошло 12 декабря 1993 года?</a:t>
            </a:r>
            <a:endParaRPr lang="ru-RU" sz="3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2" y="5857892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v_Blambot Casual" pitchFamily="34" charset="0"/>
              </a:rPr>
              <a:t>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Принятие Конституции РФ)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0773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5Д. Вопрос на 5 баллов.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8429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entury Gothic" pitchFamily="34" charset="0"/>
              </a:rPr>
              <a:t>Где и как обеспечивается Местное самоуправление? Как выбирается структура самоуправления?</a:t>
            </a:r>
            <a:endParaRPr lang="ru-RU" sz="28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428868"/>
            <a:ext cx="8286808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Местное самоуправление в осуществляется в городских, сельских поселениях и на других территориях с учетом исторических или иных традиций. Местное самоуправление осуществляется гражданами путем референдума, выборов, других форм прямого волеизъявления, через выборные и другие органы местного самоуправления. Структура органов местного самоуправления определяется населением самостоятельно. (гл. 8 К.)</a:t>
            </a:r>
            <a:endParaRPr lang="ru-RU" sz="23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_Blambot Casual" pitchFamily="34" charset="0"/>
            </a:endParaRPr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8072462" y="6072206"/>
            <a:ext cx="642942" cy="357189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2908" y="-111725"/>
            <a:ext cx="9429816" cy="70769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429684" cy="285752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5400" dirty="0" smtClean="0">
                <a:ln w="3810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Время подводить итоги и объявлять победителя!</a:t>
            </a:r>
            <a:endParaRPr lang="ru-RU" sz="5400" dirty="0">
              <a:ln w="38100">
                <a:solidFill>
                  <a:schemeClr val="tx1"/>
                </a:solidFill>
              </a:ln>
              <a:solidFill>
                <a:srgbClr val="0000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0_1169dc_5837ff8f_ori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68879">
            <a:off x="-144525" y="4820746"/>
            <a:ext cx="2361911" cy="2239150"/>
          </a:xfrm>
          <a:prstGeom prst="rect">
            <a:avLst/>
          </a:prstGeom>
        </p:spPr>
      </p:pic>
      <p:sp>
        <p:nvSpPr>
          <p:cNvPr id="8" name="Стрелка влево 7">
            <a:hlinkClick r:id="rId4" action="ppaction://hlinksldjump"/>
          </p:cNvPr>
          <p:cNvSpPr/>
          <p:nvPr/>
        </p:nvSpPr>
        <p:spPr>
          <a:xfrm>
            <a:off x="8000992" y="5643578"/>
            <a:ext cx="1143008" cy="57150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cs typeface="Andalus" pitchFamily="18" charset="-78"/>
              </a:rPr>
              <a:t>В начало</a:t>
            </a:r>
            <a:endParaRPr lang="ru-RU" sz="1400" b="1" dirty="0">
              <a:cs typeface="Andalus" pitchFamily="18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Команды, выбор за вами!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142986"/>
          <a:ext cx="8286810" cy="5246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62"/>
                <a:gridCol w="1657362"/>
                <a:gridCol w="1657362"/>
                <a:gridCol w="1657362"/>
                <a:gridCol w="1657362"/>
              </a:tblGrid>
              <a:tr h="1049342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Century" pitchFamily="18" charset="0"/>
                          <a:hlinkClick r:id="rId3" action="ppaction://hlinksldjump"/>
                        </a:rPr>
                        <a:t>1а</a:t>
                      </a:r>
                      <a:endParaRPr lang="ru-RU" sz="60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4" action="ppaction://hlinksldjump"/>
                        </a:rPr>
                        <a:t>1б</a:t>
                      </a:r>
                      <a:endParaRPr kumimoji="0" lang="ru-RU" sz="6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5" action="ppaction://hlinksldjump"/>
                        </a:rPr>
                        <a:t>1в</a:t>
                      </a:r>
                      <a:endParaRPr kumimoji="0" lang="ru-RU" sz="6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6" action="ppaction://hlinksldjump"/>
                        </a:rPr>
                        <a:t>1г</a:t>
                      </a:r>
                      <a:endParaRPr kumimoji="0" lang="ru-RU" sz="6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7" action="ppaction://hlinksldjump"/>
                        </a:rPr>
                        <a:t>1д</a:t>
                      </a:r>
                      <a:endParaRPr lang="ru-RU" sz="1800" dirty="0" smtClean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1049342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Century" pitchFamily="18" charset="0"/>
                          <a:hlinkClick r:id="rId8" action="ppaction://hlinksldjump"/>
                        </a:rPr>
                        <a:t>2а</a:t>
                      </a:r>
                      <a:endParaRPr lang="ru-RU" sz="60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9" action="ppaction://hlinksldjump"/>
                        </a:rPr>
                        <a:t>2б</a:t>
                      </a:r>
                      <a:endParaRPr kumimoji="0" lang="ru-RU" sz="6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10" action="ppaction://hlinksldjump"/>
                        </a:rPr>
                        <a:t>2в</a:t>
                      </a:r>
                      <a:endParaRPr kumimoji="0" lang="ru-RU" sz="6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11" action="ppaction://hlinksldjump"/>
                        </a:rPr>
                        <a:t>2г</a:t>
                      </a:r>
                      <a:endParaRPr kumimoji="0" lang="ru-RU" sz="6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12" action="ppaction://hlinksldjump"/>
                        </a:rPr>
                        <a:t>2д</a:t>
                      </a:r>
                      <a:endParaRPr kumimoji="0" lang="ru-RU" sz="6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493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13" action="ppaction://hlinksldjump"/>
                        </a:rPr>
                        <a:t>3а</a:t>
                      </a:r>
                      <a:endParaRPr kumimoji="0" lang="ru-RU" sz="6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Century" pitchFamily="18" charset="0"/>
                          <a:hlinkClick r:id="rId14" action="ppaction://hlinksldjump"/>
                        </a:rPr>
                        <a:t>3б</a:t>
                      </a:r>
                      <a:endParaRPr lang="ru-RU" sz="60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15" action="ppaction://hlinksldjump"/>
                        </a:rPr>
                        <a:t>3в</a:t>
                      </a:r>
                      <a:endParaRPr kumimoji="0" lang="ru-RU" sz="6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16" action="ppaction://hlinksldjump"/>
                        </a:rPr>
                        <a:t>3г</a:t>
                      </a:r>
                      <a:endParaRPr kumimoji="0" lang="ru-RU" sz="6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17" action="ppaction://hlinksldjump"/>
                        </a:rPr>
                        <a:t>3д</a:t>
                      </a:r>
                      <a:endParaRPr kumimoji="0" lang="ru-RU" sz="6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49342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Century" pitchFamily="18" charset="0"/>
                          <a:hlinkClick r:id="rId18" action="ppaction://hlinksldjump"/>
                        </a:rPr>
                        <a:t>4а</a:t>
                      </a:r>
                      <a:endParaRPr lang="ru-RU" sz="60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 smtClean="0">
                          <a:latin typeface="Century" pitchFamily="18" charset="0"/>
                          <a:hlinkClick r:id="rId19" action="ppaction://hlinksldjump"/>
                        </a:rPr>
                        <a:t>4б</a:t>
                      </a:r>
                      <a:endParaRPr lang="ru-RU" sz="6000" dirty="0" smtClean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20" action="ppaction://hlinksldjump"/>
                        </a:rPr>
                        <a:t>4в</a:t>
                      </a:r>
                      <a:endParaRPr kumimoji="0" lang="ru-RU" sz="6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21" action="ppaction://hlinksldjump"/>
                        </a:rPr>
                        <a:t>4г</a:t>
                      </a:r>
                      <a:endParaRPr kumimoji="0" lang="ru-RU" sz="6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22" action="ppaction://hlinksldjump"/>
                        </a:rPr>
                        <a:t>4д</a:t>
                      </a:r>
                      <a:endParaRPr kumimoji="0" lang="ru-RU" sz="6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49342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latin typeface="Century" pitchFamily="18" charset="0"/>
                          <a:hlinkClick r:id="rId23" action="ppaction://hlinksldjump"/>
                        </a:rPr>
                        <a:t>5а</a:t>
                      </a:r>
                      <a:endParaRPr lang="ru-RU" sz="60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24" action="ppaction://hlinksldjump"/>
                        </a:rPr>
                        <a:t>5б</a:t>
                      </a:r>
                      <a:endParaRPr kumimoji="0" lang="ru-RU" sz="6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25" action="ppaction://hlinksldjump"/>
                        </a:rPr>
                        <a:t>5в</a:t>
                      </a:r>
                      <a:endParaRPr kumimoji="0" lang="ru-RU" sz="6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26" action="ppaction://hlinksldjump"/>
                        </a:rPr>
                        <a:t>5г</a:t>
                      </a:r>
                      <a:endParaRPr kumimoji="0" lang="ru-RU" sz="6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+mn-ea"/>
                          <a:cs typeface="+mn-cs"/>
                          <a:hlinkClick r:id="rId27" action="ppaction://hlinksldjump"/>
                        </a:rPr>
                        <a:t>5д</a:t>
                      </a:r>
                      <a:endParaRPr kumimoji="0" lang="ru-RU" sz="6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трелка вправо 5">
            <a:hlinkClick r:id="rId28" action="ppaction://hlinksldjump"/>
          </p:cNvPr>
          <p:cNvSpPr/>
          <p:nvPr/>
        </p:nvSpPr>
        <p:spPr>
          <a:xfrm>
            <a:off x="7795336" y="428605"/>
            <a:ext cx="785818" cy="5000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cs typeface="Andalus" pitchFamily="18" charset="-78"/>
              </a:rPr>
              <a:t>В КОНЕЦ</a:t>
            </a:r>
            <a:endParaRPr lang="ru-RU" sz="900" b="1" dirty="0">
              <a:cs typeface="Andalus" pitchFamily="18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</p:spPr>
      </p:pic>
      <p:sp>
        <p:nvSpPr>
          <p:cNvPr id="5" name="TextBox 4"/>
          <p:cNvSpPr txBox="1"/>
          <p:nvPr/>
        </p:nvSpPr>
        <p:spPr>
          <a:xfrm>
            <a:off x="1643042" y="2571744"/>
            <a:ext cx="650085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Нажмите 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на клавиатуре. </a:t>
            </a:r>
          </a:p>
          <a:p>
            <a:endParaRPr lang="ru-RU" dirty="0"/>
          </a:p>
        </p:txBody>
      </p:sp>
      <p:sp>
        <p:nvSpPr>
          <p:cNvPr id="6" name="Стрелка влево 5"/>
          <p:cNvSpPr/>
          <p:nvPr/>
        </p:nvSpPr>
        <p:spPr>
          <a:xfrm>
            <a:off x="4357686" y="2928934"/>
            <a:ext cx="642942" cy="285752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1А. Вопрос на 1 балл.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285860"/>
            <a:ext cx="828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Century Gothic" pitchFamily="34" charset="0"/>
              </a:rPr>
              <a:t>Что такое норма права?</a:t>
            </a:r>
            <a:endParaRPr lang="ru-RU" sz="44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500306"/>
            <a:ext cx="8215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Норма права — это общеобязательное, формально определенное правило поведения, гарантируемое государством.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_Blambot Casual" pitchFamily="34" charset="0"/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7715272" y="5929330"/>
            <a:ext cx="1000132" cy="500066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1Б. Вопрос на 1 балл.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500174"/>
            <a:ext cx="8572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Century Gothic" pitchFamily="34" charset="0"/>
              </a:rPr>
              <a:t>Что такое правонарушение?</a:t>
            </a:r>
            <a:endParaRPr lang="ru-RU" sz="44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428868"/>
            <a:ext cx="821537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Правонарушение – это действие или бездействие, за которое предусмотрена юридическая ответственность. </a:t>
            </a:r>
            <a:endParaRPr lang="ru-RU" sz="4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_Blambot Casual" pitchFamily="34" charset="0"/>
            </a:endParaRPr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7715272" y="5929330"/>
            <a:ext cx="1000132" cy="500066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1В. Вопрос на 1 балл.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428736"/>
            <a:ext cx="821537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 smtClean="0">
                <a:latin typeface="Century Gothic" pitchFamily="34" charset="0"/>
              </a:rPr>
              <a:t>Сколько субъектов в Российской Федерации? </a:t>
            </a:r>
            <a:endParaRPr lang="ru-RU" sz="38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928934"/>
            <a:ext cx="835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На 2018 год в РФ находится 85 субъектов. 22 республики, 9 краёв, 46 областей, 3 города федерального значения, 1 автономная область, 4 автономных округа.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7715272" y="5929330"/>
            <a:ext cx="1000132" cy="500066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1Г. Вопрос на 1 балл.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428736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entury Gothic" pitchFamily="34" charset="0"/>
              </a:rPr>
              <a:t>Что такое система права и что она в себя включает? </a:t>
            </a:r>
            <a:endParaRPr lang="ru-RU" sz="40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857496"/>
            <a:ext cx="82153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_Blambot Casual" pitchFamily="34" charset="0"/>
              </a:rPr>
              <a:t>Система права – внутреннее строение права, фундамент нормы права. Включает в себя институты и отрасли. 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_Blambot Casual" pitchFamily="34" charset="0"/>
            </a:endParaRPr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7715272" y="5929330"/>
            <a:ext cx="1000132" cy="500066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1400</Words>
  <Application>Microsoft Office PowerPoint</Application>
  <PresentationFormat>Экран (4:3)</PresentationFormat>
  <Paragraphs>177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   Правовая               викторина</vt:lpstr>
      <vt:lpstr>Слайд 2</vt:lpstr>
      <vt:lpstr>Вступительный вопрос:</vt:lpstr>
      <vt:lpstr>Команды, выбор за вами!</vt:lpstr>
      <vt:lpstr>Слайд 5</vt:lpstr>
      <vt:lpstr>1А. Вопрос на 1 балл. </vt:lpstr>
      <vt:lpstr>1Б. Вопрос на 1 балл.</vt:lpstr>
      <vt:lpstr>1В. Вопрос на 1 балл.</vt:lpstr>
      <vt:lpstr>1Г. Вопрос на 1 балл.</vt:lpstr>
      <vt:lpstr>1Д. Вопрос на 1 балл.</vt:lpstr>
      <vt:lpstr>2А. Вопрос на 2 балла.</vt:lpstr>
      <vt:lpstr>2Б. Вопрос на 2 балла.</vt:lpstr>
      <vt:lpstr>2В. Вопрос на 2 балла.</vt:lpstr>
      <vt:lpstr>2Г. Вопрос на 2 балла.</vt:lpstr>
      <vt:lpstr>2Д. Бонусный раунд.</vt:lpstr>
      <vt:lpstr> 3А. Бонусный раунд.</vt:lpstr>
      <vt:lpstr>3Б. Вопрос на 3 балла.</vt:lpstr>
      <vt:lpstr>3Д. Бонусный раунд.</vt:lpstr>
      <vt:lpstr>3В. Вопрос на 3 балла.</vt:lpstr>
      <vt:lpstr>3Г. Вопрос на 3 балла.</vt:lpstr>
      <vt:lpstr>4А. Вопрос на 4 балла.</vt:lpstr>
      <vt:lpstr>4Б. Вопрос на 4 балла.</vt:lpstr>
      <vt:lpstr>4В. Вопрос на 4 балла.</vt:lpstr>
      <vt:lpstr>4Г. Вопрос на 4 балла.</vt:lpstr>
      <vt:lpstr>4Д. Вопрос на 4 балла.</vt:lpstr>
      <vt:lpstr>5А. Вопрос на 5 баллов.</vt:lpstr>
      <vt:lpstr>5Б. Вопрос на 5 баллов.</vt:lpstr>
      <vt:lpstr>5В. Вопрос на 5 баллов.</vt:lpstr>
      <vt:lpstr>5Г. Вопрос на 5 баллов.</vt:lpstr>
      <vt:lpstr>5Д. Вопрос на 5 баллов.</vt:lpstr>
      <vt:lpstr>Время подводить итоги и объявлять победителя!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Правовая викторина</dc:title>
  <dc:creator>Арина</dc:creator>
  <cp:lastModifiedBy>EXMT</cp:lastModifiedBy>
  <cp:revision>51</cp:revision>
  <dcterms:created xsi:type="dcterms:W3CDTF">2018-05-20T08:54:32Z</dcterms:created>
  <dcterms:modified xsi:type="dcterms:W3CDTF">2018-05-22T06:37:24Z</dcterms:modified>
</cp:coreProperties>
</file>