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175" autoAdjust="0"/>
  </p:normalViewPr>
  <p:slideViewPr>
    <p:cSldViewPr>
      <p:cViewPr varScale="1">
        <p:scale>
          <a:sx n="56" d="100"/>
          <a:sy n="56" d="100"/>
        </p:scale>
        <p:origin x="15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8572-4E74-4F69-9062-73B68EABF61E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BF69-E304-486D-9A8A-E546550E6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8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BF69-E304-486D-9A8A-E546550E646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2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6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0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5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1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поведения при угрозе террористического акта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819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- свежие царапины и грязь на стёклах, дверях и других предметах;</a:t>
            </a:r>
          </a:p>
          <a:p>
            <a:pPr marL="137160" indent="0">
              <a:buNone/>
            </a:pPr>
            <a:r>
              <a:rPr lang="ru-RU" sz="2400" dirty="0"/>
              <a:t>- незнакомый запах там, где его никогда не было, например суповой приправы (так пахнут некоторые взрывчатки;</a:t>
            </a:r>
          </a:p>
          <a:p>
            <a:pPr marL="137160" indent="0">
              <a:buNone/>
            </a:pPr>
            <a:r>
              <a:rPr lang="ru-RU" sz="2400" dirty="0"/>
              <a:t>- выделяющиеся участки свежевырытой или высохшей земли, которых раньше не было;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976664" cy="33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1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- у вашей квартиры свежие следы ремонтных работ (краска, штукатурка и др.), о которых вы не знаете;</a:t>
            </a:r>
          </a:p>
          <a:p>
            <a:pPr marL="137160" indent="0">
              <a:buNone/>
            </a:pPr>
            <a:r>
              <a:rPr lang="ru-RU" sz="2400" dirty="0"/>
              <a:t>- чужая сумка, портфель, коробка или другой предмет, оказавшийся поблизости от вашего автомобиля, дома, квартиры;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93110" cy="372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62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Заметив бесхозную вещь, немедленно обратитесь к работнику органов внутренних дел или другому должностному лицу. Не прикасайтесь к находке и не подпускайте к ней других людей!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76872"/>
            <a:ext cx="5715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3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Если вдруг произошёл взрыв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17632" cy="5832648"/>
          </a:xfrm>
        </p:spPr>
        <p:txBody>
          <a:bodyPr>
            <a:normAutofit fontScale="85000" lnSpcReduction="20000"/>
          </a:bodyPr>
          <a:lstStyle/>
          <a:p>
            <a:pPr marL="594360" indent="-457200">
              <a:buAutoNum type="arabicPeriod"/>
            </a:pPr>
            <a:r>
              <a:rPr lang="ru-RU" sz="2400" dirty="0"/>
              <a:t>Постараться успокоиться и уточнить обстановку.</a:t>
            </a:r>
          </a:p>
          <a:p>
            <a:pPr marL="651510" indent="-514350">
              <a:buAutoNum type="arabicPeriod"/>
            </a:pPr>
            <a:r>
              <a:rPr lang="ru-RU" sz="2400" dirty="0"/>
              <a:t>Продвигаться осторожно, не трогать руками повреждённые конструкции и провода;</a:t>
            </a:r>
          </a:p>
          <a:p>
            <a:pPr marL="651510" indent="-514350">
              <a:buAutoNum type="arabicPeriod"/>
            </a:pPr>
            <a:r>
              <a:rPr lang="ru-RU" sz="2400" dirty="0"/>
              <a:t>В разрушенном или повреждённом помещении из-за опасности взрыва скопившихся газов не пользоваться открытым пламенем (спички, зажигалки, свечи, факелы и т.д.);</a:t>
            </a:r>
          </a:p>
          <a:p>
            <a:pPr marL="651510" indent="-514350">
              <a:buAutoNum type="arabicPeriod"/>
            </a:pPr>
            <a:r>
              <a:rPr lang="ru-RU" sz="2400" dirty="0"/>
              <a:t>При задымлении защитить органы дыхания смоченным платком (лоскутом ткани, полотенцем);</a:t>
            </a:r>
          </a:p>
          <a:p>
            <a:pPr marL="651510" indent="-514350">
              <a:buAutoNum type="arabicPeriod"/>
            </a:pPr>
            <a:r>
              <a:rPr lang="ru-RU" sz="2400" dirty="0"/>
              <a:t>В случае вынужденной эвакуации возьмите необходимые  вещи, ценности и деньги. Изолируйте квартиру (закройте все окна и двери), немедленно сообщите о случившемся по телефону в соответствующие органы правопорядка. Оповестите соседей об эвакуации. Помогите престарелым и инвалидам покинуть помещение.</a:t>
            </a:r>
          </a:p>
          <a:p>
            <a:pPr marL="651510" indent="-514350">
              <a:buAutoNum type="arabicPeriod"/>
            </a:pPr>
            <a:r>
              <a:rPr lang="ru-RU" sz="2400" dirty="0"/>
              <a:t>При невозможности эвакуации необходимо принять меры, чтобы о вас знали: выйдите на балкон, откройте окна, зовите на помощь:</a:t>
            </a:r>
          </a:p>
          <a:p>
            <a:pPr marL="651510" indent="-514350">
              <a:buAutoNum type="arabicPeriod"/>
            </a:pPr>
            <a:r>
              <a:rPr lang="ru-RU" sz="2400" dirty="0"/>
              <a:t> Выходя из дома, отойдите на безопасное расстояние от него и не предпринимайте самостоятельных решений об отъезде к родственникам и знакомым.</a:t>
            </a:r>
          </a:p>
          <a:p>
            <a:pPr marL="651510" indent="-514350">
              <a:buAutoNum type="arabicPeriod"/>
            </a:pPr>
            <a:r>
              <a:rPr lang="ru-RU" sz="2400" dirty="0"/>
              <a:t>Действуйте в строгом соответствии с указаниями должностных лиц. </a:t>
            </a:r>
          </a:p>
        </p:txBody>
      </p:sp>
    </p:spTree>
    <p:extLst>
      <p:ext uri="{BB962C8B-B14F-4D97-AF65-F5344CB8AC3E}">
        <p14:creationId xmlns:p14="http://schemas.microsoft.com/office/powerpoint/2010/main" val="68707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Если Вас завалило обломками  стен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17632" cy="583264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dirty="0"/>
              <a:t>Постарайтесь взять себя в руки, не падать духом, дышите глубоко,  ровно, не торопясь. Приготовьтесь терпеть голод и жажду.  Голосом и стуком  привлекайте внимание людей. Если вы находитесь глубоко от поверхности земли, перемещайте влево-вправо любой металлический предмет (кольцо, ключи, кусок трубы и т.д.) для обнаружения вас металлоискателем.</a:t>
            </a:r>
          </a:p>
          <a:p>
            <a:pPr marL="137160" indent="0">
              <a:buNone/>
            </a:pPr>
            <a:r>
              <a:rPr lang="ru-RU" sz="2400" dirty="0"/>
              <a:t>Если, пространство около вас относительно свободно, не зажигайте спички – берегите кислород.</a:t>
            </a:r>
          </a:p>
          <a:p>
            <a:pPr marL="137160" indent="0">
              <a:buNone/>
            </a:pPr>
            <a:r>
              <a:rPr lang="ru-RU" sz="2400" dirty="0"/>
              <a:t>Продвигаться осторожно, стараясь не вызвать нового обвала, ориентируясь по движению воздуха, поступающего снаружи.</a:t>
            </a:r>
          </a:p>
          <a:p>
            <a:pPr marL="137160" indent="0">
              <a:buNone/>
            </a:pPr>
            <a:r>
              <a:rPr lang="ru-RU" sz="2400" dirty="0"/>
              <a:t>При возможности с помощью подручных предметов (доски, кирпича и т.д.) укрепите обвисающие балки, потолок от разрушений и </a:t>
            </a:r>
            <a:r>
              <a:rPr lang="ru-RU" sz="2400" dirty="0" err="1"/>
              <a:t>дожидацтесь</a:t>
            </a:r>
            <a:r>
              <a:rPr lang="ru-RU" sz="2400" dirty="0"/>
              <a:t> помощи.</a:t>
            </a:r>
          </a:p>
          <a:p>
            <a:pPr marL="137160" indent="0">
              <a:buNone/>
            </a:pPr>
            <a:r>
              <a:rPr lang="ru-RU" sz="2400" dirty="0"/>
              <a:t>При сильной жажде положите в рот небольшой лоскут ткани (гладкий камешек) и сосите его , дыша носом.</a:t>
            </a:r>
          </a:p>
          <a:p>
            <a:pPr marL="137160" indent="0">
              <a:buNone/>
            </a:pPr>
            <a:r>
              <a:rPr lang="ru-RU" sz="2400" dirty="0"/>
              <a:t>Если вы слышите голоса или шаги появившихся вблизи людей, то стуком или голосом сигнализируйте о себе. </a:t>
            </a:r>
          </a:p>
        </p:txBody>
      </p:sp>
    </p:spTree>
    <p:extLst>
      <p:ext uri="{BB962C8B-B14F-4D97-AF65-F5344CB8AC3E}">
        <p14:creationId xmlns:p14="http://schemas.microsoft.com/office/powerpoint/2010/main" val="285823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Обеспечение безопасности в случае захвата вас (попытки захвата) в заложники или похищения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17632" cy="58326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Один из распространённых видов терроризма – взятие людей в заложники и похищение людей с целью получения за них выкупа.</a:t>
            </a:r>
          </a:p>
          <a:p>
            <a:pPr marL="137160" indent="0">
              <a:buNone/>
            </a:pPr>
            <a:r>
              <a:rPr lang="ru-RU" sz="2400" dirty="0"/>
              <a:t>Любой человек, тем более дети, может  стать потенциальным заложником. В последние годы во всём мире, в том числе и в Российской Федерации, участились случаи захвата заложников. Эти уголовные преступления, как правило, сопровождаются оскорблением чести и достоинства захваченных граждан, причинением  им моральных и физических страданий, телесных повреждений или даже смертью.</a:t>
            </a:r>
          </a:p>
          <a:p>
            <a:pPr marL="137160" indent="0">
              <a:buNone/>
            </a:pPr>
            <a:r>
              <a:rPr lang="ru-RU" sz="2400" dirty="0"/>
              <a:t>В этом случае вам необходимы наличие соответствующих знаний в виде правил (рекомендаций), выработанных практикой ведения переговоров с террористами при освобождении заложников.  </a:t>
            </a:r>
          </a:p>
        </p:txBody>
      </p:sp>
    </p:spTree>
    <p:extLst>
      <p:ext uri="{BB962C8B-B14F-4D97-AF65-F5344CB8AC3E}">
        <p14:creationId xmlns:p14="http://schemas.microsoft.com/office/powerpoint/2010/main" val="395715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Правила поведения в случае захвата вас в заложники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подвергайте себя излишнему риску, старайтесь ограничить любые контакты с преступниками, не вызывайте у них агрессии своими действиями или словами, особенно если они находятся в состоянии алкогольного или наркотического опьянения.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Старайтесь по мере возможности смягчить враждебность преступников к себе, оставаясь покладистым, спокойным  и миролюбивым.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прибегайте к крайним мерам для того, чтобы освободиться самостоятельно, если непосредственно при захвате вам не удалось вырваться и спастись бегством.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С момента захвата контролируйте свои действия. Старайтесь фиксировать все действия преступников.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Оцените своё местоположение и не поддавайтесь панике. Старайтесь оставаться спокойным даже в тех условиях, когда преступники угрожают вам физической расправой, а также пытаются ограничить вам подвижность, зрение или слух, создают тяжёлые бытовые  условия, например ограничивают в пище и воде.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473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Правила поведения в случае захвата вас в заложники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Используйте любую возможность для сообщения (передачи информации) о своём местонахождении, приметах преступников, особенностях их поведения своим родственникам или правоохранительным органам.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реагируйте на провокационные действия террористов, не задавайте им вопросов и не старайтесь смотреть им в глаза – это может вызвать по отношению к вам дополнительную агрессию. Выполняйте требования террористов и спрашивайте разрешение на любые ваши действия.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 захваченном террористами транспортном средстве оставайтесь на своём месте, не перемещаясь по салону, стараясь меньше привлекать к себе внимание преступников.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Избегайте необдуманных действий, которые могут поставить под угрозу вашу жизнь и жизнь других пассажиров, особенно при захвате террористами воздушных судов.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 случае силового освобождения заложников (при штурме спецподразделения) попытайтесь укрыться за предметами (креслом, столом и другими предметами мебели), прикрыть своё тело от пуль подручными средствами, всем тем, что способно ослабить пробивное действие пуль.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688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238"/>
          </a:xfrm>
        </p:spPr>
        <p:txBody>
          <a:bodyPr>
            <a:normAutofit/>
          </a:bodyPr>
          <a:lstStyle/>
          <a:p>
            <a:r>
              <a:rPr lang="ru-RU" sz="2800" dirty="0"/>
              <a:t>Правила поведения в случае захвата вас в заложники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5365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Попытайтесь отойти от входных дверей, окон, иллюминаторов, люков и занять горизонтальное положение, оставаясь в таком положении до поступления команды на выход из помещения от командира штурмовой группы. В дальнейшем беспрекословно выполняйте его команды..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 момент штурма не берите в руки оружие преступников, так как вас могут принять за бандитов и открыть по вам огонь на поражение.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Старайтесь по возможности не позволить бандитам занять место среди заложников.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129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238"/>
          </a:xfrm>
        </p:spPr>
        <p:txBody>
          <a:bodyPr>
            <a:noAutofit/>
          </a:bodyPr>
          <a:lstStyle/>
          <a:p>
            <a:r>
              <a:rPr lang="ru-RU" sz="2800" dirty="0"/>
              <a:t>Правила поведения, если вы подверглись нападения с целью похищения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Постарайтесь поднять как больше шума для привлечения внимания окружающих и отбиться от нападающих.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Чтобы уменьшить риск похищения, следует придерживаться  следующих мер предосторожности: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необходимо хорошо знать местность, где вы проживаете, её уединённые участки.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если вы чувствуете, что кто-то преследует вас, повернитесь и проверьте свои подозрения. В том случае, если эти подозрения подтвердились, меняйте направление, темп ходьбы или спасайтесь бегством.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садитесь к незнакомым и малознакомым людям в автомобиль.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3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1"/>
                </a:solidFill>
                <a:effectLst/>
              </a:rPr>
              <a:t>К наиболее опасным террористическим актам можно отнести:</a:t>
            </a:r>
            <a:br>
              <a:rPr lang="ru-RU" sz="2700" dirty="0">
                <a:solidFill>
                  <a:schemeClr val="tx1"/>
                </a:solidFill>
                <a:effectLst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взрывы в местах массового скопления людей (на рынках, в зданиях вокзалов, в кинотеатрах, во время демонстраций и т.д.);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637"/>
            <a:ext cx="6408712" cy="39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4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238"/>
          </a:xfrm>
        </p:spPr>
        <p:txBody>
          <a:bodyPr>
            <a:noAutofit/>
          </a:bodyPr>
          <a:lstStyle/>
          <a:p>
            <a:r>
              <a:rPr lang="ru-RU" sz="2800" dirty="0"/>
              <a:t>Правила поведения, если вы подверглись нападения с целью похищения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категорически следует отказаться, особенно девушкам, от вечерних прогулок через пустыри и строительные площадки.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 повседневной жизни старайтесь избегать демонстрации имеющихся у вас крупных денежных сумм, дорогих украшений и иных материальных ценностей – всего того, что привлекает к вам дополнительное внимание и может стать причиной нападения и похищения.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никогда не открывайте дверь квартиры, если не знаете, кто звонит, особенно если вы дома один.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9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238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безопасности при захвате самолёта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Рекомендации, как вести себя, если самолёт, в котором вы находились, захватили террористы: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прежде всего необходимо успокоиться самому и по возможности успокоить соседа;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внимательно осмотритесь, обратите внимание на места где можно укрыться в случае перестрелки;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старайтесь не выделяться в группе заложников и ничем не раздражать бандитов;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стоит громко кашлять, сморкаться, плакать или выражать своё недовольство;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если хотите встать, перейти на другое место или открыть сумочку, спросите разрешение;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старайтесь занять себя – читать, писать, рисовать;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отдайте личные вещи, которые требуют террористы;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при стрельбе укройтесь за сидением и прикройте голову руками, но никуда не бегите.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399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238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безопасности при захвате самолёта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Если в самолёте находятся только террористы и заложники, то лучше сидеть около прохода.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При появлении группы захвата безопаснее находиться у стены или иллюминатора.</a:t>
            </a:r>
          </a:p>
          <a:p>
            <a:pPr marL="137160" indent="0">
              <a:buNone/>
            </a:pPr>
            <a:endParaRPr lang="ru-RU" sz="2400" b="1" dirty="0">
              <a:latin typeface="Times New Roman"/>
              <a:cs typeface="Times New Roman"/>
            </a:endParaRPr>
          </a:p>
          <a:p>
            <a:pPr marL="137160" indent="0">
              <a:buNone/>
            </a:pPr>
            <a:r>
              <a:rPr lang="ru-RU" sz="2400" b="1" dirty="0">
                <a:latin typeface="Times New Roman"/>
                <a:cs typeface="Times New Roman"/>
              </a:rPr>
              <a:t>При захвате самолёта спецподразделениями необходимо:</a:t>
            </a:r>
            <a:r>
              <a:rPr lang="ru-RU" sz="2400" dirty="0">
                <a:latin typeface="Times New Roman"/>
                <a:cs typeface="Times New Roman"/>
              </a:rPr>
              <a:t>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закрыть глаза и задержать дыхание (применение слезоточивого газа);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локтями прикрыть бока и живот (наиболее безопасное положение – руки за голову на шее);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бежать и не стоять после того, как прозвучала команда упасть на пол;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покидать самолёт до тех пор, пока не прозвучит команда;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после команды выходить как можно быстрее;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 тратьте время на поиск своей ручной клади – самолёт ещё может загореться или взорваться.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794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безопасности при перестрелке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16313"/>
            <a:ext cx="8712968" cy="58239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Человек может оказаться под градом пуль по самым разным причинам: криминальным, политическим, военным.</a:t>
            </a:r>
          </a:p>
          <a:p>
            <a:pPr marL="137160" indent="0">
              <a:buNone/>
            </a:pPr>
            <a:r>
              <a:rPr lang="ru-RU" sz="2400" b="1" dirty="0">
                <a:latin typeface="Times New Roman"/>
                <a:cs typeface="Times New Roman"/>
              </a:rPr>
              <a:t>Правила поведения при перестрелке:</a:t>
            </a:r>
            <a:r>
              <a:rPr lang="ru-RU" sz="2400" dirty="0">
                <a:latin typeface="Times New Roman"/>
                <a:cs typeface="Times New Roman"/>
              </a:rPr>
              <a:t> 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нельзя находиться в помещении рядом с окнами (прямое попадание пули, осколка, снаряда, рикошета – пуля в бетонных зданиях может срикошетить от стен и потолка несколько раз);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необходимо немедленно отойти от окна, если есть ванная комната, желательно укрыться в там, лечь на пол или в ванну;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находясь в своём укрытии, нужно следить за появлением дыма и огня. Каждая 3-5-я пуля – трассирующая, поэтому риск пожара высок;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если пожар начался, а стрельба не прекратилась, ползком покинуть горящую квартиру, прикрыв за собой двери. В подъезде лучше всего спрятаться подальше ор окон (в нише);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опасно подходить к окнам и выходить на балкон, если стреляют далеко от дома;</a:t>
            </a:r>
          </a:p>
        </p:txBody>
      </p:sp>
    </p:spTree>
    <p:extLst>
      <p:ext uri="{BB962C8B-B14F-4D97-AF65-F5344CB8AC3E}">
        <p14:creationId xmlns:p14="http://schemas.microsoft.com/office/powerpoint/2010/main" val="117742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безопасности при перестрелке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3093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находясь на улице, найдите укрытие – выступ здания, каменные ступени, памятник, фонтан, бетонный столб, кирпичный забор, бордюрный камень. К укрытию пробираться ползком. Бежать опасно – могут принять за противника;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если спрятались за автомобилем, то учтите, что его металл тонкий, а в баке – горючее. В любом случае такое укрытие лучше, чем никакое.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В подобных случаях нет однозначных советов, решение необходимо принимать на месте.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Конечно, есть и безусловные вещи: не позволять зевакам стоять и наблюдать за перестрелкой, в первую очередь следует спасать детей, престарелых людей и женщин.</a:t>
            </a:r>
          </a:p>
          <a:p>
            <a:pPr marL="13716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160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Autofit/>
          </a:bodyPr>
          <a:lstStyle/>
          <a:p>
            <a:r>
              <a:rPr lang="ru-RU" sz="2800" dirty="0"/>
              <a:t>О порядке приёма сообщений, содержащих угрозы террористического характера, по телефону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Правоохранительным органам значительно помогут для предотвращения преступлений и для розыска преступников следующие ваши действия.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Постарайтесь дословно запомнить разговор и зафиксировать его на бумаге.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По ходу разговора отметьте пол, возраст звонящего и особенности его речи: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♦ голос – громкий или тихий, низкий или высокий;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♦ темп речи – быстрая или медленная;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♦ произношение – отчётливое, искажённое, с заиканием, с заиканием шепелявое, с акцентом или диалектом;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♦ манера речи – развязная, с издёвкой , с нецензурными выражениями.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Обязательно отметьте звуковой фон (шум машин или железнодорожного транспорта, звуки теле- или радиоаппаратуры, голоса и др.) а также характер звонка (городской или междугородный).</a:t>
            </a:r>
          </a:p>
          <a:p>
            <a:pPr marL="137160" indent="0">
              <a:buNone/>
            </a:pPr>
            <a:r>
              <a:rPr lang="ru-RU" sz="2100" dirty="0">
                <a:latin typeface="Times New Roman"/>
                <a:cs typeface="Times New Roman"/>
              </a:rPr>
              <a:t>Обязательно зафиксируйте точное время начала разговора и его продолжительность.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573736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Autofit/>
          </a:bodyPr>
          <a:lstStyle/>
          <a:p>
            <a:r>
              <a:rPr lang="ru-RU" sz="2800" dirty="0"/>
              <a:t>О порядке приёма сообщений, содержащих угрозы террористического характера, по телефону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В любом случае постарайтесь в ходе разговора получить ответы на следующие вопросы: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куда, кому, по какому телефону звонит этот человек?;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какие конкретно требования выдвигает?;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выдвигает ли требования лично, выступает в роли посредника или представляет какую-либо группу лиц?;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на каких условиях он или они согласны отказаться от задуманного?;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как и когда с ним можно связаться?;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♦ кому вы можете или должны сообщить об этом звонке? 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Постарайтесь добиться от звонящего максимально возможного промежутка времени для принятия вами и вашими родителями решений или совершения каких-либо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080943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Autofit/>
          </a:bodyPr>
          <a:lstStyle/>
          <a:p>
            <a:r>
              <a:rPr lang="ru-RU" sz="2800" dirty="0"/>
              <a:t>О порядке приёма сообщений, содержащих угрозы террористического характера, по телефону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Если возможно, ещё в процессе разговора сообщите о нём родителям, если нет – немедленно по его окончании.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Не распространяйтесь о факте разговора и его содержании. Максимально ограничьте число людей, владеющих полученной информацией.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При наличии автоматического определителя номера запишите определившийся номер.</a:t>
            </a:r>
          </a:p>
          <a:p>
            <a:pPr marL="13716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Успех в борьбе с терроризмом возможен только в том случае, если граждане страны будут проявлять бдительность и наблюдательность, своевременно информировать правоохранительные органы и спецподразделения о замеченных признаках возможного теракта. Только общими усилиями государства и всего населения страны можно снизить эффективность террористических преступлений.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399786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50304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захват воздушных и морских судов, автомашин и других транспортных средств, удерживания в них заложников;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6130"/>
            <a:ext cx="6120680" cy="501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0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03" y="4869160"/>
            <a:ext cx="8229600" cy="150304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похищение людей с целью получения выкупа и угроза физического устранения заложников;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34575" cy="39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03" y="4581128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воздействие на опасные промышленные объекты (например, химически опасные производства, атомные электростанции, арсеналы и другие военные объекты, разрушение которых или нарушение их работы может вызвать массовое поражение людей);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" y="188640"/>
            <a:ext cx="7717923" cy="43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03" y="4581128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отравление систем водоснабжения, продуктов питания, искусственное распространение возбудителей инфекционных заболеваний;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♦ искусственное заражение местности радиоактивными отходами. 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25" y="188640"/>
            <a:ext cx="5715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7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 поведения при возможной опасности взрыва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/>
              <a:t>Наиболее характерными действиями террористов является организация взрывов в местах массового проживания и нахождения людей.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b="1" dirty="0"/>
              <a:t>Своевременное обнаружение взрывоопасных предметов позволит сохранить жизнь вам и другим людям.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sz="2400" dirty="0"/>
              <a:t>Террористы очень изобретательны, у них имеется богатый арсенал – от самодельных взрывных устройств до гранат и мин, применяемых в вооружённых силах.</a:t>
            </a:r>
          </a:p>
        </p:txBody>
      </p:sp>
    </p:spTree>
    <p:extLst>
      <p:ext uri="{BB962C8B-B14F-4D97-AF65-F5344CB8AC3E}">
        <p14:creationId xmlns:p14="http://schemas.microsoft.com/office/powerpoint/2010/main" val="8522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О том, что возникла опасность взрыва, можно судить по следующим признакам:</a:t>
            </a:r>
          </a:p>
          <a:p>
            <a:pPr marL="137160" indent="0">
              <a:buNone/>
            </a:pPr>
            <a:r>
              <a:rPr lang="ru-RU" sz="2400" dirty="0"/>
              <a:t>- неизвестная деталь в машине, в подъезде, во дворе дома и т.д. (взрывное устройство может быть замаскировано в пивной банке, пачке сигарет, игрушке, бутылке, может находиться в обрезке трубы, молочном пакете, в любом свёртке или ящике);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01" y="2852936"/>
            <a:ext cx="5400601" cy="37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8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2"/>
            <a:ext cx="82296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- остатки различных материалов, нетипичных для данного места;</a:t>
            </a:r>
          </a:p>
          <a:p>
            <a:pPr marL="137160" indent="0">
              <a:buNone/>
            </a:pPr>
            <a:r>
              <a:rPr lang="ru-RU" sz="2400" dirty="0"/>
              <a:t>- натянута проволока, шнур;</a:t>
            </a:r>
          </a:p>
          <a:p>
            <a:pPr marL="137160" indent="0">
              <a:buNone/>
            </a:pPr>
            <a:r>
              <a:rPr lang="ru-RU" sz="2400" dirty="0"/>
              <a:t>- из-под машины свисают провода или изоляционная лента;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77" y="1949356"/>
            <a:ext cx="398699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303798"/>
            <a:ext cx="3312369" cy="248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9357"/>
            <a:ext cx="3238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0781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583</TotalTime>
  <Words>2294</Words>
  <Application>Microsoft Office PowerPoint</Application>
  <PresentationFormat>Экран (4:3)</PresentationFormat>
  <Paragraphs>141</Paragraphs>
  <Slides>27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Corbel</vt:lpstr>
      <vt:lpstr>Times New Roman</vt:lpstr>
      <vt:lpstr>Базис</vt:lpstr>
      <vt:lpstr>Правила поведения при угрозе террористического акта</vt:lpstr>
      <vt:lpstr>К наиболее опасным террористическим актам можно отнести: ♦ взрывы в местах массового скопления людей (на рынках, в зданиях вокзалов, в кинотеатрах, во время демонстраций и т.д.); </vt:lpstr>
      <vt:lpstr>♦ захват воздушных и морских судов, автомашин и других транспортных средств, удерживания в них заложников; </vt:lpstr>
      <vt:lpstr>♦ похищение людей с целью получения выкупа и угроза физического устранения заложников; </vt:lpstr>
      <vt:lpstr>♦ воздействие на опасные промышленные объекты (например, химически опасные производства, атомные электростанции, арсеналы и другие военные объекты, разрушение которых или нарушение их работы может вызвать массовое поражение людей); </vt:lpstr>
      <vt:lpstr>♦ отравление систем водоснабжения, продуктов питания, искусственное распространение возбудителей инфекционных заболеваний; ♦ искусственное заражение местности радиоактивными отходами.   </vt:lpstr>
      <vt:lpstr>Правила поведения при возможной опасности взрыва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вдруг произошёл взрыв</vt:lpstr>
      <vt:lpstr>Если Вас завалило обломками  стен</vt:lpstr>
      <vt:lpstr>Обеспечение безопасности в случае захвата вас (попытки захвата) в заложники или похищения</vt:lpstr>
      <vt:lpstr>Правила поведения в случае захвата вас в заложники</vt:lpstr>
      <vt:lpstr>Правила поведения в случае захвата вас в заложники</vt:lpstr>
      <vt:lpstr>Правила поведения в случае захвата вас в заложники</vt:lpstr>
      <vt:lpstr>Правила поведения, если вы подверглись нападения с целью похищения</vt:lpstr>
      <vt:lpstr>Правила поведения, если вы подверглись нападения с целью похищения</vt:lpstr>
      <vt:lpstr>Обеспечение безопасности при захвате самолёта</vt:lpstr>
      <vt:lpstr>Обеспечение безопасности при захвате самолёта</vt:lpstr>
      <vt:lpstr>Обеспечение безопасности при перестрелке</vt:lpstr>
      <vt:lpstr>Обеспечение безопасности при перестрелке</vt:lpstr>
      <vt:lpstr>О порядке приёма сообщений, содержащих угрозы террористического характера, по телефону</vt:lpstr>
      <vt:lpstr>О порядке приёма сообщений, содержащих угрозы террористического характера, по телефону</vt:lpstr>
      <vt:lpstr>О порядке приёма сообщений, содержащих угрозы террористического характера, по телефону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угрозе террористического акта</dc:title>
  <dc:creator>kabinet</dc:creator>
  <cp:lastModifiedBy>Admin6</cp:lastModifiedBy>
  <cp:revision>54</cp:revision>
  <dcterms:created xsi:type="dcterms:W3CDTF">2018-02-07T17:44:00Z</dcterms:created>
  <dcterms:modified xsi:type="dcterms:W3CDTF">2024-02-25T22:47:32Z</dcterms:modified>
</cp:coreProperties>
</file>